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73" r:id="rId6"/>
  </p:sldMasterIdLst>
  <p:notesMasterIdLst>
    <p:notesMasterId r:id="rId28"/>
  </p:notesMasterIdLst>
  <p:handoutMasterIdLst>
    <p:handoutMasterId r:id="rId29"/>
  </p:handoutMasterIdLst>
  <p:sldIdLst>
    <p:sldId id="410" r:id="rId7"/>
    <p:sldId id="412" r:id="rId8"/>
    <p:sldId id="413" r:id="rId9"/>
    <p:sldId id="432" r:id="rId10"/>
    <p:sldId id="433" r:id="rId11"/>
    <p:sldId id="447" r:id="rId12"/>
    <p:sldId id="442" r:id="rId13"/>
    <p:sldId id="416" r:id="rId14"/>
    <p:sldId id="435" r:id="rId15"/>
    <p:sldId id="419" r:id="rId16"/>
    <p:sldId id="424" r:id="rId17"/>
    <p:sldId id="439" r:id="rId18"/>
    <p:sldId id="443" r:id="rId19"/>
    <p:sldId id="440" r:id="rId20"/>
    <p:sldId id="444" r:id="rId21"/>
    <p:sldId id="445" r:id="rId22"/>
    <p:sldId id="446" r:id="rId23"/>
    <p:sldId id="448" r:id="rId24"/>
    <p:sldId id="449" r:id="rId25"/>
    <p:sldId id="430" r:id="rId26"/>
    <p:sldId id="431" r:id="rId2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Consol Torres" initials="C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CB7"/>
    <a:srgbClr val="363B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88568" autoAdjust="0"/>
  </p:normalViewPr>
  <p:slideViewPr>
    <p:cSldViewPr>
      <p:cViewPr>
        <p:scale>
          <a:sx n="80" d="100"/>
          <a:sy n="80" d="100"/>
        </p:scale>
        <p:origin x="-3246" y="-10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319319-42D6-4550-A81D-77F3AA0EBC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24921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0060"/>
          </a:xfrm>
          <a:prstGeom prst="rect">
            <a:avLst/>
          </a:prstGeom>
        </p:spPr>
        <p:txBody>
          <a:bodyPr vert="horz" lIns="96648" tIns="48324" rIns="96648" bIns="483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0" cy="480060"/>
          </a:xfrm>
          <a:prstGeom prst="rect">
            <a:avLst/>
          </a:prstGeom>
        </p:spPr>
        <p:txBody>
          <a:bodyPr vert="horz" lIns="96648" tIns="48324" rIns="96648" bIns="48324" rtlCol="0"/>
          <a:lstStyle>
            <a:lvl1pPr algn="r">
              <a:defRPr sz="13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48" tIns="48324" rIns="96648" bIns="483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48" tIns="48324" rIns="96648" bIns="483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0060"/>
          </a:xfrm>
          <a:prstGeom prst="rect">
            <a:avLst/>
          </a:prstGeom>
        </p:spPr>
        <p:txBody>
          <a:bodyPr vert="horz" lIns="96648" tIns="48324" rIns="96648" bIns="483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5"/>
            <a:ext cx="3169920" cy="480060"/>
          </a:xfrm>
          <a:prstGeom prst="rect">
            <a:avLst/>
          </a:prstGeom>
        </p:spPr>
        <p:txBody>
          <a:bodyPr vert="horz" lIns="96648" tIns="48324" rIns="96648" bIns="48324" rtlCol="0" anchor="b"/>
          <a:lstStyle>
            <a:lvl1pPr algn="r">
              <a:defRPr sz="1300"/>
            </a:lvl1pPr>
          </a:lstStyle>
          <a:p>
            <a:fld id="{9910235D-950C-4711-B7CE-883A6FC392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0677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10235D-950C-4711-B7CE-883A6FC392CD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8658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learning outcomes</a:t>
            </a:r>
            <a:r>
              <a:rPr lang="en-US" baseline="0" dirty="0" smtClean="0"/>
              <a:t> with attendees.</a:t>
            </a:r>
          </a:p>
          <a:p>
            <a:endParaRPr lang="en-US" dirty="0" smtClean="0"/>
          </a:p>
          <a:p>
            <a:r>
              <a:rPr lang="en-US" dirty="0" smtClean="0"/>
              <a:t>Remind</a:t>
            </a:r>
            <a:r>
              <a:rPr lang="en-US" baseline="0" dirty="0" smtClean="0"/>
              <a:t> the class that the RMC 6694 guidebook will contain all of today’s discussion and more, available online too.</a:t>
            </a:r>
            <a:endParaRPr lang="en-US" dirty="0" smtClean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10235D-950C-4711-B7CE-883A6FC392CD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6040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“Thank you all for your</a:t>
            </a:r>
            <a:r>
              <a:rPr lang="en-US" baseline="0" dirty="0" smtClean="0"/>
              <a:t> time and attention. Please use the session review form to provide feedback about the session content and instructor.”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10235D-950C-4711-B7CE-883A6FC392CD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834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Describe</a:t>
            </a:r>
            <a:r>
              <a:rPr lang="en-US" baseline="0" dirty="0" smtClean="0"/>
              <a:t> learning outcomes for participants.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10235D-950C-4711-B7CE-883A6FC392C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604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10235D-950C-4711-B7CE-883A6FC392C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731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Chances are you already strive to efficiently manage agency staff, but even great practices can usually be improved. Here is a list of questions to get you started on self-assessment regarding how well you’re currently managing your staffing costs. </a:t>
            </a:r>
          </a:p>
          <a:p>
            <a:r>
              <a:rPr lang="en-US" b="1" u="sng" dirty="0"/>
              <a:t>Note:</a:t>
            </a:r>
            <a:r>
              <a:rPr lang="en-US" dirty="0"/>
              <a:t> All questions might not apply to your particular agency.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10235D-950C-4711-B7CE-883A6FC392C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602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10235D-950C-4711-B7CE-883A6FC392C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398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10235D-950C-4711-B7CE-883A6FC392C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191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Briefly</a:t>
            </a:r>
            <a:r>
              <a:rPr lang="en-US" baseline="0" dirty="0" smtClean="0"/>
              <a:t> describe activity process and intent. Judge remaining time in session and allow 3-5 minutes for groups to form and brainstorm.</a:t>
            </a:r>
          </a:p>
          <a:p>
            <a:endParaRPr lang="en-US" dirty="0" smtClean="0"/>
          </a:p>
          <a:p>
            <a:r>
              <a:rPr lang="en-US" dirty="0" smtClean="0"/>
              <a:t>Ask representatives</a:t>
            </a:r>
            <a:r>
              <a:rPr lang="en-US" baseline="0" dirty="0" smtClean="0"/>
              <a:t> from each group</a:t>
            </a:r>
            <a:r>
              <a:rPr lang="en-US" dirty="0" smtClean="0"/>
              <a:t>, “What</a:t>
            </a:r>
            <a:r>
              <a:rPr lang="en-US" baseline="0" dirty="0" smtClean="0"/>
              <a:t> best or better practices would your group like to share?”  </a:t>
            </a:r>
            <a:r>
              <a:rPr lang="en-US" b="1" baseline="0" dirty="0" smtClean="0"/>
              <a:t>Wait for responses.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10235D-950C-4711-B7CE-883A6FC392CD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12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Briefly</a:t>
            </a:r>
            <a:r>
              <a:rPr lang="en-US" baseline="0" dirty="0" smtClean="0"/>
              <a:t> describe activity process and intent. Judge remaining time in session and allow 3-5 minutes for groups to form and brainstorm.</a:t>
            </a:r>
          </a:p>
          <a:p>
            <a:endParaRPr lang="en-US" dirty="0" smtClean="0"/>
          </a:p>
          <a:p>
            <a:r>
              <a:rPr lang="en-US" dirty="0" smtClean="0"/>
              <a:t>Ask representatives</a:t>
            </a:r>
            <a:r>
              <a:rPr lang="en-US" baseline="0" dirty="0" smtClean="0"/>
              <a:t> from each group</a:t>
            </a:r>
            <a:r>
              <a:rPr lang="en-US" dirty="0" smtClean="0"/>
              <a:t>, “What</a:t>
            </a:r>
            <a:r>
              <a:rPr lang="en-US" baseline="0" dirty="0" smtClean="0"/>
              <a:t> best or better practices would your group like to share?”  </a:t>
            </a:r>
            <a:r>
              <a:rPr lang="en-US" b="1" baseline="0" dirty="0" smtClean="0"/>
              <a:t>Wait for responses.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10235D-950C-4711-B7CE-883A6FC392C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12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http://detroitography.files.wordpress.com/2013/04/dfc-transit.png?w=637&amp;h=579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10235D-950C-4711-B7CE-883A6FC392C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103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24600"/>
            <a:ext cx="2133600" cy="533400"/>
          </a:xfrm>
        </p:spPr>
        <p:txBody>
          <a:bodyPr vert="horz" lIns="91440" tIns="45720" rIns="91440" bIns="45720" rtlCol="0" anchor="ctr"/>
          <a:lstStyle>
            <a:lvl1pPr>
              <a:defRPr lang="en-US" smtClean="0"/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065A-A182-413F-9B1E-FECC717C15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065A-A182-413F-9B1E-FECC717C15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065A-A182-413F-9B1E-FECC717C15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065A-A182-413F-9B1E-FECC717C15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065A-A182-413F-9B1E-FECC717C15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065A-A182-413F-9B1E-FECC717C15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065A-A182-413F-9B1E-FECC717C15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kern="0" baseline="0"/>
            </a:lvl1pPr>
            <a:lvl2pPr>
              <a:defRPr kern="0" baseline="0"/>
            </a:lvl2pPr>
            <a:lvl3pPr>
              <a:defRPr kern="0" baseline="0"/>
            </a:lvl3pPr>
            <a:lvl4pPr>
              <a:defRPr kern="0" baseline="0"/>
            </a:lvl4pPr>
            <a:lvl5pPr>
              <a:defRPr kern="0" baseline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065A-A182-413F-9B1E-FECC717C15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065A-A182-413F-9B1E-FECC717C15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065A-A182-413F-9B1E-FECC717C15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F065A-A182-413F-9B1E-FECC717C15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6324600"/>
            <a:ext cx="9144000" cy="533400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153400" cy="1265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24600"/>
            <a:ext cx="2895600" cy="5333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1">
                <a:solidFill>
                  <a:srgbClr val="2F5CB7"/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24600"/>
            <a:ext cx="1600200" cy="5334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67000"/>
              </a:prstClr>
            </a:outerShdw>
          </a:effectLst>
        </p:spPr>
      </p:pic>
      <p:sp>
        <p:nvSpPr>
          <p:cNvPr id="14" name="Oval 13"/>
          <p:cNvSpPr/>
          <p:nvPr/>
        </p:nvSpPr>
        <p:spPr>
          <a:xfrm>
            <a:off x="8482584" y="6437376"/>
            <a:ext cx="320040" cy="32004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0" y="6324600"/>
            <a:ext cx="533400" cy="533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E9BA2D4E-E0F4-4F40-B574-EF3D4A260660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>
            <a:endCxn id="14" idx="3"/>
          </p:cNvCxnSpPr>
          <p:nvPr/>
        </p:nvCxnSpPr>
        <p:spPr>
          <a:xfrm>
            <a:off x="1977003" y="6710547"/>
            <a:ext cx="6552450" cy="0"/>
          </a:xfrm>
          <a:prstGeom prst="line">
            <a:avLst/>
          </a:prstGeom>
          <a:ln w="38100">
            <a:gradFill flip="none" rotWithShape="1">
              <a:gsLst>
                <a:gs pos="60000">
                  <a:srgbClr val="FF767D"/>
                </a:gs>
                <a:gs pos="0">
                  <a:srgbClr val="FF0000"/>
                </a:gs>
                <a:gs pos="100000">
                  <a:srgbClr val="FFEBFA">
                    <a:alpha val="0"/>
                  </a:srgbClr>
                </a:gs>
              </a:gsLst>
              <a:lin ang="108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152400" y="152400"/>
            <a:ext cx="304800" cy="457200"/>
          </a:xfrm>
          <a:prstGeom prst="rect">
            <a:avLst/>
          </a:prstGeom>
          <a:solidFill>
            <a:srgbClr val="2F5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152400" y="685800"/>
            <a:ext cx="304800" cy="762000"/>
          </a:xfrm>
          <a:prstGeom prst="rect">
            <a:avLst/>
          </a:prstGeom>
          <a:gradFill flip="none" rotWithShape="1">
            <a:gsLst>
              <a:gs pos="0">
                <a:srgbClr val="2F5CB7">
                  <a:tint val="66000"/>
                  <a:satMod val="160000"/>
                </a:srgbClr>
              </a:gs>
              <a:gs pos="50000">
                <a:srgbClr val="2F5CB7">
                  <a:tint val="44500"/>
                  <a:satMod val="160000"/>
                </a:srgbClr>
              </a:gs>
              <a:gs pos="100000">
                <a:srgbClr val="2F5CB7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19447E"/>
        </a:buClr>
        <a:buSzPct val="125000"/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5C0024"/>
        </a:buClr>
        <a:buSzPct val="125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67825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5C0024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4B8992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Session 3: Contracting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F065A-A182-413F-9B1E-FECC717C15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j-brooks@ttimail.tamu.edu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28600"/>
            <a:ext cx="7772400" cy="1470025"/>
          </a:xfrm>
          <a:solidFill>
            <a:schemeClr val="bg1"/>
          </a:solidFill>
        </p:spPr>
        <p:txBody>
          <a:bodyPr/>
          <a:lstStyle/>
          <a:p>
            <a:r>
              <a:rPr lang="en-US" b="1" dirty="0" smtClean="0"/>
              <a:t>Leveraging Data and</a:t>
            </a:r>
            <a:br>
              <a:rPr lang="en-US" b="1" dirty="0" smtClean="0"/>
            </a:br>
            <a:r>
              <a:rPr lang="en-US" b="1" dirty="0" smtClean="0"/>
              <a:t>Service Design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734504"/>
            <a:ext cx="4800600" cy="35994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999" y="3886200"/>
            <a:ext cx="3959467" cy="22860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7786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Examples of Internal Information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Information is the basis of informed management decisions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6" b="24078"/>
          <a:stretch/>
        </p:blipFill>
        <p:spPr bwMode="auto">
          <a:xfrm>
            <a:off x="609600" y="457200"/>
            <a:ext cx="8077200" cy="33682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42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9" b="11274"/>
          <a:stretch/>
        </p:blipFill>
        <p:spPr bwMode="auto">
          <a:xfrm>
            <a:off x="685800" y="129421"/>
            <a:ext cx="7924800" cy="611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8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3" b="-34"/>
          <a:stretch/>
        </p:blipFill>
        <p:spPr bwMode="auto">
          <a:xfrm>
            <a:off x="609600" y="76200"/>
            <a:ext cx="8229600" cy="619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60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8" name="Picture 7" descr="Survey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" t="413" r="797" b="73397"/>
          <a:stretch/>
        </p:blipFill>
        <p:spPr>
          <a:xfrm>
            <a:off x="762000" y="1066800"/>
            <a:ext cx="7696200" cy="395587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3459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thoughts or practices?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0060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Activity 2</a:t>
            </a:r>
          </a:p>
          <a:p>
            <a:r>
              <a:rPr lang="en-US" dirty="0" smtClean="0"/>
              <a:t>The people in this room possess a great deal of collective experience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146" name="Picture 2" descr="http://quotes.lifehack.org/media/quotes/quote-Aldous-Huxley-experience-teaches-only-the-teachable-3889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230687"/>
            <a:ext cx="5715000" cy="2926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962400" y="6109156"/>
            <a:ext cx="52578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http://quotes.lifehack.org/media/quotes/quote-Aldous-Huxley-experience-teaches-only-the-teachable-38890.png</a:t>
            </a:r>
          </a:p>
        </p:txBody>
      </p:sp>
    </p:spTree>
    <p:extLst>
      <p:ext uri="{BB962C8B-B14F-4D97-AF65-F5344CB8AC3E}">
        <p14:creationId xmlns:p14="http://schemas.microsoft.com/office/powerpoint/2010/main" val="356823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available? From where?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Activity 3</a:t>
            </a:r>
          </a:p>
          <a:p>
            <a:pPr marL="0" indent="0"/>
            <a:r>
              <a:rPr lang="en-US" dirty="0" smtClean="0"/>
              <a:t>Examples </a:t>
            </a:r>
            <a:r>
              <a:rPr lang="en-US" dirty="0"/>
              <a:t>of </a:t>
            </a:r>
            <a:r>
              <a:rPr lang="en-US" dirty="0" smtClean="0"/>
              <a:t>external </a:t>
            </a:r>
            <a:r>
              <a:rPr lang="en-US" dirty="0"/>
              <a:t>i</a:t>
            </a:r>
            <a:r>
              <a:rPr lang="en-US" dirty="0" smtClean="0"/>
              <a:t>nformation and tools</a:t>
            </a:r>
            <a:endParaRPr lang="en-US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170" name="Picture 2" descr="http://bonjourlife.com/wp-content/uploads/2011/12/Brook-Hunter-Premium-Mo-Tool-Axe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895600"/>
            <a:ext cx="4743450" cy="316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j-brooks\AppData\Local\Microsoft\Windows\Temporary Internet Files\Content.IE5\2IZ2DXU0\MC90005467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745" y="2803111"/>
            <a:ext cx="860855" cy="85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38400" y="6032956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/>
              <a:t>http://bonjourlife.com/wp-content/uploads/2011/12/Brook-Hunter-Premium-Mo-Tool-Axe-1.jpg</a:t>
            </a:r>
          </a:p>
        </p:txBody>
      </p:sp>
    </p:spTree>
    <p:extLst>
      <p:ext uri="{BB962C8B-B14F-4D97-AF65-F5344CB8AC3E}">
        <p14:creationId xmlns:p14="http://schemas.microsoft.com/office/powerpoint/2010/main" val="362866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are you using information?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what?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3074" name="Picture 2" descr="http://www.infogineering.net/wp-content/uploads/2009/09/decisionloops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7362"/>
            <a:ext cx="5181600" cy="451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5791200" y="4127956"/>
            <a:ext cx="16764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smtClean="0"/>
              <a:t>www.infogineering.net/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88881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4098" name="Picture 2" descr="http://detroitography.files.wordpress.com/2013/04/dfc-transit.png?w=637&amp;h=57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-740111"/>
            <a:ext cx="7772400" cy="706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61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b="1" dirty="0"/>
              <a:t>Questions we need information to effectively </a:t>
            </a:r>
            <a:r>
              <a:rPr lang="en-US" b="1" dirty="0" smtClean="0"/>
              <a:t>answer</a:t>
            </a:r>
            <a:endParaRPr lang="en-US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7170" name="Picture 2" descr="http://www.theemployerhandbook.com/qand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150" y="1981200"/>
            <a:ext cx="5541050" cy="367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52600" y="5697379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http://www.theemployerhandbook.com/qanda.jpg</a:t>
            </a:r>
          </a:p>
        </p:txBody>
      </p:sp>
    </p:spTree>
    <p:extLst>
      <p:ext uri="{BB962C8B-B14F-4D97-AF65-F5344CB8AC3E}">
        <p14:creationId xmlns:p14="http://schemas.microsoft.com/office/powerpoint/2010/main" val="560554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6" name="Picture 5" descr="Manifest Trips Figur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" t="3774" r="6660" b="3234"/>
          <a:stretch>
            <a:fillRect/>
          </a:stretch>
        </p:blipFill>
        <p:spPr>
          <a:xfrm>
            <a:off x="1060732" y="213303"/>
            <a:ext cx="7092668" cy="59588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1690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077200" cy="452596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800" dirty="0" smtClean="0"/>
              <a:t>At the end of this lesson you will be able to:</a:t>
            </a:r>
          </a:p>
          <a:p>
            <a:r>
              <a:rPr lang="en-US" sz="2800" dirty="0" smtClean="0"/>
              <a:t>Understand </a:t>
            </a:r>
            <a:r>
              <a:rPr lang="en-US" sz="2800" dirty="0"/>
              <a:t>and apply conscious competence learning matrix</a:t>
            </a:r>
          </a:p>
          <a:p>
            <a:r>
              <a:rPr lang="en-US" sz="2800" dirty="0" smtClean="0"/>
              <a:t>Describe </a:t>
            </a:r>
            <a:r>
              <a:rPr lang="en-US" sz="2800" dirty="0"/>
              <a:t>types of information internal to their transit agency or peers</a:t>
            </a:r>
          </a:p>
          <a:p>
            <a:r>
              <a:rPr lang="en-US" sz="2800" dirty="0" smtClean="0"/>
              <a:t>Recall </a:t>
            </a:r>
            <a:r>
              <a:rPr lang="en-US" sz="2800" dirty="0"/>
              <a:t>external sources of information</a:t>
            </a:r>
          </a:p>
          <a:p>
            <a:r>
              <a:rPr lang="en-US" sz="2800" dirty="0" smtClean="0"/>
              <a:t>Discuss </a:t>
            </a:r>
            <a:r>
              <a:rPr lang="en-US" sz="2800" dirty="0"/>
              <a:t>some ways to use information to creatively look at services, existing or new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2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Review: 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077200" cy="452596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800" dirty="0" smtClean="0"/>
              <a:t>Now that we are at the end of this lesson, can you:</a:t>
            </a:r>
          </a:p>
          <a:p>
            <a:r>
              <a:rPr lang="en-US" sz="2800" dirty="0"/>
              <a:t>Understand and apply conscious competence learning </a:t>
            </a:r>
            <a:r>
              <a:rPr lang="en-US" sz="2800" dirty="0" smtClean="0"/>
              <a:t>matrix?</a:t>
            </a:r>
            <a:endParaRPr lang="en-US" sz="2800" dirty="0"/>
          </a:p>
          <a:p>
            <a:r>
              <a:rPr lang="en-US" sz="2800" dirty="0"/>
              <a:t>Describe types of information internal to their transit agency or </a:t>
            </a:r>
            <a:r>
              <a:rPr lang="en-US" sz="2800" dirty="0" smtClean="0"/>
              <a:t>peers?</a:t>
            </a:r>
            <a:endParaRPr lang="en-US" sz="2800" dirty="0"/>
          </a:p>
          <a:p>
            <a:r>
              <a:rPr lang="en-US" sz="2800" dirty="0"/>
              <a:t>Recall external sources of </a:t>
            </a:r>
            <a:r>
              <a:rPr lang="en-US" sz="2800" dirty="0" smtClean="0"/>
              <a:t>information?</a:t>
            </a:r>
            <a:endParaRPr lang="en-US" sz="2800" dirty="0"/>
          </a:p>
          <a:p>
            <a:r>
              <a:rPr lang="en-US" sz="2800" dirty="0"/>
              <a:t>Discuss some ways to use information to creatively look at services, existing or </a:t>
            </a:r>
            <a:r>
              <a:rPr lang="en-US" sz="2800" dirty="0" smtClean="0"/>
              <a:t>new?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32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Questions? Comments?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Jonathan Brooks</a:t>
            </a:r>
          </a:p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Associate Transportation Researcher</a:t>
            </a:r>
          </a:p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Texas A&amp;M Transportation Institute</a:t>
            </a:r>
          </a:p>
          <a:p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Ph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713.613.9206 or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3"/>
              </a:rPr>
              <a:t>j-brooks@ttimail.tamu.edu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1" y="1179493"/>
            <a:ext cx="70103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rgbClr val="0070C0"/>
                </a:solidFill>
              </a:rPr>
              <a:t>Remember, fill out the session review form. We need to know how we can improve, too!</a:t>
            </a:r>
            <a:endParaRPr lang="en-US" sz="2800" b="1" i="1" dirty="0">
              <a:solidFill>
                <a:srgbClr val="0070C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71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 and Learning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Conscious Competence Learning Matrix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2050" name="Picture 2" descr="C:\Users\j-brooks\AppData\Local\Microsoft\Windows\Temporary Internet Files\Content.IE5\2IZ2DXU0\MC90033167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52400"/>
            <a:ext cx="3733800" cy="426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12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Knowledge Is Power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dirty="0" smtClean="0"/>
              <a:t>Better understanding </a:t>
            </a:r>
            <a:r>
              <a:rPr lang="en-US" sz="3600" dirty="0"/>
              <a:t>your agency can empower you to better manage its resources, reduce its costs, and serve its consumers better, faster, and smarter.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3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 descr="http://dmeyer.bitbucket.org/resources/dilbe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95" y="1828800"/>
            <a:ext cx="8605105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11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Learning and Competence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867882"/>
              </p:ext>
            </p:extLst>
          </p:nvPr>
        </p:nvGraphicFramePr>
        <p:xfrm>
          <a:off x="2286000" y="2438400"/>
          <a:ext cx="4343400" cy="3438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Worksheet" r:id="rId4" imgW="4282363" imgH="3436560" progId="Excel.Sheet.12">
                  <p:embed/>
                </p:oleObj>
              </mc:Choice>
              <mc:Fallback>
                <p:oleObj name="Worksheet" r:id="rId4" imgW="4282363" imgH="3436560" progId="Excel.Shee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438400"/>
                        <a:ext cx="4343400" cy="343860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939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b="1" dirty="0"/>
              <a:t>Rare Skills? Unusual Abilities?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2052" name="Picture 4" descr="http://www.adrianoceliento.com/immagini/cv-skill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295400"/>
            <a:ext cx="6096000" cy="485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4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2" t="25333" r="4095" b="33661"/>
          <a:stretch/>
        </p:blipFill>
        <p:spPr>
          <a:xfrm>
            <a:off x="685800" y="152399"/>
            <a:ext cx="8153400" cy="365760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Rich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What’s at your fingertips?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4" r="9915"/>
          <a:stretch/>
        </p:blipFill>
        <p:spPr>
          <a:xfrm>
            <a:off x="5486400" y="1524000"/>
            <a:ext cx="3124200" cy="285571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8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ttp://www.12manage.com/images/picture_corporate_governan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787475"/>
            <a:ext cx="5410200" cy="4537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Internal information</a:t>
            </a:r>
          </a:p>
          <a:p>
            <a:r>
              <a:rPr lang="en-US" dirty="0" smtClean="0"/>
              <a:t>External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A2D4E-E0F4-4F40-B574-EF3D4A26066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64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rkshop Power Point Compilation of All Sessions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ntentTypeId xmlns="http://schemas.microsoft.com/sharepoint/v3">0x01010051FE21298746C44AA9F62A63B1152B0C</ContentTypeId>
    <TemplateUrl xmlns="http://schemas.microsoft.com/sharepoint/v3" xsi:nil="true"/>
    <_SourceUrl xmlns="http://schemas.microsoft.com/sharepoint/v3" xsi:nil="true"/>
    <xd_ProgID xmlns="http://schemas.microsoft.com/sharepoint/v3" xsi:nil="true"/>
    <Order xmlns="http://schemas.microsoft.com/sharepoint/v3" xsi:nil="true"/>
    <_SharedFileIndex xmlns="http://schemas.microsoft.com/sharepoint/v3" xsi:nil="true"/>
    <MetaInfo xmlns="http://schemas.microsoft.com/sharepoint/v3" xsi:nil="true"/>
    <_dlc_DocId xmlns="c1ac15a8-7e63-4deb-92ae-59a071097bea">5JYYU4EQ26K5-2-2256</_dlc_DocId>
    <_dlc_DocIdUrl xmlns="c1ac15a8-7e63-4deb-92ae-59a071097bea">
      <Url>https://tti-sharepoint.tamu.edu/deltrans/_layouts/DocIdRedir.aspx?ID=5JYYU4EQ26K5-2-2256</Url>
      <Description>5JYYU4EQ26K5-2-2256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FE21298746C44AA9F62A63B1152B0C" ma:contentTypeVersion="1" ma:contentTypeDescription="Create a new document." ma:contentTypeScope="" ma:versionID="dc3c35eb161ccaa255d4ebd4c630f608">
  <xsd:schema xmlns:xsd="http://www.w3.org/2001/XMLSchema" xmlns:xs="http://www.w3.org/2001/XMLSchema" xmlns:p="http://schemas.microsoft.com/office/2006/metadata/properties" xmlns:ns1="http://schemas.microsoft.com/sharepoint/v3" xmlns:ns2="c1ac15a8-7e63-4deb-92ae-59a071097bea" targetNamespace="http://schemas.microsoft.com/office/2006/metadata/properties" ma:root="true" ma:fieldsID="94df6ba3e8f2b0a4933a4f4dc40ddcf5" ns1:_="" ns2:_="">
    <xsd:import namespace="http://schemas.microsoft.com/sharepoint/v3"/>
    <xsd:import namespace="c1ac15a8-7e63-4deb-92ae-59a071097bea"/>
    <xsd:element name="properties">
      <xsd:complexType>
        <xsd:sequence>
          <xsd:element name="documentManagement">
            <xsd:complexType>
              <xsd:all>
                <xsd:element ref="ns1:_ModerationComments" minOccurs="0"/>
                <xsd:element ref="ns1:File_x0020_Type" minOccurs="0"/>
                <xsd:element ref="ns1:HTML_x0020_File_x0020_Type" minOccurs="0"/>
                <xsd:element ref="ns1:_SourceUrl" minOccurs="0"/>
                <xsd:element ref="ns1:_SharedFileIndex" minOccurs="0"/>
                <xsd:element ref="ns1:ContentTypeId" minOccurs="0"/>
                <xsd:element ref="ns1:TemplateUrl" minOccurs="0"/>
                <xsd:element ref="ns1:xd_ProgID" minOccurs="0"/>
                <xsd:element ref="ns1:xd_Signature" minOccurs="0"/>
                <xsd:element ref="ns1:ID" minOccurs="0"/>
                <xsd:element ref="ns1:Author" minOccurs="0"/>
                <xsd:element ref="ns1:Editor" minOccurs="0"/>
                <xsd:element ref="ns1:_HasCopyDestinations" minOccurs="0"/>
                <xsd:element ref="ns1:_CopySource" minOccurs="0"/>
                <xsd:element ref="ns1:_ModerationStatus" minOccurs="0"/>
                <xsd:element ref="ns1:FileRef" minOccurs="0"/>
                <xsd:element ref="ns1:FileDirRef" minOccurs="0"/>
                <xsd:element ref="ns1:Last_x0020_Modified" minOccurs="0"/>
                <xsd:element ref="ns1:Created_x0020_Date" minOccurs="0"/>
                <xsd:element ref="ns1:File_x0020_Size" minOccurs="0"/>
                <xsd:element ref="ns1:FSObjType" minOccurs="0"/>
                <xsd:element ref="ns1:SortBehavior" minOccurs="0"/>
                <xsd:element ref="ns1:CheckedOutUserId" minOccurs="0"/>
                <xsd:element ref="ns1:IsCheckedoutToLocal" minOccurs="0"/>
                <xsd:element ref="ns1:CheckoutUser" minOccurs="0"/>
                <xsd:element ref="ns1:UniqueId" minOccurs="0"/>
                <xsd:element ref="ns1:SyncClientId" minOccurs="0"/>
                <xsd:element ref="ns1:ProgId" minOccurs="0"/>
                <xsd:element ref="ns1:ScopeId" minOccurs="0"/>
                <xsd:element ref="ns1:VirusStatus" minOccurs="0"/>
                <xsd:element ref="ns1:CheckedOutTitle" minOccurs="0"/>
                <xsd:element ref="ns1:_CheckinComment" minOccurs="0"/>
                <xsd:element ref="ns1:MetaInfo" minOccurs="0"/>
                <xsd:element ref="ns1:_Level" minOccurs="0"/>
                <xsd:element ref="ns1:_IsCurrentVersion" minOccurs="0"/>
                <xsd:element ref="ns1:ItemChildCount" minOccurs="0"/>
                <xsd:element ref="ns1:FolderChildCount" minOccurs="0"/>
                <xsd:element ref="ns1:owshiddenversion" minOccurs="0"/>
                <xsd:element ref="ns1:_UIVersion" minOccurs="0"/>
                <xsd:element ref="ns1:_UIVersionString" minOccurs="0"/>
                <xsd:element ref="ns1:InstanceID" minOccurs="0"/>
                <xsd:element ref="ns1:Order" minOccurs="0"/>
                <xsd:element ref="ns1:GUID" minOccurs="0"/>
                <xsd:element ref="ns1:WorkflowVersion" minOccurs="0"/>
                <xsd:element ref="ns1:WorkflowInstanceID" minOccurs="0"/>
                <xsd:element ref="ns1:ParentVersionString" minOccurs="0"/>
                <xsd:element ref="ns1:ParentLeafName" minOccurs="0"/>
                <xsd:element ref="ns1:DocConcurrencyNumb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ModerationComments" ma:index="0" nillable="true" ma:displayName="Approver Comments" ma:hidden="true" ma:internalName="_ModerationComments" ma:readOnly="true">
      <xsd:simpleType>
        <xsd:restriction base="dms:Note"/>
      </xsd:simpleType>
    </xsd:element>
    <xsd:element name="File_x0020_Type" ma:index="4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5" nillable="true" ma:displayName="HTML File Type" ma:hidden="true" ma:internalName="HTML_x0020_File_x0020_Type" ma:readOnly="true">
      <xsd:simpleType>
        <xsd:restriction base="dms:Text"/>
      </xsd:simpleType>
    </xsd:element>
    <xsd:element name="_SourceUrl" ma:index="6" nillable="true" ma:displayName="Source URL" ma:hidden="true" ma:internalName="_SourceUrl">
      <xsd:simpleType>
        <xsd:restriction base="dms:Text"/>
      </xsd:simpleType>
    </xsd:element>
    <xsd:element name="_SharedFileIndex" ma:index="7" nillable="true" ma:displayName="Shared File Index" ma:hidden="true" ma:internalName="_SharedFileIndex">
      <xsd:simpleType>
        <xsd:restriction base="dms:Text"/>
      </xsd:simpleType>
    </xsd:element>
    <xsd:element name="ContentTypeId" ma:index="9" nillable="true" ma:displayName="Content Type ID" ma:hidden="true" ma:internalName="ContentTypeId" ma:readOnly="true">
      <xsd:simpleType>
        <xsd:restriction base="dms:Unknown"/>
      </xsd:simpleType>
    </xsd:element>
    <xsd:element name="TemplateUrl" ma:index="10" nillable="true" ma:displayName="Template Link" ma:hidden="true" ma:internalName="TemplateUrl">
      <xsd:simpleType>
        <xsd:restriction base="dms:Text"/>
      </xsd:simpleType>
    </xsd:element>
    <xsd:element name="xd_ProgID" ma:index="11" nillable="true" ma:displayName="HTML File Link" ma:hidden="true" ma:internalName="xd_ProgID">
      <xsd:simpleType>
        <xsd:restriction base="dms:Text"/>
      </xsd:simpleType>
    </xsd:element>
    <xsd:element name="xd_Signature" ma:index="12" nillable="true" ma:displayName="Is Signed" ma:hidden="true" ma:internalName="xd_Signature" ma:readOnly="true">
      <xsd:simpleType>
        <xsd:restriction base="dms:Boolean"/>
      </xsd:simpleType>
    </xsd:element>
    <xsd:element name="ID" ma:index="13" nillable="true" ma:displayName="ID" ma:internalName="ID" ma:readOnly="true">
      <xsd:simpleType>
        <xsd:restriction base="dms:Unknown"/>
      </xsd:simpleType>
    </xsd:element>
    <xsd:element name="Author" ma:index="16" nillable="true" ma:displayName="Created By" ma:list="UserInfo" ma:internalName="Author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" ma:index="18" nillable="true" ma:displayName="Modified By" ma:list="UserInfo" ma:internalName="Editor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_HasCopyDestinations" ma:index="19" nillable="true" ma:displayName="Has Copy Destinations" ma:hidden="true" ma:internalName="_HasCopyDestinations" ma:readOnly="true">
      <xsd:simpleType>
        <xsd:restriction base="dms:Boolean"/>
      </xsd:simpleType>
    </xsd:element>
    <xsd:element name="_CopySource" ma:index="20" nillable="true" ma:displayName="Copy Source" ma:internalName="_CopySource" ma:readOnly="true">
      <xsd:simpleType>
        <xsd:restriction base="dms:Text"/>
      </xsd:simpleType>
    </xsd:element>
    <xsd:element name="_ModerationStatus" ma:index="21" nillable="true" ma:displayName="Approval Status" ma:default="0" ma:hidden="true" ma:internalName="_ModerationStatus" ma:readOnly="true">
      <xsd:simpleType>
        <xsd:restriction base="dms:Unknown"/>
      </xsd:simpleType>
    </xsd:element>
    <xsd:element name="FileRef" ma:index="22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DirRef" ma:index="23" nillable="true" ma:displayName="Path" ma:hidden="true" ma:list="Docs" ma:internalName="FileDirRef" ma:readOnly="true" ma:showField="DirName">
      <xsd:simpleType>
        <xsd:restriction base="dms:Lookup"/>
      </xsd:simpleType>
    </xsd:element>
    <xsd:element name="Last_x0020_Modified" ma:index="24" nillable="true" ma:displayName="Modified" ma:format="TRUE" ma:hidden="true" ma:list="Docs" ma:internalName="Last_x0020_Modified" ma:readOnly="true" ma:showField="TimeLastModified">
      <xsd:simpleType>
        <xsd:restriction base="dms:Lookup"/>
      </xsd:simpleType>
    </xsd:element>
    <xsd:element name="Created_x0020_Date" ma:index="25" nillable="true" ma:displayName="Created" ma:format="TRUE" ma:hidden="true" ma:list="Docs" ma:internalName="Created_x0020_Date" ma:readOnly="true" ma:showField="TimeCreated">
      <xsd:simpleType>
        <xsd:restriction base="dms:Lookup"/>
      </xsd:simpleType>
    </xsd:element>
    <xsd:element name="File_x0020_Size" ma:index="26" nillable="true" ma:displayName="File Size" ma:format="TRUE" ma:hidden="true" ma:list="Docs" ma:internalName="File_x0020_Size" ma:readOnly="true" ma:showField="SizeInKB">
      <xsd:simpleType>
        <xsd:restriction base="dms:Lookup"/>
      </xsd:simpleType>
    </xsd:element>
    <xsd:element name="FSObjType" ma:index="27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SortBehavior" ma:index="28" nillable="true" ma:displayName="Sort Type" ma:hidden="true" ma:list="Docs" ma:internalName="SortBehavior" ma:readOnly="true" ma:showField="SortBehavior">
      <xsd:simpleType>
        <xsd:restriction base="dms:Lookup"/>
      </xsd:simpleType>
    </xsd:element>
    <xsd:element name="CheckedOutUserId" ma:index="30" nillable="true" ma:displayName="ID of the User who has the item Checked Out" ma:hidden="true" ma:list="Docs" ma:internalName="CheckedOutUserId" ma:readOnly="true" ma:showField="CheckoutUserId">
      <xsd:simpleType>
        <xsd:restriction base="dms:Lookup"/>
      </xsd:simpleType>
    </xsd:element>
    <xsd:element name="IsCheckedoutToLocal" ma:index="31" nillable="true" ma:displayName="Is Checked out to local" ma:hidden="true" ma:list="Docs" ma:internalName="IsCheckedoutToLocal" ma:readOnly="true" ma:showField="IsCheckoutToLocal">
      <xsd:simpleType>
        <xsd:restriction base="dms:Lookup"/>
      </xsd:simpleType>
    </xsd:element>
    <xsd:element name="CheckoutUser" ma:index="32" nillable="true" ma:displayName="Checked Out To" ma:list="UserInfo" ma:internalName="CheckoutUser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UniqueId" ma:index="33" nillable="true" ma:displayName="Unique Id" ma:hidden="true" ma:list="Docs" ma:internalName="UniqueId" ma:readOnly="true" ma:showField="UniqueId">
      <xsd:simpleType>
        <xsd:restriction base="dms:Lookup"/>
      </xsd:simpleType>
    </xsd:element>
    <xsd:element name="SyncClientId" ma:index="34" nillable="true" ma:displayName="Client Id" ma:hidden="true" ma:list="Docs" ma:internalName="SyncClientId" ma:readOnly="true" ma:showField="SyncClientId">
      <xsd:simpleType>
        <xsd:restriction base="dms:Lookup"/>
      </xsd:simpleType>
    </xsd:element>
    <xsd:element name="ProgId" ma:index="35" nillable="true" ma:displayName="ProgId" ma:hidden="true" ma:list="Docs" ma:internalName="ProgId" ma:readOnly="true" ma:showField="ProgId">
      <xsd:simpleType>
        <xsd:restriction base="dms:Lookup"/>
      </xsd:simpleType>
    </xsd:element>
    <xsd:element name="ScopeId" ma:index="36" nillable="true" ma:displayName="ScopeId" ma:hidden="true" ma:list="Docs" ma:internalName="ScopeId" ma:readOnly="true" ma:showField="ScopeId">
      <xsd:simpleType>
        <xsd:restriction base="dms:Lookup"/>
      </xsd:simpleType>
    </xsd:element>
    <xsd:element name="VirusStatus" ma:index="37" nillable="true" ma:displayName="Virus Status" ma:format="TRUE" ma:hidden="true" ma:list="Docs" ma:internalName="VirusStatus" ma:readOnly="true" ma:showField="Size">
      <xsd:simpleType>
        <xsd:restriction base="dms:Lookup"/>
      </xsd:simpleType>
    </xsd:element>
    <xsd:element name="CheckedOutTitle" ma:index="38" nillable="true" ma:displayName="Checked Out To" ma:format="TRUE" ma:hidden="true" ma:list="Docs" ma:internalName="CheckedOutTitle" ma:readOnly="true" ma:showField="CheckedOutTitle">
      <xsd:simpleType>
        <xsd:restriction base="dms:Lookup"/>
      </xsd:simpleType>
    </xsd:element>
    <xsd:element name="_CheckinComment" ma:index="39" nillable="true" ma:displayName="Check In Comment" ma:format="TRUE" ma:list="Docs" ma:internalName="_CheckinComment" ma:readOnly="true" ma:showField="CheckinComment">
      <xsd:simpleType>
        <xsd:restriction base="dms:Lookup"/>
      </xsd:simpleType>
    </xsd:element>
    <xsd:element name="MetaInfo" ma:index="52" nillable="true" ma:displayName="Property Bag" ma:hidden="true" ma:list="Docs" ma:internalName="MetaInfo" ma:showField="MetaInfo">
      <xsd:simpleType>
        <xsd:restriction base="dms:Lookup"/>
      </xsd:simpleType>
    </xsd:element>
    <xsd:element name="_Level" ma:index="53" nillable="true" ma:displayName="Level" ma:hidden="true" ma:internalName="_Level" ma:readOnly="true">
      <xsd:simpleType>
        <xsd:restriction base="dms:Unknown"/>
      </xsd:simpleType>
    </xsd:element>
    <xsd:element name="_IsCurrentVersion" ma:index="54" nillable="true" ma:displayName="Is Current Version" ma:hidden="true" ma:internalName="_IsCurrentVersion" ma:readOnly="true">
      <xsd:simpleType>
        <xsd:restriction base="dms:Boolean"/>
      </xsd:simpleType>
    </xsd:element>
    <xsd:element name="ItemChildCount" ma:index="55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56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  <xsd:element name="owshiddenversion" ma:index="60" nillable="true" ma:displayName="owshiddenversion" ma:hidden="true" ma:internalName="owshiddenversion" ma:readOnly="true">
      <xsd:simpleType>
        <xsd:restriction base="dms:Unknown"/>
      </xsd:simpleType>
    </xsd:element>
    <xsd:element name="_UIVersion" ma:index="61" nillable="true" ma:displayName="UI Version" ma:hidden="true" ma:internalName="_UIVersion" ma:readOnly="true">
      <xsd:simpleType>
        <xsd:restriction base="dms:Unknown"/>
      </xsd:simpleType>
    </xsd:element>
    <xsd:element name="_UIVersionString" ma:index="62" nillable="true" ma:displayName="Version" ma:internalName="_UIVersionString" ma:readOnly="true">
      <xsd:simpleType>
        <xsd:restriction base="dms:Text"/>
      </xsd:simpleType>
    </xsd:element>
    <xsd:element name="InstanceID" ma:index="63" nillable="true" ma:displayName="Instance ID" ma:hidden="true" ma:internalName="InstanceID" ma:readOnly="true">
      <xsd:simpleType>
        <xsd:restriction base="dms:Unknown"/>
      </xsd:simpleType>
    </xsd:element>
    <xsd:element name="Order" ma:index="64" nillable="true" ma:displayName="Order" ma:hidden="true" ma:internalName="Order">
      <xsd:simpleType>
        <xsd:restriction base="dms:Number"/>
      </xsd:simpleType>
    </xsd:element>
    <xsd:element name="GUID" ma:index="65" nillable="true" ma:displayName="GUID" ma:hidden="true" ma:internalName="GUID" ma:readOnly="true">
      <xsd:simpleType>
        <xsd:restriction base="dms:Unknown"/>
      </xsd:simpleType>
    </xsd:element>
    <xsd:element name="WorkflowVersion" ma:index="66" nillable="true" ma:displayName="Workflow Version" ma:hidden="true" ma:internalName="WorkflowVersion" ma:readOnly="true">
      <xsd:simpleType>
        <xsd:restriction base="dms:Unknown"/>
      </xsd:simpleType>
    </xsd:element>
    <xsd:element name="WorkflowInstanceID" ma:index="67" nillable="true" ma:displayName="Workflow Instance ID" ma:hidden="true" ma:internalName="WorkflowInstanceID" ma:readOnly="true">
      <xsd:simpleType>
        <xsd:restriction base="dms:Unknown"/>
      </xsd:simpleType>
    </xsd:element>
    <xsd:element name="ParentVersionString" ma:index="68" nillable="true" ma:displayName="Source Version (Converted Document)" ma:hidden="true" ma:list="Docs" ma:internalName="ParentVersionString" ma:readOnly="true" ma:showField="ParentVersionString">
      <xsd:simpleType>
        <xsd:restriction base="dms:Lookup"/>
      </xsd:simpleType>
    </xsd:element>
    <xsd:element name="ParentLeafName" ma:index="69" nillable="true" ma:displayName="Source Name (Converted Document)" ma:hidden="true" ma:list="Docs" ma:internalName="ParentLeafName" ma:readOnly="true" ma:showField="ParentLeafName">
      <xsd:simpleType>
        <xsd:restriction base="dms:Lookup"/>
      </xsd:simpleType>
    </xsd:element>
    <xsd:element name="DocConcurrencyNumber" ma:index="70" nillable="true" ma:displayName="Document Concurrency Number" ma:hidden="true" ma:list="Docs" ma:internalName="DocConcurrencyNumber" ma:readOnly="true" ma:showField="DocConcurrencyNumber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ac15a8-7e63-4deb-92ae-59a071097bea" elementFormDefault="qualified">
    <xsd:import namespace="http://schemas.microsoft.com/office/2006/documentManagement/types"/>
    <xsd:import namespace="http://schemas.microsoft.com/office/infopath/2007/PartnerControls"/>
    <xsd:element name="_dlc_DocId" ma:index="73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7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7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4" ma:displayName="Content Type"/>
        <xsd:element ref="dc:title" minOccurs="0" maxOccurs="1" ma:index="8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DA61EA8-2888-4E7D-92E1-EE913D83ECE1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58A2CBE9-4094-4E68-AFDE-87050DF7B6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75DF0D-228B-4B2A-95A7-10B3183E645A}">
  <ds:schemaRefs>
    <ds:schemaRef ds:uri="http://purl.org/dc/dcmitype/"/>
    <ds:schemaRef ds:uri="http://schemas.microsoft.com/office/2006/documentManagement/types"/>
    <ds:schemaRef ds:uri="http://purl.org/dc/elements/1.1/"/>
    <ds:schemaRef ds:uri="c1ac15a8-7e63-4deb-92ae-59a071097bea"/>
    <ds:schemaRef ds:uri="http://schemas.microsoft.com/office/infopath/2007/PartnerControls"/>
    <ds:schemaRef ds:uri="http://schemas.openxmlformats.org/package/2006/metadata/core-properties"/>
    <ds:schemaRef ds:uri="http://schemas.microsoft.com/sharepoint/v3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5E22B354-CC63-418B-B7F3-CF59B3795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1ac15a8-7e63-4deb-92ae-59a071097b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Workshop Power Point Compilation of All Sessions</Template>
  <TotalTime>191</TotalTime>
  <Words>527</Words>
  <Application>Microsoft Office PowerPoint</Application>
  <PresentationFormat>On-screen Show (4:3)</PresentationFormat>
  <Paragraphs>92</Paragraphs>
  <Slides>21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Workshop Power Point Compilation of All Sessions</vt:lpstr>
      <vt:lpstr>Custom Design</vt:lpstr>
      <vt:lpstr>Worksheet</vt:lpstr>
      <vt:lpstr>Leveraging Data and Service Design</vt:lpstr>
      <vt:lpstr>Learning Objectives</vt:lpstr>
      <vt:lpstr>Knowledge and Learning</vt:lpstr>
      <vt:lpstr>Knowledge Is Power</vt:lpstr>
      <vt:lpstr>PowerPoint Presentation</vt:lpstr>
      <vt:lpstr>Activity 1</vt:lpstr>
      <vt:lpstr>Rare Skills? Unusual Abilities?</vt:lpstr>
      <vt:lpstr>Information Rich</vt:lpstr>
      <vt:lpstr>Discussion</vt:lpstr>
      <vt:lpstr>Examples of Internal Information</vt:lpstr>
      <vt:lpstr>PowerPoint Presentation</vt:lpstr>
      <vt:lpstr>PowerPoint Presentation</vt:lpstr>
      <vt:lpstr>PowerPoint Presentation</vt:lpstr>
      <vt:lpstr>Other thoughts or practices?</vt:lpstr>
      <vt:lpstr>What’s available? From where?</vt:lpstr>
      <vt:lpstr>How are you using information?</vt:lpstr>
      <vt:lpstr>PowerPoint Presentation</vt:lpstr>
      <vt:lpstr>Questions we need information to effectively answer</vt:lpstr>
      <vt:lpstr>PowerPoint Presentation</vt:lpstr>
      <vt:lpstr>Review: Learning Objectives</vt:lpstr>
      <vt:lpstr>Questions? Comments?</vt:lpstr>
    </vt:vector>
  </TitlesOfParts>
  <Company>tti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Workshop: Managing Operating Costs for Rural and Small Urban Transit Systems</dc:title>
  <dc:creator>Edrington, Suzie</dc:creator>
  <cp:lastModifiedBy>Cochran, Lauren</cp:lastModifiedBy>
  <cp:revision>35</cp:revision>
  <cp:lastPrinted>2013-01-30T17:45:08Z</cp:lastPrinted>
  <dcterms:created xsi:type="dcterms:W3CDTF">2013-01-30T16:38:37Z</dcterms:created>
  <dcterms:modified xsi:type="dcterms:W3CDTF">2014-03-25T14:25:32Z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08fceab4-eeeb-4b14-879c-ecfcfe3d4e64</vt:lpwstr>
  </property>
</Properties>
</file>