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73" r:id="rId6"/>
    <p:sldMasterId id="2147483685" r:id="rId7"/>
  </p:sldMasterIdLst>
  <p:notesMasterIdLst>
    <p:notesMasterId r:id="rId74"/>
  </p:notesMasterIdLst>
  <p:sldIdLst>
    <p:sldId id="256" r:id="rId8"/>
    <p:sldId id="257" r:id="rId9"/>
    <p:sldId id="285" r:id="rId10"/>
    <p:sldId id="286" r:id="rId11"/>
    <p:sldId id="259" r:id="rId12"/>
    <p:sldId id="325" r:id="rId13"/>
    <p:sldId id="326" r:id="rId14"/>
    <p:sldId id="327" r:id="rId15"/>
    <p:sldId id="335" r:id="rId16"/>
    <p:sldId id="352" r:id="rId17"/>
    <p:sldId id="328" r:id="rId18"/>
    <p:sldId id="353" r:id="rId19"/>
    <p:sldId id="329" r:id="rId20"/>
    <p:sldId id="330" r:id="rId21"/>
    <p:sldId id="331" r:id="rId22"/>
    <p:sldId id="332" r:id="rId23"/>
    <p:sldId id="333" r:id="rId24"/>
    <p:sldId id="334" r:id="rId25"/>
    <p:sldId id="354" r:id="rId26"/>
    <p:sldId id="278" r:id="rId27"/>
    <p:sldId id="307" r:id="rId28"/>
    <p:sldId id="308" r:id="rId29"/>
    <p:sldId id="273" r:id="rId30"/>
    <p:sldId id="300" r:id="rId31"/>
    <p:sldId id="301" r:id="rId32"/>
    <p:sldId id="272" r:id="rId33"/>
    <p:sldId id="264" r:id="rId34"/>
    <p:sldId id="274" r:id="rId35"/>
    <p:sldId id="282" r:id="rId36"/>
    <p:sldId id="283" r:id="rId37"/>
    <p:sldId id="298" r:id="rId38"/>
    <p:sldId id="318" r:id="rId39"/>
    <p:sldId id="319" r:id="rId40"/>
    <p:sldId id="320" r:id="rId41"/>
    <p:sldId id="321" r:id="rId42"/>
    <p:sldId id="322" r:id="rId43"/>
    <p:sldId id="355" r:id="rId44"/>
    <p:sldId id="317" r:id="rId45"/>
    <p:sldId id="309" r:id="rId46"/>
    <p:sldId id="310" r:id="rId47"/>
    <p:sldId id="324" r:id="rId48"/>
    <p:sldId id="311" r:id="rId49"/>
    <p:sldId id="323" r:id="rId50"/>
    <p:sldId id="351" r:id="rId51"/>
    <p:sldId id="312" r:id="rId52"/>
    <p:sldId id="313" r:id="rId53"/>
    <p:sldId id="314" r:id="rId54"/>
    <p:sldId id="315" r:id="rId55"/>
    <p:sldId id="336" r:id="rId56"/>
    <p:sldId id="356" r:id="rId57"/>
    <p:sldId id="337" r:id="rId58"/>
    <p:sldId id="338" r:id="rId59"/>
    <p:sldId id="339" r:id="rId60"/>
    <p:sldId id="340" r:id="rId61"/>
    <p:sldId id="341" r:id="rId62"/>
    <p:sldId id="342" r:id="rId63"/>
    <p:sldId id="344" r:id="rId64"/>
    <p:sldId id="345" r:id="rId65"/>
    <p:sldId id="346" r:id="rId66"/>
    <p:sldId id="347" r:id="rId67"/>
    <p:sldId id="348" r:id="rId68"/>
    <p:sldId id="349" r:id="rId69"/>
    <p:sldId id="350" r:id="rId70"/>
    <p:sldId id="316" r:id="rId71"/>
    <p:sldId id="295" r:id="rId72"/>
    <p:sldId id="357" r:id="rId7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achary Elgart" initials="ZA" lastIdx="1" clrIdx="0"/>
  <p:cmAuthor id="1" name=" Consol Torres" initials="CT" lastIdx="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snapVertSplitter="1" vertBarState="minimized" horzBarState="maximized">
    <p:restoredLeft sz="15099" autoAdjust="0"/>
    <p:restoredTop sz="75688" autoAdjust="0"/>
  </p:normalViewPr>
  <p:slideViewPr>
    <p:cSldViewPr>
      <p:cViewPr>
        <p:scale>
          <a:sx n="80" d="100"/>
          <a:sy n="80" d="100"/>
        </p:scale>
        <p:origin x="-1112" y="-188"/>
      </p:cViewPr>
      <p:guideLst>
        <p:guide orient="horz" pos="2160"/>
        <p:guide pos="2880"/>
      </p:guideLst>
    </p:cSldViewPr>
  </p:slideViewPr>
  <p:notesTextViewPr>
    <p:cViewPr>
      <p:scale>
        <a:sx n="1" d="1"/>
        <a:sy n="1" d="1"/>
      </p:scale>
      <p:origin x="0" y="0"/>
    </p:cViewPr>
  </p:notesTextViewPr>
  <p:notesViewPr>
    <p:cSldViewPr>
      <p:cViewPr varScale="1">
        <p:scale>
          <a:sx n="65" d="100"/>
          <a:sy n="65" d="100"/>
        </p:scale>
        <p:origin x="-2200" y="63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presProps" Target="presProps.xml"/><Relationship Id="rId7" Type="http://schemas.openxmlformats.org/officeDocument/2006/relationships/slideMaster" Target="slideMasters/slideMaster3.xml"/><Relationship Id="rId71"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Master" Target="slideMasters/slideMaster1.xml"/><Relationship Id="rId61" Type="http://schemas.openxmlformats.org/officeDocument/2006/relationships/slide" Target="slides/slide54.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CA9379-A0FD-44E4-B5E4-CFF3F68085A0}" type="datetimeFigureOut">
              <a:rPr lang="en-US" smtClean="0"/>
              <a:pPr/>
              <a:t>3/27/2014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F43574-B8AE-493E-AE24-FA8CE72E7A03}" type="slidenum">
              <a:rPr lang="en-US" smtClean="0"/>
              <a:pPr/>
              <a:t>‹#›</a:t>
            </a:fld>
            <a:endParaRPr lang="en-US"/>
          </a:p>
        </p:txBody>
      </p:sp>
    </p:spTree>
    <p:extLst>
      <p:ext uri="{BB962C8B-B14F-4D97-AF65-F5344CB8AC3E}">
        <p14:creationId xmlns:p14="http://schemas.microsoft.com/office/powerpoint/2010/main" xmlns="" val="2083919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6F43574-B8AE-493E-AE24-FA8CE72E7A0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6F43574-B8AE-493E-AE24-FA8CE72E7A03}"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 operate using GPS technology, and many communicate vehicle position using the same radio systems that are used for voice and data</a:t>
            </a:r>
          </a:p>
          <a:p>
            <a:r>
              <a:rPr lang="en-US" dirty="0" smtClean="0"/>
              <a:t>communications between vehicle operators and dispatchers.</a:t>
            </a:r>
          </a:p>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11</a:t>
            </a:fld>
            <a:endParaRPr lang="en-US"/>
          </a:p>
        </p:txBody>
      </p:sp>
    </p:spTree>
    <p:extLst>
      <p:ext uri="{BB962C8B-B14F-4D97-AF65-F5344CB8AC3E}">
        <p14:creationId xmlns:p14="http://schemas.microsoft.com/office/powerpoint/2010/main" xmlns="" val="413782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6F43574-B8AE-493E-AE24-FA8CE72E7A03}"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6F43574-B8AE-493E-AE24-FA8CE72E7A03}"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needs of a transit system are defined by the functions it needs to accomplish in </a:t>
            </a:r>
            <a:r>
              <a:rPr lang="en-US" sz="1200" b="0" i="0" u="none" strike="noStrike" kern="1200" baseline="0" dirty="0" smtClean="0">
                <a:solidFill>
                  <a:schemeClr val="tx1"/>
                </a:solidFill>
                <a:latin typeface="+mn-lt"/>
                <a:ea typeface="+mn-ea"/>
                <a:cs typeface="+mn-cs"/>
              </a:rPr>
              <a:t>day-to-day operations</a:t>
            </a:r>
            <a:r>
              <a:rPr lang="en-US" sz="1200" b="0" i="0" u="none" strike="noStrike" kern="1200" baseline="0" dirty="0" smtClean="0">
                <a:solidFill>
                  <a:schemeClr val="tx1"/>
                </a:solidFill>
                <a:latin typeface="+mn-lt"/>
                <a:ea typeface="+mn-ea"/>
                <a:cs typeface="+mn-cs"/>
              </a:rPr>
              <a:t>, such as bus routing, demand-response reservations, fare collection or billing, </a:t>
            </a:r>
            <a:r>
              <a:rPr lang="en-US" sz="1200" b="0" i="0" u="none" strike="noStrike" kern="1200" baseline="0" dirty="0" smtClean="0">
                <a:solidFill>
                  <a:schemeClr val="tx1"/>
                </a:solidFill>
                <a:latin typeface="+mn-lt"/>
                <a:ea typeface="+mn-ea"/>
                <a:cs typeface="+mn-cs"/>
              </a:rPr>
              <a:t>vehicle maintenance</a:t>
            </a:r>
            <a:r>
              <a:rPr lang="en-US" sz="1200" b="0" i="0" u="none" strike="noStrike" kern="1200" baseline="0" dirty="0" smtClean="0">
                <a:solidFill>
                  <a:schemeClr val="tx1"/>
                </a:solidFill>
                <a:latin typeface="+mn-lt"/>
                <a:ea typeface="+mn-ea"/>
                <a:cs typeface="+mn-cs"/>
              </a:rPr>
              <a:t>, and so forth. These needs will be affected by the geographical area served, </a:t>
            </a:r>
            <a:r>
              <a:rPr lang="en-US" sz="1200" b="0" i="0" u="none" strike="noStrike" kern="1200" baseline="0" dirty="0" smtClean="0">
                <a:solidFill>
                  <a:schemeClr val="tx1"/>
                </a:solidFill>
                <a:latin typeface="+mn-lt"/>
                <a:ea typeface="+mn-ea"/>
                <a:cs typeface="+mn-cs"/>
              </a:rPr>
              <a:t>the number </a:t>
            </a:r>
            <a:r>
              <a:rPr lang="en-US" sz="1200" b="0" i="0" u="none" strike="noStrike" kern="1200" baseline="0" dirty="0" smtClean="0">
                <a:solidFill>
                  <a:schemeClr val="tx1"/>
                </a:solidFill>
                <a:latin typeface="+mn-lt"/>
                <a:ea typeface="+mn-ea"/>
                <a:cs typeface="+mn-cs"/>
              </a:rPr>
              <a:t>of passengers, the types of </a:t>
            </a:r>
            <a:r>
              <a:rPr lang="en-US" sz="1200" b="0" i="0" u="none" strike="noStrike" kern="1200" baseline="0" dirty="0" smtClean="0">
                <a:solidFill>
                  <a:schemeClr val="tx1"/>
                </a:solidFill>
                <a:latin typeface="+mn-lt"/>
                <a:ea typeface="+mn-ea"/>
                <a:cs typeface="+mn-cs"/>
              </a:rPr>
              <a:t>transportation </a:t>
            </a:r>
            <a:r>
              <a:rPr lang="en-US" sz="1200" b="0" i="0" u="none" strike="noStrike" kern="1200" baseline="0" dirty="0" smtClean="0">
                <a:solidFill>
                  <a:schemeClr val="tx1"/>
                </a:solidFill>
                <a:latin typeface="+mn-lt"/>
                <a:ea typeface="+mn-ea"/>
                <a:cs typeface="+mn-cs"/>
              </a:rPr>
              <a:t>service provided, and the resources, </a:t>
            </a:r>
            <a:r>
              <a:rPr lang="en-US" sz="1200" b="0" i="0" u="none" strike="noStrike" kern="1200" baseline="0" dirty="0" smtClean="0">
                <a:solidFill>
                  <a:schemeClr val="tx1"/>
                </a:solidFill>
                <a:latin typeface="+mn-lt"/>
                <a:ea typeface="+mn-ea"/>
                <a:cs typeface="+mn-cs"/>
              </a:rPr>
              <a:t>structure, and </a:t>
            </a:r>
            <a:r>
              <a:rPr lang="en-US" sz="1200" b="0" i="0" u="none" strike="noStrike" kern="1200" baseline="0" dirty="0" smtClean="0">
                <a:solidFill>
                  <a:schemeClr val="tx1"/>
                </a:solidFill>
                <a:latin typeface="+mn-lt"/>
                <a:ea typeface="+mn-ea"/>
                <a:cs typeface="+mn-cs"/>
              </a:rPr>
              <a:t>organization of the system. In coordinated efforts, all of these factors will be </a:t>
            </a:r>
            <a:r>
              <a:rPr lang="en-US" sz="1200" b="0" i="0" u="none" strike="noStrike" kern="1200" baseline="0" smtClean="0">
                <a:solidFill>
                  <a:schemeClr val="tx1"/>
                </a:solidFill>
                <a:latin typeface="+mn-lt"/>
                <a:ea typeface="+mn-ea"/>
                <a:cs typeface="+mn-cs"/>
              </a:rPr>
              <a:t>more </a:t>
            </a:r>
            <a:r>
              <a:rPr lang="en-US" sz="1200" b="0" i="0" u="none" strike="noStrike" kern="1200" baseline="0" smtClean="0">
                <a:solidFill>
                  <a:schemeClr val="tx1"/>
                </a:solidFill>
                <a:latin typeface="+mn-lt"/>
                <a:ea typeface="+mn-ea"/>
                <a:cs typeface="+mn-cs"/>
              </a:rPr>
              <a:t>complex than </a:t>
            </a:r>
            <a:r>
              <a:rPr lang="en-US" sz="1200" b="0" i="0" u="none" strike="noStrike" kern="1200" baseline="0" dirty="0" smtClean="0">
                <a:solidFill>
                  <a:schemeClr val="tx1"/>
                </a:solidFill>
                <a:latin typeface="+mn-lt"/>
                <a:ea typeface="+mn-ea"/>
                <a:cs typeface="+mn-cs"/>
              </a:rPr>
              <a:t>they would be for a single transit provider.</a:t>
            </a:r>
            <a:br>
              <a:rPr lang="en-US" sz="1200" b="0" i="0" u="none" strike="noStrike" kern="1200" baseline="0" dirty="0" smtClean="0">
                <a:solidFill>
                  <a:schemeClr val="tx1"/>
                </a:solidFill>
                <a:latin typeface="+mn-lt"/>
                <a:ea typeface="+mn-ea"/>
                <a:cs typeface="+mn-cs"/>
              </a:rPr>
            </a:br>
            <a:endParaRPr lang="en-US" sz="1200" b="0" i="0" u="none" strike="noStrike" kern="1200" baseline="0" dirty="0" smtClean="0">
              <a:solidFill>
                <a:schemeClr val="tx1"/>
              </a:solidFill>
              <a:latin typeface="+mn-lt"/>
              <a:ea typeface="+mn-ea"/>
              <a:cs typeface="+mn-cs"/>
            </a:endParaRPr>
          </a:p>
          <a:p>
            <a:r>
              <a:rPr lang="en-US" sz="1200" b="0" i="1" u="none" strike="noStrike" kern="1200" baseline="0" dirty="0" smtClean="0">
                <a:solidFill>
                  <a:schemeClr val="tx1"/>
                </a:solidFill>
                <a:latin typeface="+mn-lt"/>
                <a:ea typeface="+mn-ea"/>
                <a:cs typeface="+mn-cs"/>
              </a:rPr>
              <a:t>In a coordinated effort between multiple agencies, factors to be considered in selecting appropriate technology will </a:t>
            </a:r>
            <a:r>
              <a:rPr lang="en-US" sz="1200" b="0" i="1" u="none" strike="noStrike" kern="1200" baseline="0" dirty="0" smtClean="0">
                <a:solidFill>
                  <a:schemeClr val="tx1"/>
                </a:solidFill>
                <a:latin typeface="+mn-lt"/>
                <a:ea typeface="+mn-ea"/>
                <a:cs typeface="+mn-cs"/>
              </a:rPr>
              <a:t>be more </a:t>
            </a:r>
            <a:r>
              <a:rPr lang="en-US" sz="1200" b="0" i="1" u="none" strike="noStrike" kern="1200" baseline="0" dirty="0" smtClean="0">
                <a:solidFill>
                  <a:schemeClr val="tx1"/>
                </a:solidFill>
                <a:latin typeface="+mn-lt"/>
                <a:ea typeface="+mn-ea"/>
                <a:cs typeface="+mn-cs"/>
              </a:rPr>
              <a:t>complex than they would be for a single transit provider.</a:t>
            </a:r>
          </a:p>
          <a:p>
            <a:endParaRPr lang="en-US" sz="1200" b="0" i="1" u="none" strike="noStrike" kern="1200" baseline="0" dirty="0" smtClean="0">
              <a:solidFill>
                <a:schemeClr val="tx1"/>
              </a:solidFill>
              <a:latin typeface="+mn-lt"/>
              <a:ea typeface="+mn-ea"/>
              <a:cs typeface="+mn-cs"/>
            </a:endParaRPr>
          </a:p>
          <a:p>
            <a:r>
              <a:rPr lang="en-US" sz="1200" b="1" i="1" u="none" strike="noStrike" kern="1200" baseline="0" dirty="0" smtClean="0">
                <a:solidFill>
                  <a:schemeClr val="tx1"/>
                </a:solidFill>
                <a:latin typeface="+mn-lt"/>
                <a:ea typeface="+mn-ea"/>
                <a:cs typeface="+mn-cs"/>
              </a:rPr>
              <a:t>Technology and Public Transportation </a:t>
            </a:r>
            <a:r>
              <a:rPr lang="en-US" sz="1200" b="0" i="0" u="none" strike="noStrike" kern="1200" baseline="0" dirty="0" smtClean="0">
                <a:solidFill>
                  <a:schemeClr val="tx1"/>
                </a:solidFill>
                <a:latin typeface="+mn-lt"/>
                <a:ea typeface="+mn-ea"/>
                <a:cs typeface="+mn-cs"/>
              </a:rPr>
              <a:t>6 </a:t>
            </a:r>
            <a:r>
              <a:rPr lang="en-US" sz="1200" b="1" i="1" u="none" strike="noStrike" kern="1200" baseline="0" dirty="0" smtClean="0">
                <a:solidFill>
                  <a:schemeClr val="tx1"/>
                </a:solidFill>
                <a:latin typeface="+mn-lt"/>
                <a:ea typeface="+mn-ea"/>
                <a:cs typeface="+mn-cs"/>
              </a:rPr>
              <a:t>October, 2006</a:t>
            </a:r>
          </a:p>
          <a:p>
            <a:r>
              <a:rPr lang="en-US" sz="1200" b="0" i="0" u="none" strike="noStrike" kern="1200" baseline="0" dirty="0" smtClean="0">
                <a:solidFill>
                  <a:schemeClr val="tx1"/>
                </a:solidFill>
                <a:latin typeface="+mn-lt"/>
                <a:ea typeface="+mn-ea"/>
                <a:cs typeface="+mn-cs"/>
              </a:rPr>
              <a:t>TCRP Report 76, Guidebook for Selecting Appropriate Technology Systems for Small Urban and Rural Public Transportation Operators, identifies 12 typical transportation needs that </a:t>
            </a:r>
            <a:r>
              <a:rPr lang="en-US" sz="1200" b="0" i="0" u="none" strike="noStrike" kern="1200" baseline="0" dirty="0" smtClean="0">
                <a:solidFill>
                  <a:schemeClr val="tx1"/>
                </a:solidFill>
                <a:latin typeface="+mn-lt"/>
                <a:ea typeface="+mn-ea"/>
                <a:cs typeface="+mn-cs"/>
              </a:rPr>
              <a:t>transit technologies </a:t>
            </a:r>
            <a:r>
              <a:rPr lang="en-US" sz="1200" b="0" i="0" u="none" strike="noStrike" kern="1200" baseline="0" dirty="0" smtClean="0">
                <a:solidFill>
                  <a:schemeClr val="tx1"/>
                </a:solidFill>
                <a:latin typeface="+mn-lt"/>
                <a:ea typeface="+mn-ea"/>
                <a:cs typeface="+mn-cs"/>
              </a:rPr>
              <a:t>might help to address:</a:t>
            </a:r>
            <a:br>
              <a:rPr lang="en-US" sz="1200" b="0" i="0" u="none" strike="noStrike" kern="1200" baseline="0" dirty="0" smtClean="0">
                <a:solidFill>
                  <a:schemeClr val="tx1"/>
                </a:solidFill>
                <a:latin typeface="+mn-lt"/>
                <a:ea typeface="+mn-ea"/>
                <a:cs typeface="+mn-cs"/>
              </a:rPr>
            </a:b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More accurate, easier reporting and record keeping;</a:t>
            </a:r>
          </a:p>
          <a:p>
            <a:r>
              <a:rPr lang="en-US" sz="1200" b="0" i="0" u="none" strike="noStrike" kern="1200" baseline="0" dirty="0" smtClean="0">
                <a:solidFill>
                  <a:schemeClr val="tx1"/>
                </a:solidFill>
                <a:latin typeface="+mn-lt"/>
                <a:ea typeface="+mn-ea"/>
                <a:cs typeface="+mn-cs"/>
              </a:rPr>
              <a:t>• More efficient service coordination;</a:t>
            </a:r>
          </a:p>
          <a:p>
            <a:r>
              <a:rPr lang="en-US" sz="1200" b="0" i="0" u="none" strike="noStrike" kern="1200" baseline="0" dirty="0" smtClean="0">
                <a:solidFill>
                  <a:schemeClr val="tx1"/>
                </a:solidFill>
                <a:latin typeface="+mn-lt"/>
                <a:ea typeface="+mn-ea"/>
                <a:cs typeface="+mn-cs"/>
              </a:rPr>
              <a:t>• Safer, more accurate cash handling;</a:t>
            </a:r>
          </a:p>
          <a:p>
            <a:r>
              <a:rPr lang="en-US" sz="1200" b="0" i="0" u="none" strike="noStrike" kern="1200" baseline="0" dirty="0" smtClean="0">
                <a:solidFill>
                  <a:schemeClr val="tx1"/>
                </a:solidFill>
                <a:latin typeface="+mn-lt"/>
                <a:ea typeface="+mn-ea"/>
                <a:cs typeface="+mn-cs"/>
              </a:rPr>
              <a:t>• Improved operations staff performance and productivity;</a:t>
            </a:r>
          </a:p>
          <a:p>
            <a:r>
              <a:rPr lang="en-US" sz="1200" b="0" i="0" u="none" strike="noStrike" kern="1200" baseline="0" dirty="0" smtClean="0">
                <a:solidFill>
                  <a:schemeClr val="tx1"/>
                </a:solidFill>
                <a:latin typeface="+mn-lt"/>
                <a:ea typeface="+mn-ea"/>
                <a:cs typeface="+mn-cs"/>
              </a:rPr>
              <a:t>• More effective maintenance tracking;</a:t>
            </a:r>
          </a:p>
          <a:p>
            <a:r>
              <a:rPr lang="en-US" sz="1200" b="0" i="0" u="none" strike="noStrike" kern="1200" baseline="0" dirty="0" smtClean="0">
                <a:solidFill>
                  <a:schemeClr val="tx1"/>
                </a:solidFill>
                <a:latin typeface="+mn-lt"/>
                <a:ea typeface="+mn-ea"/>
                <a:cs typeface="+mn-cs"/>
              </a:rPr>
              <a:t>• Clearer communications;</a:t>
            </a:r>
          </a:p>
          <a:p>
            <a:r>
              <a:rPr lang="en-US" sz="1200" b="0" i="0" u="none" strike="noStrike" kern="1200" baseline="0" dirty="0" smtClean="0">
                <a:solidFill>
                  <a:schemeClr val="tx1"/>
                </a:solidFill>
                <a:latin typeface="+mn-lt"/>
                <a:ea typeface="+mn-ea"/>
                <a:cs typeface="+mn-cs"/>
              </a:rPr>
              <a:t>• More effective dispatching;</a:t>
            </a:r>
          </a:p>
          <a:p>
            <a:r>
              <a:rPr lang="en-US" sz="1200" b="0" i="0" u="none" strike="noStrike" kern="1200" baseline="0" dirty="0" smtClean="0">
                <a:solidFill>
                  <a:schemeClr val="tx1"/>
                </a:solidFill>
                <a:latin typeface="+mn-lt"/>
                <a:ea typeface="+mn-ea"/>
                <a:cs typeface="+mn-cs"/>
              </a:rPr>
              <a:t>• Faster, more efficient trip request processing;</a:t>
            </a:r>
          </a:p>
          <a:p>
            <a:r>
              <a:rPr lang="en-US" sz="1200" b="0" i="0" u="none" strike="noStrike" kern="1200" baseline="0" dirty="0" smtClean="0">
                <a:solidFill>
                  <a:schemeClr val="tx1"/>
                </a:solidFill>
                <a:latin typeface="+mn-lt"/>
                <a:ea typeface="+mn-ea"/>
                <a:cs typeface="+mn-cs"/>
              </a:rPr>
              <a:t>• Improved scheduling productivity;</a:t>
            </a:r>
          </a:p>
          <a:p>
            <a:r>
              <a:rPr lang="en-US" sz="1200" b="0" i="0" u="none" strike="noStrike" kern="1200" baseline="0" dirty="0" smtClean="0">
                <a:solidFill>
                  <a:schemeClr val="tx1"/>
                </a:solidFill>
                <a:latin typeface="+mn-lt"/>
                <a:ea typeface="+mn-ea"/>
                <a:cs typeface="+mn-cs"/>
              </a:rPr>
              <a:t>• Improved service quality;</a:t>
            </a:r>
          </a:p>
          <a:p>
            <a:r>
              <a:rPr lang="en-US" sz="1200" b="0" i="0" u="none" strike="noStrike" kern="1200" baseline="0" dirty="0" smtClean="0">
                <a:solidFill>
                  <a:schemeClr val="tx1"/>
                </a:solidFill>
                <a:latin typeface="+mn-lt"/>
                <a:ea typeface="+mn-ea"/>
                <a:cs typeface="+mn-cs"/>
              </a:rPr>
              <a:t>• Greater safety; and</a:t>
            </a:r>
          </a:p>
          <a:p>
            <a:r>
              <a:rPr lang="en-US" sz="1200" b="0" i="0" u="none" strike="noStrike" kern="1200" baseline="0" dirty="0" smtClean="0">
                <a:solidFill>
                  <a:schemeClr val="tx1"/>
                </a:solidFill>
                <a:latin typeface="+mn-lt"/>
                <a:ea typeface="+mn-ea"/>
                <a:cs typeface="+mn-cs"/>
              </a:rPr>
              <a:t>• More accessible, more useful customer information. 11</a:t>
            </a:r>
            <a:br>
              <a:rPr lang="en-US" sz="1200" b="0" i="0" u="none" strike="noStrike" kern="1200" baseline="0" dirty="0" smtClean="0">
                <a:solidFill>
                  <a:schemeClr val="tx1"/>
                </a:solidFill>
                <a:latin typeface="+mn-lt"/>
                <a:ea typeface="+mn-ea"/>
                <a:cs typeface="+mn-cs"/>
              </a:rPr>
            </a:b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ability of ITS systems to process and manage large amounts of data can make them ideally suited to coordinated transportation efforts, if the technologies are selected and </a:t>
            </a:r>
            <a:r>
              <a:rPr lang="en-US" sz="1200" b="0" i="0" u="none" strike="noStrike" kern="1200" baseline="0" dirty="0" smtClean="0">
                <a:solidFill>
                  <a:schemeClr val="tx1"/>
                </a:solidFill>
                <a:latin typeface="+mn-lt"/>
                <a:ea typeface="+mn-ea"/>
                <a:cs typeface="+mn-cs"/>
              </a:rPr>
              <a:t>implemented with </a:t>
            </a:r>
            <a:r>
              <a:rPr lang="en-US" sz="1200" b="0" i="0" u="none" strike="noStrike" kern="1200" baseline="0" dirty="0" smtClean="0">
                <a:solidFill>
                  <a:schemeClr val="tx1"/>
                </a:solidFill>
                <a:latin typeface="+mn-lt"/>
                <a:ea typeface="+mn-ea"/>
                <a:cs typeface="+mn-cs"/>
              </a:rPr>
              <a:t>coordination in mind. </a:t>
            </a:r>
          </a:p>
          <a:p>
            <a:r>
              <a:rPr lang="en-US" sz="1200" b="0" i="0" u="none" strike="noStrike" kern="1200" baseline="0" dirty="0" smtClean="0">
                <a:solidFill>
                  <a:schemeClr val="tx1"/>
                </a:solidFill>
                <a:latin typeface="+mn-lt"/>
                <a:ea typeface="+mn-ea"/>
                <a:cs typeface="+mn-cs"/>
              </a:rPr>
              <a:t>The following sections summarize some of the issues that should be considered when selecting ITS technologies for coordinated transit.</a:t>
            </a:r>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14</a:t>
            </a:fld>
            <a:endParaRPr lang="en-US"/>
          </a:p>
        </p:txBody>
      </p:sp>
    </p:spTree>
    <p:extLst>
      <p:ext uri="{BB962C8B-B14F-4D97-AF65-F5344CB8AC3E}">
        <p14:creationId xmlns:p14="http://schemas.microsoft.com/office/powerpoint/2010/main" xmlns="" val="2047227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An essential part of the planning process for acquiring and implementing transit technology</a:t>
            </a:r>
          </a:p>
          <a:p>
            <a:r>
              <a:rPr lang="en-US" sz="1200" b="0" i="0" u="none" strike="noStrike" kern="1200" baseline="0" dirty="0" smtClean="0">
                <a:solidFill>
                  <a:schemeClr val="tx1"/>
                </a:solidFill>
                <a:latin typeface="+mn-lt"/>
                <a:ea typeface="+mn-ea"/>
                <a:cs typeface="+mn-cs"/>
              </a:rPr>
              <a:t>systems is the development of an ITS architecture. An ITS architecture defines the functional</a:t>
            </a:r>
          </a:p>
          <a:p>
            <a:r>
              <a:rPr lang="en-US" sz="1200" b="0" i="0" u="none" strike="noStrike" kern="1200" baseline="0" dirty="0" smtClean="0">
                <a:solidFill>
                  <a:schemeClr val="tx1"/>
                </a:solidFill>
                <a:latin typeface="+mn-lt"/>
                <a:ea typeface="+mn-ea"/>
                <a:cs typeface="+mn-cs"/>
              </a:rPr>
              <a:t>elements of the planned system and how information will travel between them, and ultimately</a:t>
            </a:r>
          </a:p>
          <a:p>
            <a:r>
              <a:rPr lang="en-US" sz="1200" b="0" i="0" u="none" strike="noStrike" kern="1200" baseline="0" dirty="0" smtClean="0">
                <a:solidFill>
                  <a:schemeClr val="tx1"/>
                </a:solidFill>
                <a:latin typeface="+mn-lt"/>
                <a:ea typeface="+mn-ea"/>
                <a:cs typeface="+mn-cs"/>
              </a:rPr>
              <a:t>describes how technologies will be used in order to satisfy the transportation system’s objectives.</a:t>
            </a:r>
          </a:p>
          <a:p>
            <a:r>
              <a:rPr lang="en-US" sz="1200" b="0" i="0" u="none" strike="noStrike" kern="1200" baseline="0" dirty="0" smtClean="0">
                <a:solidFill>
                  <a:schemeClr val="tx1"/>
                </a:solidFill>
                <a:latin typeface="+mn-lt"/>
                <a:ea typeface="+mn-ea"/>
                <a:cs typeface="+mn-cs"/>
              </a:rPr>
              <a:t>Many of the steps needed to develop an ITS architecture for a region are the same steps needed</a:t>
            </a:r>
          </a:p>
          <a:p>
            <a:r>
              <a:rPr lang="en-US" sz="1200" b="0" i="0" u="none" strike="noStrike" kern="1200" baseline="0" dirty="0" smtClean="0">
                <a:solidFill>
                  <a:schemeClr val="tx1"/>
                </a:solidFill>
                <a:latin typeface="+mn-lt"/>
                <a:ea typeface="+mn-ea"/>
                <a:cs typeface="+mn-cs"/>
              </a:rPr>
              <a:t>to develop coordination agreements and strategies among transportation providers and</a:t>
            </a:r>
          </a:p>
          <a:p>
            <a:r>
              <a:rPr lang="en-US" sz="1200" b="0" i="0" u="none" strike="noStrike" kern="1200" baseline="0" dirty="0" smtClean="0">
                <a:solidFill>
                  <a:schemeClr val="tx1"/>
                </a:solidFill>
                <a:latin typeface="+mn-lt"/>
                <a:ea typeface="+mn-ea"/>
                <a:cs typeface="+mn-cs"/>
              </a:rPr>
              <a:t>stakeholders: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Identify stakeholders and regional needs;</a:t>
            </a:r>
          </a:p>
          <a:p>
            <a:r>
              <a:rPr lang="en-US" sz="1200" b="0" i="0" u="none" strike="noStrike" kern="1200" baseline="0" dirty="0" smtClean="0">
                <a:solidFill>
                  <a:schemeClr val="tx1"/>
                </a:solidFill>
                <a:latin typeface="+mn-lt"/>
                <a:ea typeface="+mn-ea"/>
                <a:cs typeface="+mn-cs"/>
              </a:rPr>
              <a:t>• Inventory system/stakeholder resources, needs, and services/functions (also called </a:t>
            </a:r>
            <a:r>
              <a:rPr lang="en-US" sz="1200" b="0" i="0" u="none" strike="noStrike" kern="1200" baseline="0" dirty="0" err="1" smtClean="0">
                <a:solidFill>
                  <a:schemeClr val="tx1"/>
                </a:solidFill>
                <a:latin typeface="+mn-lt"/>
                <a:ea typeface="+mn-ea"/>
                <a:cs typeface="+mn-cs"/>
              </a:rPr>
              <a:t>marketpackages</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 Define connections and information flow between system elements; and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Identify ITS standards, decide on project sequence, and develop agreements for acquisition and implementation of technologies.12</a:t>
            </a:r>
            <a:endParaRPr lang="en-US" dirty="0" smtClean="0"/>
          </a:p>
          <a:p>
            <a:r>
              <a:rPr lang="en-US" sz="1200" b="0" i="0" u="none" strike="noStrike" kern="1200" baseline="0" dirty="0" smtClean="0">
                <a:solidFill>
                  <a:schemeClr val="tx1"/>
                </a:solidFill>
                <a:latin typeface="+mn-lt"/>
                <a:ea typeface="+mn-ea"/>
                <a:cs typeface="+mn-cs"/>
              </a:rPr>
              <a:t/>
            </a:r>
            <a:br>
              <a:rPr lang="en-US" sz="1200" b="0" i="0" u="none" strike="noStrike" kern="1200" baseline="0" dirty="0" smtClean="0">
                <a:solidFill>
                  <a:schemeClr val="tx1"/>
                </a:solidFill>
                <a:latin typeface="+mn-lt"/>
                <a:ea typeface="+mn-ea"/>
                <a:cs typeface="+mn-cs"/>
              </a:rPr>
            </a:b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11 </a:t>
            </a:r>
            <a:r>
              <a:rPr lang="en-US" sz="1200" b="0" i="1" u="none" strike="noStrike" kern="1200" baseline="0" dirty="0" smtClean="0">
                <a:solidFill>
                  <a:schemeClr val="tx1"/>
                </a:solidFill>
                <a:latin typeface="+mn-lt"/>
                <a:ea typeface="+mn-ea"/>
                <a:cs typeface="+mn-cs"/>
              </a:rPr>
              <a:t>Guidebook for Selecting Appropriate Technology Systems for Small Urban and Rural Public Transportation</a:t>
            </a:r>
          </a:p>
          <a:p>
            <a:r>
              <a:rPr lang="en-US" sz="1200" b="0" i="1" u="none" strike="noStrike" kern="1200" baseline="0" dirty="0" smtClean="0">
                <a:solidFill>
                  <a:schemeClr val="tx1"/>
                </a:solidFill>
                <a:latin typeface="+mn-lt"/>
                <a:ea typeface="+mn-ea"/>
                <a:cs typeface="+mn-cs"/>
              </a:rPr>
              <a:t>Operators. </a:t>
            </a:r>
            <a:r>
              <a:rPr lang="en-US" sz="1200" b="0" i="0" u="none" strike="noStrike" kern="1200" baseline="0" dirty="0" smtClean="0">
                <a:solidFill>
                  <a:schemeClr val="tx1"/>
                </a:solidFill>
                <a:latin typeface="+mn-lt"/>
                <a:ea typeface="+mn-ea"/>
                <a:cs typeface="+mn-cs"/>
              </a:rPr>
              <a:t>TCRP Report 76, Transportation Research Board, Washington, D.C., 2002.</a:t>
            </a:r>
          </a:p>
          <a:p>
            <a:r>
              <a:rPr lang="en-US" sz="1200" b="0" i="0" u="none" strike="noStrike" kern="1200" baseline="0" dirty="0" smtClean="0">
                <a:solidFill>
                  <a:schemeClr val="tx1"/>
                </a:solidFill>
                <a:latin typeface="+mn-lt"/>
                <a:ea typeface="+mn-ea"/>
                <a:cs typeface="+mn-cs"/>
              </a:rPr>
              <a:t>http://onlinepubs.trb.org/onlinepubs/tcrp/tcrp_rpt_76.pdf</a:t>
            </a:r>
            <a:br>
              <a:rPr lang="en-US" sz="1200" b="0" i="0" u="none" strike="noStrike" kern="1200" baseline="0" dirty="0" smtClean="0">
                <a:solidFill>
                  <a:schemeClr val="tx1"/>
                </a:solidFill>
                <a:latin typeface="+mn-lt"/>
                <a:ea typeface="+mn-ea"/>
                <a:cs typeface="+mn-cs"/>
              </a:rPr>
            </a:br>
            <a:endParaRPr lang="en-US"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6F43574-B8AE-493E-AE24-FA8CE72E7A03}" type="slidenum">
              <a:rPr lang="en-US" smtClean="0"/>
              <a:pPr/>
              <a:t>15</a:t>
            </a:fld>
            <a:endParaRPr lang="en-US"/>
          </a:p>
        </p:txBody>
      </p:sp>
    </p:spTree>
    <p:extLst>
      <p:ext uri="{BB962C8B-B14F-4D97-AF65-F5344CB8AC3E}">
        <p14:creationId xmlns:p14="http://schemas.microsoft.com/office/powerpoint/2010/main" xmlns="" val="34827764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As stated previously, numerous technology products and packages are available within each of the broad categories (scheduling, communications, etc.). The Federal Transit Administration’s</a:t>
            </a:r>
          </a:p>
          <a:p>
            <a:r>
              <a:rPr lang="en-US" sz="1200" b="0" i="1" u="none" strike="noStrike" kern="1200" baseline="0" dirty="0" smtClean="0">
                <a:solidFill>
                  <a:schemeClr val="tx1"/>
                </a:solidFill>
                <a:latin typeface="+mn-lt"/>
                <a:ea typeface="+mn-ea"/>
                <a:cs typeface="+mn-cs"/>
              </a:rPr>
              <a:t>Advanced Public Transportation System State of the Art  </a:t>
            </a:r>
            <a:r>
              <a:rPr lang="en-US" sz="1200" b="0" i="0" u="none" strike="noStrike" kern="1200" baseline="0" dirty="0" smtClean="0">
                <a:solidFill>
                  <a:schemeClr val="tx1"/>
                </a:solidFill>
                <a:latin typeface="+mn-lt"/>
                <a:ea typeface="+mn-ea"/>
                <a:cs typeface="+mn-cs"/>
              </a:rPr>
              <a:t>report provides information on new and emerging technologies and trends in transit-related ITS systems. </a:t>
            </a:r>
          </a:p>
          <a:p>
            <a:r>
              <a:rPr lang="en-US" sz="1200" b="0" i="0" u="none" strike="noStrike" kern="1200" baseline="0" dirty="0" smtClean="0">
                <a:solidFill>
                  <a:schemeClr val="tx1"/>
                </a:solidFill>
                <a:latin typeface="+mn-lt"/>
                <a:ea typeface="+mn-ea"/>
                <a:cs typeface="+mn-cs"/>
              </a:rPr>
              <a:t>The latest version of the report was published in 2006.</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Table 1 summarizes some of the technology solutions described in TCRP’s </a:t>
            </a:r>
            <a:r>
              <a:rPr lang="en-US" sz="1200" b="0" i="1" u="none" strike="noStrike" kern="1200" baseline="0" dirty="0" smtClean="0">
                <a:solidFill>
                  <a:schemeClr val="tx1"/>
                </a:solidFill>
                <a:latin typeface="+mn-lt"/>
                <a:ea typeface="+mn-ea"/>
                <a:cs typeface="+mn-cs"/>
              </a:rPr>
              <a:t>Guidebook for Selecting Appropriate Technology Systems for Small Urban and Rural Public Transportation Operators </a:t>
            </a:r>
            <a:r>
              <a:rPr lang="en-US" sz="1200" b="0" i="0" u="none" strike="noStrike" kern="1200" baseline="0" dirty="0" smtClean="0">
                <a:solidFill>
                  <a:schemeClr val="tx1"/>
                </a:solidFill>
                <a:latin typeface="+mn-lt"/>
                <a:ea typeface="+mn-ea"/>
                <a:cs typeface="+mn-cs"/>
              </a:rPr>
              <a:t>(see “Resources” at the end of this paper)</a:t>
            </a:r>
            <a:r>
              <a:rPr lang="en-US" sz="1200" b="0" i="1"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The TCRP Guidebook provides a much more detailed set of tables that identify technology options based on the size of transit system.</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Todd Allen of </a:t>
            </a:r>
            <a:r>
              <a:rPr lang="en-US" sz="1200" b="0" i="0" u="none" strike="noStrike" kern="1200" baseline="0" dirty="0" err="1" smtClean="0">
                <a:solidFill>
                  <a:schemeClr val="tx1"/>
                </a:solidFill>
                <a:latin typeface="+mn-lt"/>
                <a:ea typeface="+mn-ea"/>
                <a:cs typeface="+mn-cs"/>
              </a:rPr>
              <a:t>RouteMatch</a:t>
            </a:r>
            <a:r>
              <a:rPr lang="en-US" sz="1200" b="0" i="0" u="none" strike="noStrike" kern="1200" baseline="0" dirty="0" smtClean="0">
                <a:solidFill>
                  <a:schemeClr val="tx1"/>
                </a:solidFill>
                <a:latin typeface="+mn-lt"/>
                <a:ea typeface="+mn-ea"/>
                <a:cs typeface="+mn-cs"/>
              </a:rPr>
              <a:t> Software, Inc. recommends that customers consider the following questions as they select transit technologies:</a:t>
            </a:r>
            <a:br>
              <a:rPr lang="en-US" sz="1200" b="0" i="0" u="none" strike="noStrike" kern="1200" baseline="0" dirty="0" smtClean="0">
                <a:solidFill>
                  <a:schemeClr val="tx1"/>
                </a:solidFill>
                <a:latin typeface="+mn-lt"/>
                <a:ea typeface="+mn-ea"/>
                <a:cs typeface="+mn-cs"/>
              </a:rPr>
            </a:b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1. How does the product apply—or not—to transit business practices? Are customers (stakeholders) willing to alter certain business practices (e.g., scheduling methods) to take advantage of the product’s capabilities?</a:t>
            </a:r>
          </a:p>
          <a:p>
            <a:r>
              <a:rPr lang="en-US" sz="1200" b="0" i="0" u="none" strike="noStrike" kern="1200" baseline="0" dirty="0" smtClean="0">
                <a:solidFill>
                  <a:schemeClr val="tx1"/>
                </a:solidFill>
                <a:latin typeface="+mn-lt"/>
                <a:ea typeface="+mn-ea"/>
                <a:cs typeface="+mn-cs"/>
              </a:rPr>
              <a:t>2. Have the customers had a thorough opportunity to investigate the various products available?</a:t>
            </a:r>
          </a:p>
          <a:p>
            <a:r>
              <a:rPr lang="en-US" sz="1200" b="0" i="0" u="none" strike="noStrike" kern="1200" baseline="0" dirty="0" smtClean="0">
                <a:solidFill>
                  <a:schemeClr val="tx1"/>
                </a:solidFill>
                <a:latin typeface="+mn-lt"/>
                <a:ea typeface="+mn-ea"/>
                <a:cs typeface="+mn-cs"/>
              </a:rPr>
              <a:t>3. Are the customers willing to give and take between the product’s price and capabilities to get the best match for their system?</a:t>
            </a:r>
          </a:p>
          <a:p>
            <a:r>
              <a:rPr lang="en-US" sz="1200" b="0" i="0" u="none" strike="noStrike" kern="1200" baseline="0" dirty="0" smtClean="0">
                <a:solidFill>
                  <a:schemeClr val="tx1"/>
                </a:solidFill>
                <a:latin typeface="+mn-lt"/>
                <a:ea typeface="+mn-ea"/>
                <a:cs typeface="+mn-cs"/>
              </a:rPr>
              <a:t>4. Is the product/technology scalable? Will it grow to meet future business? What are licensing and upgrade requirements? Will the system/providers be coordinating with additional organizations in the future?</a:t>
            </a:r>
          </a:p>
          <a:p>
            <a:r>
              <a:rPr lang="en-US" sz="1200" b="0" i="0" u="none" strike="noStrike" kern="1200" baseline="0" dirty="0" smtClean="0">
                <a:solidFill>
                  <a:schemeClr val="tx1"/>
                </a:solidFill>
                <a:latin typeface="+mn-lt"/>
                <a:ea typeface="+mn-ea"/>
                <a:cs typeface="+mn-cs"/>
              </a:rPr>
              <a:t>5. What are the computer literacy/training needs of transit staff? How much groundwork needs to be laid to transition staff into a different way of operating?</a:t>
            </a:r>
          </a:p>
          <a:p>
            <a:r>
              <a:rPr lang="en-US" sz="1200" b="0" i="0" u="none" strike="noStrike" kern="1200" baseline="0" dirty="0" smtClean="0">
                <a:solidFill>
                  <a:schemeClr val="tx1"/>
                </a:solidFill>
                <a:latin typeface="+mn-lt"/>
                <a:ea typeface="+mn-ea"/>
                <a:cs typeface="+mn-cs"/>
              </a:rPr>
              <a:t>6. At the end of the day, will stakeholders be able to get the biggest bang for the buck?</a:t>
            </a:r>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16</a:t>
            </a:fld>
            <a:endParaRPr lang="en-US"/>
          </a:p>
        </p:txBody>
      </p:sp>
    </p:spTree>
    <p:extLst>
      <p:ext uri="{BB962C8B-B14F-4D97-AF65-F5344CB8AC3E}">
        <p14:creationId xmlns:p14="http://schemas.microsoft.com/office/powerpoint/2010/main" xmlns="" val="3466870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Integration and Interoperability</a:t>
            </a:r>
          </a:p>
          <a:p>
            <a:r>
              <a:rPr lang="en-US" sz="1200" b="0" i="0" u="none" strike="noStrike" kern="1200" baseline="0" dirty="0" smtClean="0">
                <a:solidFill>
                  <a:schemeClr val="tx1"/>
                </a:solidFill>
                <a:latin typeface="+mn-lt"/>
                <a:ea typeface="+mn-ea"/>
                <a:cs typeface="+mn-cs"/>
              </a:rPr>
              <a:t>A principal challenge for deployment of electronic fare payment systems is integrating equipment from different manufacturers. Some of these issues arise when different types of fare collection equipment are used within a system; others arise when a region is trying to have a system used by one transit agency operate seamlessly with a different system used by another agency. The issues are significant enough that the Transit Cooperative Research Program (TCRP) recently funded a project on smart card interoperability issues for transit.</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Regional Systems</a:t>
            </a:r>
          </a:p>
          <a:p>
            <a:r>
              <a:rPr lang="en-US" sz="1200" b="0" i="0" u="none" strike="noStrike" kern="1200" baseline="0" dirty="0" smtClean="0">
                <a:solidFill>
                  <a:schemeClr val="tx1"/>
                </a:solidFill>
                <a:latin typeface="+mn-lt"/>
                <a:ea typeface="+mn-ea"/>
                <a:cs typeface="+mn-cs"/>
              </a:rPr>
              <a:t>Regional fare systems face additional complications from having to integrate and be interoperable across multiple transportation agencies. Clearly, as the number of participating agencies increases, so does the potential for more issues. These issues have been systematically resolved in a number of regions by advanced planning, a strong commitment to collaboration, effective decision-making procedures, and through a well thought out project architecture and system design.</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Standards</a:t>
            </a:r>
          </a:p>
          <a:p>
            <a:r>
              <a:rPr lang="en-US" sz="1200" b="0" i="0" u="none" strike="noStrike" kern="1200" baseline="0" dirty="0" smtClean="0">
                <a:solidFill>
                  <a:schemeClr val="tx1"/>
                </a:solidFill>
                <a:latin typeface="+mn-lt"/>
                <a:ea typeface="+mn-ea"/>
                <a:cs typeface="+mn-cs"/>
              </a:rPr>
              <a:t>Since integration and interoperability are such significant challenges to implementing fare collection systems, particularly regional ones, a large number of standards development efforts are ongoing. A characteristic of standards for fare collection is that there are many options and few comprehensive solutions. Additionally, the field of standards has challenges of its own. There are two efforts underway in the U.S. to generate standards for the fare collection system. The APTA-managed Universal Transit </a:t>
            </a:r>
            <a:r>
              <a:rPr lang="en-US" sz="1200" b="0" i="0" u="none" strike="noStrike" kern="1200" baseline="0" dirty="0" err="1" smtClean="0">
                <a:solidFill>
                  <a:schemeClr val="tx1"/>
                </a:solidFill>
                <a:latin typeface="+mn-lt"/>
                <a:ea typeface="+mn-ea"/>
                <a:cs typeface="+mn-cs"/>
              </a:rPr>
              <a:t>Farecard</a:t>
            </a:r>
            <a:r>
              <a:rPr lang="en-US" sz="1200" b="0" i="0" u="none" strike="noStrike" kern="1200" baseline="0" dirty="0" smtClean="0">
                <a:solidFill>
                  <a:schemeClr val="tx1"/>
                </a:solidFill>
                <a:latin typeface="+mn-lt"/>
                <a:ea typeface="+mn-ea"/>
                <a:cs typeface="+mn-cs"/>
              </a:rPr>
              <a:t> Standards (UTFS) program, a USDOT funded project, was initiated in 2001, while APTA’s Transit Communication Interface Profiles (TCIP) project began developing the fare collection section of its work in 2004.  In addition, there are international standards development activities underway with other standards emerging or being deployed throughout the world.</a:t>
            </a:r>
          </a:p>
          <a:p>
            <a:endParaRPr lang="en-US" sz="1200" b="0" i="0" u="none" strike="noStrike" kern="1200" baseline="0" dirty="0" smtClean="0">
              <a:solidFill>
                <a:schemeClr val="tx1"/>
              </a:solidFill>
              <a:latin typeface="+mn-lt"/>
              <a:ea typeface="+mn-ea"/>
              <a:cs typeface="+mn-cs"/>
            </a:endParaRPr>
          </a:p>
          <a:p>
            <a:r>
              <a:rPr lang="en-US" sz="1200" b="1" i="0" u="none" strike="noStrike" kern="1200" baseline="0" dirty="0" smtClean="0">
                <a:solidFill>
                  <a:schemeClr val="tx1"/>
                </a:solidFill>
                <a:latin typeface="+mn-lt"/>
                <a:ea typeface="+mn-ea"/>
                <a:cs typeface="+mn-cs"/>
              </a:rPr>
              <a:t>Equipment</a:t>
            </a:r>
          </a:p>
          <a:p>
            <a:r>
              <a:rPr lang="en-US" sz="1200" b="0" i="0" u="none" strike="noStrike" kern="1200" baseline="0" dirty="0" smtClean="0">
                <a:solidFill>
                  <a:schemeClr val="tx1"/>
                </a:solidFill>
                <a:latin typeface="+mn-lt"/>
                <a:ea typeface="+mn-ea"/>
                <a:cs typeface="+mn-cs"/>
              </a:rPr>
              <a:t>There are numerous lessons learned regarding electronic fare payment equipment from deployments of smart card-based systems:</a:t>
            </a:r>
          </a:p>
          <a:p>
            <a:r>
              <a:rPr lang="en-US" sz="1200" b="0" i="0" u="none" strike="noStrike" kern="1200" baseline="0" dirty="0" smtClean="0">
                <a:solidFill>
                  <a:schemeClr val="tx1"/>
                </a:solidFill>
                <a:latin typeface="+mn-lt"/>
                <a:ea typeface="+mn-ea"/>
                <a:cs typeface="+mn-cs"/>
              </a:rPr>
              <a:t>A number of transit agencies have reported that fare equipment maintenance can present challenges.77 Some problems stem from proprietary or more complex electronics, the need for new training, trying to do maintenance in the field on high-revenue routes, and dealing with dirty, bent, or damaged tickets.  78 The equipment must function properly to maintain customer</a:t>
            </a:r>
          </a:p>
          <a:p>
            <a:r>
              <a:rPr lang="en-US" sz="1200" b="0" i="0" u="none" strike="noStrike" kern="1200" baseline="0" dirty="0" smtClean="0">
                <a:solidFill>
                  <a:schemeClr val="tx1"/>
                </a:solidFill>
                <a:latin typeface="+mn-lt"/>
                <a:ea typeface="+mn-ea"/>
                <a:cs typeface="+mn-cs"/>
              </a:rPr>
              <a:t>satisfaction (i.e., for the customer to buy fare media and board the transportation system) and for the transit agency to collect needed revenue</a:t>
            </a:r>
          </a:p>
          <a:p>
            <a:r>
              <a:rPr lang="en-US" sz="1200" b="0" i="0" u="none" strike="noStrike" kern="1200" baseline="0" dirty="0" smtClean="0">
                <a:solidFill>
                  <a:schemeClr val="tx1"/>
                </a:solidFill>
                <a:latin typeface="+mn-lt"/>
                <a:ea typeface="+mn-ea"/>
                <a:cs typeface="+mn-cs"/>
              </a:rPr>
              <a:t>and data. Maintenance standards and response time requirements need to be specified in advance.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When rolling out new systems there is a time period when both the old system and the new system and their fare media must be maintained. This dual maintenance can be a significant burden on transit agencies, both operationally and in terms of cost of maintaining a dual system. When project planning allow ample time for equipment replacement or fare system upgrades as they tend to require extended time periods to</a:t>
            </a:r>
          </a:p>
          <a:p>
            <a:r>
              <a:rPr lang="en-US" sz="1200" b="0" i="0" u="none" strike="noStrike" kern="1200" baseline="0" dirty="0" smtClean="0">
                <a:solidFill>
                  <a:schemeClr val="tx1"/>
                </a:solidFill>
                <a:latin typeface="+mn-lt"/>
                <a:ea typeface="+mn-ea"/>
                <a:cs typeface="+mn-cs"/>
              </a:rPr>
              <a:t>successfully complete. Realistic project planning reduces the window of high risk with old, unreliable equipment.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 process of getting multiple vendors, both of legacy and replacement equipment and systems, to work together to produce an entire working system often requires additional time and effort. Time for these likely delays should also be included in the project plan.</a:t>
            </a:r>
          </a:p>
          <a:p>
            <a:endParaRPr lang="en-US"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17</a:t>
            </a:fld>
            <a:endParaRPr lang="en-US"/>
          </a:p>
        </p:txBody>
      </p:sp>
    </p:spTree>
    <p:extLst>
      <p:ext uri="{BB962C8B-B14F-4D97-AF65-F5344CB8AC3E}">
        <p14:creationId xmlns:p14="http://schemas.microsoft.com/office/powerpoint/2010/main" xmlns="" val="1664275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General Principles/Lessons Learned</a:t>
            </a:r>
          </a:p>
          <a:p>
            <a:r>
              <a:rPr lang="en-US" sz="1200" b="0" i="0" u="none" strike="noStrike" kern="1200" baseline="0" dirty="0" smtClean="0">
                <a:solidFill>
                  <a:schemeClr val="tx1"/>
                </a:solidFill>
                <a:latin typeface="+mn-lt"/>
                <a:ea typeface="+mn-ea"/>
                <a:cs typeface="+mn-cs"/>
              </a:rPr>
              <a:t>• Focus on desired outcomes—benefits to riders, operators, service efficiency—rather than “becoming enamored with technology itself.” Identify the most pressing needs of the transit system and its users, then consider the technologies that may help to meet those needs.</a:t>
            </a:r>
          </a:p>
          <a:p>
            <a:r>
              <a:rPr lang="en-US" sz="1200" b="0" i="0" u="none" strike="noStrike" kern="1200" baseline="0" dirty="0" smtClean="0">
                <a:solidFill>
                  <a:schemeClr val="tx1"/>
                </a:solidFill>
                <a:latin typeface="+mn-lt"/>
                <a:ea typeface="+mn-ea"/>
                <a:cs typeface="+mn-cs"/>
              </a:rPr>
              <a:t>• Use technologies that will be compatible with other commercial software and hardware systems (open or standardized architecture). Some custom-designed systems may become obsolete quickly if they require a specialized system in which to operate.</a:t>
            </a:r>
          </a:p>
          <a:p>
            <a:r>
              <a:rPr lang="en-US" sz="1200" b="0" i="0" u="none" strike="noStrike" kern="1200" baseline="0" dirty="0" smtClean="0">
                <a:solidFill>
                  <a:schemeClr val="tx1"/>
                </a:solidFill>
                <a:latin typeface="+mn-lt"/>
                <a:ea typeface="+mn-ea"/>
                <a:cs typeface="+mn-cs"/>
              </a:rPr>
              <a:t>• Select “scalable” systems that can be expanded to add capacity or functional requirements without the need for a complete overhaul of the system.</a:t>
            </a:r>
          </a:p>
          <a:p>
            <a:r>
              <a:rPr lang="en-US" sz="1200" b="0" i="0" u="none" strike="noStrike" kern="1200" baseline="0" dirty="0" smtClean="0">
                <a:solidFill>
                  <a:schemeClr val="tx1"/>
                </a:solidFill>
                <a:latin typeface="+mn-lt"/>
                <a:ea typeface="+mn-ea"/>
                <a:cs typeface="+mn-cs"/>
              </a:rPr>
              <a:t>• Introduce new technologies gradually—one system at a time rather than a massive overhaul all at once.</a:t>
            </a:r>
          </a:p>
          <a:p>
            <a:r>
              <a:rPr lang="en-US" sz="1200" b="0" i="0" u="none" strike="noStrike" kern="1200" baseline="0" dirty="0" smtClean="0">
                <a:solidFill>
                  <a:schemeClr val="tx1"/>
                </a:solidFill>
                <a:latin typeface="+mn-lt"/>
                <a:ea typeface="+mn-ea"/>
                <a:cs typeface="+mn-cs"/>
              </a:rPr>
              <a:t>• Educate employees and the community on the new systems and their benefits.</a:t>
            </a:r>
          </a:p>
          <a:p>
            <a:r>
              <a:rPr lang="en-US" sz="1200" b="0" i="0" u="none" strike="noStrike" kern="1200" baseline="0" dirty="0" smtClean="0">
                <a:solidFill>
                  <a:schemeClr val="tx1"/>
                </a:solidFill>
                <a:latin typeface="+mn-lt"/>
                <a:ea typeface="+mn-ea"/>
                <a:cs typeface="+mn-cs"/>
              </a:rPr>
              <a:t>• To ensure accurate information is available to users, a central person or staff should lead the task of maintaining and updating information for the system. Even if each agency has the</a:t>
            </a:r>
          </a:p>
          <a:p>
            <a:r>
              <a:rPr lang="en-US" sz="1200" b="0" i="0" u="none" strike="noStrike" kern="1200" baseline="0" dirty="0" smtClean="0">
                <a:solidFill>
                  <a:schemeClr val="tx1"/>
                </a:solidFill>
                <a:latin typeface="+mn-lt"/>
                <a:ea typeface="+mn-ea"/>
                <a:cs typeface="+mn-cs"/>
              </a:rPr>
              <a:t>ability to perform updates to its own section of the database, experience has shown that updates may not be made regularly without reminders.</a:t>
            </a:r>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18</a:t>
            </a:fld>
            <a:endParaRPr lang="en-US"/>
          </a:p>
        </p:txBody>
      </p:sp>
    </p:spTree>
    <p:extLst>
      <p:ext uri="{BB962C8B-B14F-4D97-AF65-F5344CB8AC3E}">
        <p14:creationId xmlns:p14="http://schemas.microsoft.com/office/powerpoint/2010/main" xmlns="" val="255575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u="sng" dirty="0"/>
          </a:p>
        </p:txBody>
      </p:sp>
      <p:sp>
        <p:nvSpPr>
          <p:cNvPr id="4" name="Slide Number Placeholder 3"/>
          <p:cNvSpPr>
            <a:spLocks noGrp="1"/>
          </p:cNvSpPr>
          <p:nvPr>
            <p:ph type="sldNum" sz="quarter" idx="10"/>
          </p:nvPr>
        </p:nvSpPr>
        <p:spPr/>
        <p:txBody>
          <a:bodyPr/>
          <a:lstStyle/>
          <a:p>
            <a:fld id="{5A16D660-B214-E74F-8963-59B327134ADA}" type="slidenum">
              <a:rPr lang="en-US" smtClean="0"/>
              <a:pPr/>
              <a:t>21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2</a:t>
            </a:fld>
            <a:endParaRPr lang="en-US"/>
          </a:p>
        </p:txBody>
      </p:sp>
    </p:spTree>
    <p:extLst>
      <p:ext uri="{BB962C8B-B14F-4D97-AF65-F5344CB8AC3E}">
        <p14:creationId xmlns:p14="http://schemas.microsoft.com/office/powerpoint/2010/main" xmlns="" val="11436040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u="sng" dirty="0"/>
          </a:p>
        </p:txBody>
      </p:sp>
      <p:sp>
        <p:nvSpPr>
          <p:cNvPr id="4" name="Slide Number Placeholder 3"/>
          <p:cNvSpPr>
            <a:spLocks noGrp="1"/>
          </p:cNvSpPr>
          <p:nvPr>
            <p:ph type="sldNum" sz="quarter" idx="10"/>
          </p:nvPr>
        </p:nvSpPr>
        <p:spPr/>
        <p:txBody>
          <a:bodyPr/>
          <a:lstStyle/>
          <a:p>
            <a:fld id="{5A16D660-B214-E74F-8963-59B327134ADA}" type="slidenum">
              <a:rPr lang="en-US" smtClean="0"/>
              <a:pPr/>
              <a:t>22</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sz="1800" b="1" i="1" dirty="0" smtClean="0"/>
              <a:t>Lessons Learned: Assigning Tablets to Drivers to Capture Trip Information</a:t>
            </a:r>
            <a:r>
              <a:rPr lang="en-US" sz="1800" b="1" i="1" baseline="0" dirty="0" smtClean="0"/>
              <a:t> F</a:t>
            </a:r>
            <a:r>
              <a:rPr lang="en-US" sz="1800" b="1" i="1" dirty="0" smtClean="0"/>
              <a:t>ort Smith Transit</a:t>
            </a:r>
          </a:p>
          <a:p>
            <a:pPr>
              <a:buNone/>
            </a:pPr>
            <a:r>
              <a:rPr lang="en-US" sz="1100" dirty="0" smtClean="0"/>
              <a:t>A</a:t>
            </a:r>
            <a:r>
              <a:rPr lang="en-US" sz="1200" dirty="0" smtClean="0"/>
              <a:t>fter assessing MDCs for their demand-response fleet, Fort Smith Transit in Arkansas purchased tablets for each driver for $700 each (compared to $3,000 per MDC). The agency purchased extra units for relief drivers and as spares. Drivers have individual email addresses, so schedules are dispatched directly to each driver’s tablet instead of an assigned vehicle. Other advantages of the tablets include:</a:t>
            </a:r>
          </a:p>
          <a:p>
            <a:pPr lvl="0">
              <a:buFont typeface="Arial" pitchFamily="34" charset="0"/>
              <a:buNone/>
            </a:pPr>
            <a:endParaRPr lang="en-US" sz="1200" kern="1200" dirty="0" smtClean="0">
              <a:solidFill>
                <a:schemeClr val="tx1"/>
              </a:solidFill>
              <a:latin typeface="+mn-lt"/>
              <a:ea typeface="+mn-ea"/>
              <a:cs typeface="+mn-cs"/>
            </a:endParaRPr>
          </a:p>
          <a:p>
            <a:pPr lvl="0">
              <a:buFont typeface="Arial" pitchFamily="34" charset="0"/>
              <a:buNone/>
            </a:pPr>
            <a:endParaRPr lang="en-US" sz="1200" kern="1200" dirty="0" smtClean="0">
              <a:solidFill>
                <a:schemeClr val="tx1"/>
              </a:solidFill>
              <a:latin typeface="+mn-lt"/>
              <a:ea typeface="+mn-ea"/>
              <a:cs typeface="+mn-cs"/>
            </a:endParaRPr>
          </a:p>
          <a:p>
            <a:pPr lvl="0">
              <a:buFont typeface="Arial" pitchFamily="34" charset="0"/>
              <a:buNone/>
            </a:pPr>
            <a:r>
              <a:rPr lang="en-US" sz="1200" kern="1200" dirty="0" smtClean="0">
                <a:solidFill>
                  <a:schemeClr val="tx1"/>
                </a:solidFill>
                <a:latin typeface="+mn-lt"/>
                <a:ea typeface="+mn-ea"/>
                <a:cs typeface="+mn-cs"/>
              </a:rPr>
              <a:t>Lesson Points</a:t>
            </a:r>
            <a:r>
              <a:rPr lang="en-US" sz="1200" kern="1200" baseline="0" dirty="0" smtClean="0">
                <a:solidFill>
                  <a:schemeClr val="tx1"/>
                </a:solidFill>
                <a:latin typeface="+mn-lt"/>
                <a:ea typeface="+mn-ea"/>
                <a:cs typeface="+mn-cs"/>
              </a:rPr>
              <a:t> for Fort Smith in deployment of tablet technology:</a:t>
            </a:r>
            <a:endParaRPr lang="en-US" sz="1200" kern="1200" dirty="0" smtClean="0">
              <a:solidFill>
                <a:schemeClr val="tx1"/>
              </a:solidFill>
              <a:latin typeface="+mn-lt"/>
              <a:ea typeface="+mn-ea"/>
              <a:cs typeface="+mn-cs"/>
            </a:endParaRPr>
          </a:p>
          <a:p>
            <a:pPr lvl="0">
              <a:buFont typeface="Arial" pitchFamily="34" charset="0"/>
              <a:buChar char="•"/>
            </a:pPr>
            <a:r>
              <a:rPr lang="en-US" sz="1200" kern="1200" dirty="0" smtClean="0">
                <a:solidFill>
                  <a:schemeClr val="tx1"/>
                </a:solidFill>
                <a:latin typeface="+mn-lt"/>
                <a:ea typeface="+mn-ea"/>
                <a:cs typeface="+mn-cs"/>
              </a:rPr>
              <a:t>More accurate tracking of passengers per hour </a:t>
            </a:r>
            <a:r>
              <a:rPr lang="en-US" sz="1200" u="sng" kern="1200" dirty="0" smtClean="0">
                <a:solidFill>
                  <a:schemeClr val="tx1"/>
                </a:solidFill>
                <a:latin typeface="+mn-lt"/>
                <a:ea typeface="+mn-ea"/>
                <a:cs typeface="+mn-cs"/>
              </a:rPr>
              <a:t>and more efficiently scheduling trips per driver, resulting in an average savings of </a:t>
            </a:r>
            <a:r>
              <a:rPr lang="en-US" sz="1200" b="1" u="sng" kern="1200" dirty="0" smtClean="0">
                <a:solidFill>
                  <a:schemeClr val="tx1"/>
                </a:solidFill>
                <a:latin typeface="+mn-lt"/>
                <a:ea typeface="+mn-ea"/>
                <a:cs typeface="+mn-cs"/>
              </a:rPr>
              <a:t>2.5 hours per route/day</a:t>
            </a:r>
            <a:r>
              <a:rPr lang="en-US" sz="1200" kern="1200" dirty="0" smtClean="0">
                <a:solidFill>
                  <a:schemeClr val="tx1"/>
                </a:solidFill>
                <a:latin typeface="+mn-lt"/>
                <a:ea typeface="+mn-ea"/>
                <a:cs typeface="+mn-cs"/>
              </a:rPr>
              <a:t>.</a:t>
            </a:r>
          </a:p>
          <a:p>
            <a:pPr lvl="0">
              <a:buFont typeface="Arial" pitchFamily="34" charset="0"/>
              <a:buChar char="•"/>
            </a:pPr>
            <a:r>
              <a:rPr lang="en-US" sz="1200" kern="1200" dirty="0" smtClean="0">
                <a:solidFill>
                  <a:schemeClr val="tx1"/>
                </a:solidFill>
                <a:latin typeface="+mn-lt"/>
                <a:ea typeface="+mn-ea"/>
                <a:cs typeface="+mn-cs"/>
              </a:rPr>
              <a:t>Drivers receive updated schedules in real time </a:t>
            </a:r>
            <a:r>
              <a:rPr lang="en-US" sz="1200" u="sng" kern="1200" dirty="0" smtClean="0">
                <a:solidFill>
                  <a:schemeClr val="tx1"/>
                </a:solidFill>
                <a:latin typeface="+mn-lt"/>
                <a:ea typeface="+mn-ea"/>
                <a:cs typeface="+mn-cs"/>
              </a:rPr>
              <a:t>and return information back to central dispatch upon trip completion</a:t>
            </a:r>
            <a:r>
              <a:rPr lang="en-US" sz="1200" kern="1200" dirty="0" smtClean="0">
                <a:solidFill>
                  <a:schemeClr val="tx1"/>
                </a:solidFill>
                <a:latin typeface="+mn-lt"/>
                <a:ea typeface="+mn-ea"/>
                <a:cs typeface="+mn-cs"/>
              </a:rPr>
              <a:t>. </a:t>
            </a:r>
          </a:p>
          <a:p>
            <a:pPr lvl="0">
              <a:buFont typeface="Arial" pitchFamily="34" charset="0"/>
              <a:buChar char="•"/>
            </a:pPr>
            <a:r>
              <a:rPr lang="en-US" sz="1200" kern="1200" dirty="0" smtClean="0">
                <a:solidFill>
                  <a:schemeClr val="tx1"/>
                </a:solidFill>
                <a:latin typeface="+mn-lt"/>
                <a:ea typeface="+mn-ea"/>
                <a:cs typeface="+mn-cs"/>
              </a:rPr>
              <a:t>Rapid reprogramming allows for quick replacement or reassignment. </a:t>
            </a:r>
          </a:p>
          <a:p>
            <a:pPr lvl="0">
              <a:buFont typeface="Arial" pitchFamily="34" charset="0"/>
              <a:buChar char="•"/>
            </a:pPr>
            <a:r>
              <a:rPr lang="en-US" sz="1200" kern="1200" dirty="0" smtClean="0">
                <a:solidFill>
                  <a:schemeClr val="tx1"/>
                </a:solidFill>
                <a:latin typeface="+mn-lt"/>
                <a:ea typeface="+mn-ea"/>
                <a:cs typeface="+mn-cs"/>
              </a:rPr>
              <a:t>A low-cost software application </a:t>
            </a:r>
            <a:r>
              <a:rPr lang="en-US" sz="1200" u="sng" kern="1200" dirty="0" smtClean="0">
                <a:solidFill>
                  <a:schemeClr val="tx1"/>
                </a:solidFill>
                <a:latin typeface="+mn-lt"/>
                <a:ea typeface="+mn-ea"/>
                <a:cs typeface="+mn-cs"/>
              </a:rPr>
              <a:t>enables fixed-route drivers to submit ridership, stop, mileage, and fuel data directly to dispatch</a:t>
            </a:r>
            <a:r>
              <a:rPr lang="en-US" sz="1200" kern="1200" dirty="0" smtClean="0">
                <a:solidFill>
                  <a:schemeClr val="tx1"/>
                </a:solidFill>
                <a:latin typeface="+mn-lt"/>
                <a:ea typeface="+mn-ea"/>
                <a:cs typeface="+mn-cs"/>
              </a:rPr>
              <a:t>. </a:t>
            </a:r>
          </a:p>
          <a:p>
            <a:pPr lvl="0">
              <a:buFont typeface="Arial" pitchFamily="34" charset="0"/>
              <a:buChar char="•"/>
            </a:pPr>
            <a:r>
              <a:rPr lang="en-US" sz="1200" u="sng" kern="1200" dirty="0" smtClean="0">
                <a:solidFill>
                  <a:schemeClr val="tx1"/>
                </a:solidFill>
                <a:latin typeface="+mn-lt"/>
                <a:ea typeface="+mn-ea"/>
                <a:cs typeface="+mn-cs"/>
              </a:rPr>
              <a:t>Installing a language translator allows drivers to conduct basic communication with Spanish-speaking riders</a:t>
            </a:r>
            <a:r>
              <a:rPr lang="en-US" sz="1200" kern="1200" dirty="0" smtClean="0">
                <a:solidFill>
                  <a:schemeClr val="tx1"/>
                </a:solidFill>
                <a:latin typeface="+mn-lt"/>
                <a:ea typeface="+mn-ea"/>
                <a:cs typeface="+mn-cs"/>
              </a:rPr>
              <a:t>. </a:t>
            </a:r>
          </a:p>
          <a:p>
            <a:pPr lvl="0">
              <a:buFont typeface="Arial" pitchFamily="34" charset="0"/>
              <a:buChar char="•"/>
            </a:pPr>
            <a:r>
              <a:rPr lang="en-US" sz="1200" kern="1200" dirty="0" smtClean="0">
                <a:solidFill>
                  <a:schemeClr val="tx1"/>
                </a:solidFill>
                <a:latin typeface="+mn-lt"/>
                <a:ea typeface="+mn-ea"/>
                <a:cs typeface="+mn-cs"/>
              </a:rPr>
              <a:t>Individually assigning </a:t>
            </a:r>
            <a:r>
              <a:rPr lang="en-US" sz="1200" u="sng" kern="1200" dirty="0" smtClean="0">
                <a:solidFill>
                  <a:schemeClr val="tx1"/>
                </a:solidFill>
                <a:latin typeface="+mn-lt"/>
                <a:ea typeface="+mn-ea"/>
                <a:cs typeface="+mn-cs"/>
              </a:rPr>
              <a:t>tablets means drivers can take them home, providing low-cost, efficient communication between dispatch and drivers after hours</a:t>
            </a:r>
            <a:r>
              <a:rPr lang="en-US" sz="1200" kern="1200" dirty="0" smtClean="0">
                <a:solidFill>
                  <a:schemeClr val="tx1"/>
                </a:solidFill>
                <a:latin typeface="+mn-lt"/>
                <a:ea typeface="+mn-ea"/>
                <a:cs typeface="+mn-cs"/>
              </a:rPr>
              <a:t>.</a:t>
            </a:r>
          </a:p>
          <a:p>
            <a:pPr lvl="0">
              <a:buFont typeface="Arial" pitchFamily="34" charset="0"/>
              <a:buChar char="•"/>
            </a:pPr>
            <a:r>
              <a:rPr lang="en-US" sz="1200" kern="1200" dirty="0" smtClean="0">
                <a:solidFill>
                  <a:schemeClr val="tx1"/>
                </a:solidFill>
                <a:latin typeface="+mn-lt"/>
                <a:ea typeface="+mn-ea"/>
                <a:cs typeface="+mn-cs"/>
              </a:rPr>
              <a:t>Using off-the-shelf applications </a:t>
            </a:r>
            <a:r>
              <a:rPr lang="en-US" sz="1200" u="sng" kern="1200" dirty="0" smtClean="0">
                <a:solidFill>
                  <a:schemeClr val="tx1"/>
                </a:solidFill>
                <a:latin typeface="+mn-lt"/>
                <a:ea typeface="+mn-ea"/>
                <a:cs typeface="+mn-cs"/>
              </a:rPr>
              <a:t>has limited agency costs to the up-front investment of the tablet and applications (and new applications are continually being developed…be cautious</a:t>
            </a:r>
            <a:r>
              <a:rPr lang="en-US" sz="1200" u="sng" kern="1200" baseline="0" dirty="0" smtClean="0">
                <a:solidFill>
                  <a:schemeClr val="tx1"/>
                </a:solidFill>
                <a:latin typeface="+mn-lt"/>
                <a:ea typeface="+mn-ea"/>
                <a:cs typeface="+mn-cs"/>
              </a:rPr>
              <a:t> of Beta development)</a:t>
            </a:r>
            <a:r>
              <a:rPr lang="en-US" sz="1200" kern="1200" dirty="0" smtClean="0">
                <a:solidFill>
                  <a:schemeClr val="tx1"/>
                </a:solidFill>
                <a:latin typeface="+mn-lt"/>
                <a:ea typeface="+mn-ea"/>
                <a:cs typeface="+mn-cs"/>
              </a:rPr>
              <a:t>.</a:t>
            </a:r>
          </a:p>
          <a:p>
            <a:pPr lvl="0">
              <a:buFont typeface="Arial" pitchFamily="34" charset="0"/>
              <a:buChar char="•"/>
            </a:pPr>
            <a:r>
              <a:rPr lang="en-US" sz="1200" kern="1200" dirty="0" smtClean="0">
                <a:solidFill>
                  <a:schemeClr val="tx1"/>
                </a:solidFill>
                <a:latin typeface="+mn-lt"/>
                <a:ea typeface="+mn-ea"/>
                <a:cs typeface="+mn-cs"/>
              </a:rPr>
              <a:t>Monthly operational costs are limited to the cell data plans for each tablet, </a:t>
            </a:r>
            <a:r>
              <a:rPr lang="en-US" sz="1200" u="sng" kern="1200" dirty="0" smtClean="0">
                <a:solidFill>
                  <a:schemeClr val="tx1"/>
                </a:solidFill>
                <a:latin typeface="+mn-lt"/>
                <a:ea typeface="+mn-ea"/>
                <a:cs typeface="+mn-cs"/>
              </a:rPr>
              <a:t>those not</a:t>
            </a:r>
            <a:r>
              <a:rPr lang="en-US" sz="1200" u="sng" kern="1200" baseline="0" dirty="0" smtClean="0">
                <a:solidFill>
                  <a:schemeClr val="tx1"/>
                </a:solidFill>
                <a:latin typeface="+mn-lt"/>
                <a:ea typeface="+mn-ea"/>
                <a:cs typeface="+mn-cs"/>
              </a:rPr>
              <a:t> required for several months may be temporarily deactivated</a:t>
            </a:r>
            <a:r>
              <a:rPr lang="en-US" sz="1200" kern="1200" dirty="0" smtClean="0">
                <a:solidFill>
                  <a:schemeClr val="tx1"/>
                </a:solidFill>
                <a:latin typeface="+mn-lt"/>
                <a:ea typeface="+mn-ea"/>
                <a:cs typeface="+mn-cs"/>
              </a:rPr>
              <a:t>. </a:t>
            </a:r>
          </a:p>
          <a:p>
            <a:pPr lvl="0">
              <a:buFont typeface="Arial" pitchFamily="34" charset="0"/>
              <a:buChar char="•"/>
            </a:pPr>
            <a:r>
              <a:rPr lang="en-US" sz="1200" kern="1200" dirty="0" smtClean="0">
                <a:solidFill>
                  <a:schemeClr val="tx1"/>
                </a:solidFill>
                <a:latin typeface="+mn-lt"/>
                <a:ea typeface="+mn-ea"/>
                <a:cs typeface="+mn-cs"/>
              </a:rPr>
              <a:t>Using a locator application enables dispatchers to find specific vehicles on duty. </a:t>
            </a:r>
            <a:r>
              <a:rPr lang="en-US" sz="1200" u="sng" kern="1200" dirty="0" smtClean="0">
                <a:solidFill>
                  <a:schemeClr val="tx1"/>
                </a:solidFill>
                <a:latin typeface="+mn-lt"/>
                <a:ea typeface="+mn-ea"/>
                <a:cs typeface="+mn-cs"/>
              </a:rPr>
              <a:t>Though not as robust as an AVL/GIS package—which can locate all vehicles in a system or track specific routes—the app provides an effective low-cost starter system</a:t>
            </a:r>
            <a:r>
              <a:rPr lang="en-US" sz="1200" kern="1200" dirty="0" smtClean="0">
                <a:solidFill>
                  <a:schemeClr val="tx1"/>
                </a:solidFill>
                <a:latin typeface="+mn-lt"/>
                <a:ea typeface="+mn-ea"/>
                <a:cs typeface="+mn-cs"/>
              </a:rPr>
              <a:t>.</a:t>
            </a:r>
          </a:p>
          <a:p>
            <a:pPr lvl="0">
              <a:buFont typeface="Arial" pitchFamily="34" charset="0"/>
              <a:buChar char="•"/>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Fort Smith Transit employed drivers who had “never turned on a computer,” but the agency trained and transitioned all drivers to this paperless system using multiple applications installed on the tablets. </a:t>
            </a:r>
            <a:r>
              <a:rPr lang="en-US" sz="1200" u="sng" kern="1200" dirty="0" smtClean="0">
                <a:solidFill>
                  <a:schemeClr val="tx1"/>
                </a:solidFill>
                <a:latin typeface="+mn-lt"/>
                <a:ea typeface="+mn-ea"/>
                <a:cs typeface="+mn-cs"/>
              </a:rPr>
              <a:t>Tablet technology is still new, so </a:t>
            </a:r>
            <a:r>
              <a:rPr lang="en-US" sz="1200" b="1" u="sng" kern="1200" dirty="0" smtClean="0">
                <a:solidFill>
                  <a:schemeClr val="tx1"/>
                </a:solidFill>
                <a:latin typeface="+mn-lt"/>
                <a:ea typeface="+mn-ea"/>
                <a:cs typeface="+mn-cs"/>
              </a:rPr>
              <a:t>long-term hardware reliability is still unknown</a:t>
            </a:r>
            <a:r>
              <a:rPr lang="en-US" sz="1200" u="sng" kern="1200" dirty="0" smtClean="0">
                <a:solidFill>
                  <a:schemeClr val="tx1"/>
                </a:solidFill>
                <a:latin typeface="+mn-lt"/>
                <a:ea typeface="+mn-ea"/>
                <a:cs typeface="+mn-cs"/>
              </a:rPr>
              <a:t>. However, this relatively low-cost solution for tracking trip information can serve as a first step toward a paperless dispatch system.</a:t>
            </a:r>
          </a:p>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23</a:t>
            </a:fld>
            <a:endParaRPr lang="en-US"/>
          </a:p>
        </p:txBody>
      </p:sp>
    </p:spTree>
    <p:extLst>
      <p:ext uri="{BB962C8B-B14F-4D97-AF65-F5344CB8AC3E}">
        <p14:creationId xmlns:p14="http://schemas.microsoft.com/office/powerpoint/2010/main" xmlns="" val="36677857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sz="1200" b="1" i="1" dirty="0" smtClean="0"/>
              <a:t>Lessons Learned: Mash-Up and GTFS Use</a:t>
            </a:r>
            <a:r>
              <a:rPr lang="en-US" sz="1200" b="1" i="1" baseline="0" dirty="0" smtClean="0"/>
              <a:t> </a:t>
            </a:r>
            <a:r>
              <a:rPr lang="en-US" sz="1200" b="1" i="1" dirty="0" smtClean="0"/>
              <a:t>Brazos Transit District (BTD)</a:t>
            </a:r>
          </a:p>
          <a:p>
            <a:pPr>
              <a:buNone/>
            </a:pPr>
            <a:endParaRPr lang="en-US" sz="1000" b="1" i="1" dirty="0" smtClean="0"/>
          </a:p>
          <a:p>
            <a:pPr>
              <a:buNone/>
            </a:pPr>
            <a:r>
              <a:rPr lang="en-US" sz="1200" dirty="0" smtClean="0"/>
              <a:t>BTD developed a fixed-route mash-up that displays route corridors in each of their serviced urban areas. Users type in their street address and street name, then select “Find Address.” The map zooms automatically to identify the route closest to that address point.</a:t>
            </a:r>
          </a:p>
          <a:p>
            <a:pPr>
              <a:buNone/>
            </a:pPr>
            <a:endParaRPr lang="en-US" sz="1000" dirty="0" smtClean="0"/>
          </a:p>
          <a:p>
            <a:pPr>
              <a:buNone/>
            </a:pPr>
            <a:r>
              <a:rPr lang="en-US" sz="1200" dirty="0" smtClean="0"/>
              <a:t>Adding GTFS data to this platform can benefit end-users by:</a:t>
            </a:r>
          </a:p>
          <a:p>
            <a:pPr lvl="0"/>
            <a:r>
              <a:rPr lang="en-US" sz="1200" dirty="0" smtClean="0"/>
              <a:t>Displaying text-based navigation enhancements (e.g., a table of contents).</a:t>
            </a:r>
          </a:p>
          <a:p>
            <a:pPr lvl="0"/>
            <a:r>
              <a:rPr lang="en-US" sz="1200" dirty="0" smtClean="0"/>
              <a:t>Providing schedule table links to each bus stop within a fixed-route system.</a:t>
            </a:r>
          </a:p>
          <a:p>
            <a:pPr lvl="0"/>
            <a:r>
              <a:rPr lang="en-US" sz="1200" dirty="0" smtClean="0"/>
              <a:t>Enhancing the overview (provided by the mash-up) to provide route-specific information on a large scale as end-users zoom in on a given service area. </a:t>
            </a:r>
          </a:p>
          <a:p>
            <a:pPr lvl="0">
              <a:buNone/>
            </a:pPr>
            <a:endParaRPr lang="en-US" sz="1000" dirty="0" smtClean="0"/>
          </a:p>
          <a:p>
            <a:pPr>
              <a:buNone/>
            </a:pPr>
            <a:r>
              <a:rPr lang="en-US" sz="1200" dirty="0" smtClean="0"/>
              <a:t>	You can develop maps for defining service routes similar to BTD’s using free Google tools online</a:t>
            </a:r>
          </a:p>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24</a:t>
            </a:fld>
            <a:endParaRPr lang="en-US"/>
          </a:p>
        </p:txBody>
      </p:sp>
    </p:spTree>
    <p:extLst>
      <p:ext uri="{BB962C8B-B14F-4D97-AF65-F5344CB8AC3E}">
        <p14:creationId xmlns:p14="http://schemas.microsoft.com/office/powerpoint/2010/main" xmlns="" val="36677857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Developed by Google and others, </a:t>
            </a:r>
            <a:r>
              <a:rPr lang="en-US" sz="1200" u="sng" kern="1200" dirty="0" smtClean="0">
                <a:solidFill>
                  <a:schemeClr val="tx1"/>
                </a:solidFill>
                <a:latin typeface="+mn-lt"/>
                <a:ea typeface="+mn-ea"/>
                <a:cs typeface="+mn-cs"/>
              </a:rPr>
              <a:t>General Transit Feed Specification</a:t>
            </a:r>
            <a:r>
              <a:rPr lang="en-US" sz="1200" kern="1200" dirty="0" smtClean="0">
                <a:solidFill>
                  <a:schemeClr val="tx1"/>
                </a:solidFill>
                <a:latin typeface="+mn-lt"/>
                <a:ea typeface="+mn-ea"/>
                <a:cs typeface="+mn-cs"/>
              </a:rPr>
              <a:t> (GTFS) provides a layer of map-based information specific to transit,</a:t>
            </a:r>
            <a:r>
              <a:rPr lang="en-US" sz="1200" kern="1200" baseline="0" dirty="0" smtClean="0">
                <a:solidFill>
                  <a:schemeClr val="tx1"/>
                </a:solidFill>
                <a:latin typeface="+mn-lt"/>
                <a:ea typeface="+mn-ea"/>
                <a:cs typeface="+mn-cs"/>
              </a:rPr>
              <a:t> and is used </a:t>
            </a:r>
            <a:r>
              <a:rPr lang="en-US" sz="1200" kern="1200" dirty="0" smtClean="0">
                <a:solidFill>
                  <a:schemeClr val="tx1"/>
                </a:solidFill>
                <a:latin typeface="+mn-lt"/>
                <a:ea typeface="+mn-ea"/>
                <a:cs typeface="+mn-cs"/>
              </a:rPr>
              <a:t>by Google Transit</a:t>
            </a:r>
          </a:p>
          <a:p>
            <a:r>
              <a:rPr lang="en-US" sz="1200" kern="1200" dirty="0" smtClean="0">
                <a:solidFill>
                  <a:schemeClr val="tx1"/>
                </a:solidFill>
                <a:latin typeface="+mn-lt"/>
                <a:ea typeface="+mn-ea"/>
                <a:cs typeface="+mn-cs"/>
              </a:rPr>
              <a:t>Mash-ups</a:t>
            </a:r>
            <a:r>
              <a:rPr lang="en-US" sz="1200" kern="1200" baseline="0" dirty="0" smtClean="0">
                <a:solidFill>
                  <a:schemeClr val="tx1"/>
                </a:solidFill>
                <a:latin typeface="+mn-lt"/>
                <a:ea typeface="+mn-ea"/>
                <a:cs typeface="+mn-cs"/>
              </a:rPr>
              <a:t> are created when two or more sources of data, (in this case a Google Map and transit system route information), to develop new and more useful information</a:t>
            </a:r>
          </a:p>
          <a:p>
            <a:endParaRPr lang="en-US" sz="1200" kern="1200" baseline="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Adding GTFS data to this platform can benefit end-users by:</a:t>
            </a:r>
          </a:p>
          <a:p>
            <a:pPr lvl="0">
              <a:buFont typeface="Arial" pitchFamily="34" charset="0"/>
              <a:buChar char="•"/>
            </a:pPr>
            <a:r>
              <a:rPr lang="en-US" sz="1200" kern="1200" dirty="0" smtClean="0">
                <a:solidFill>
                  <a:schemeClr val="tx1"/>
                </a:solidFill>
                <a:latin typeface="+mn-lt"/>
                <a:ea typeface="+mn-ea"/>
                <a:cs typeface="+mn-cs"/>
              </a:rPr>
              <a:t>Displaying text-based navigation enhancements (e.g., a table of contents).</a:t>
            </a:r>
          </a:p>
          <a:p>
            <a:pPr lvl="0">
              <a:buFont typeface="Arial" pitchFamily="34" charset="0"/>
              <a:buChar char="•"/>
            </a:pPr>
            <a:r>
              <a:rPr lang="en-US" sz="1200" kern="1200" dirty="0" smtClean="0">
                <a:solidFill>
                  <a:schemeClr val="tx1"/>
                </a:solidFill>
                <a:latin typeface="+mn-lt"/>
                <a:ea typeface="+mn-ea"/>
                <a:cs typeface="+mn-cs"/>
              </a:rPr>
              <a:t>Providing schedule table links to each bus stop within a fixed-route system.</a:t>
            </a:r>
          </a:p>
          <a:p>
            <a:pPr lvl="0">
              <a:buFont typeface="Arial" pitchFamily="34" charset="0"/>
              <a:buChar char="•"/>
            </a:pPr>
            <a:r>
              <a:rPr lang="en-US" sz="1200" kern="1200" dirty="0" smtClean="0">
                <a:solidFill>
                  <a:schemeClr val="tx1"/>
                </a:solidFill>
                <a:latin typeface="+mn-lt"/>
                <a:ea typeface="+mn-ea"/>
                <a:cs typeface="+mn-cs"/>
              </a:rPr>
              <a:t>Enhancing the overview (provided by the mash-up) to provide route-specific information on a large scale as end-users zoom in on a given service area. </a:t>
            </a:r>
          </a:p>
          <a:p>
            <a:pPr lvl="0">
              <a:buFont typeface="Arial" pitchFamily="34" charset="0"/>
              <a:buNone/>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can develop maps for defining service routes similar to BTD’s using free Google tools online available through the resources provided here. </a:t>
            </a:r>
          </a:p>
          <a:p>
            <a:pPr lvl="0">
              <a:buFont typeface="Arial" pitchFamily="34" charset="0"/>
              <a:buChar char="•"/>
            </a:pPr>
            <a:r>
              <a:rPr lang="en-US" sz="1200" kern="1200" dirty="0" smtClean="0">
                <a:solidFill>
                  <a:schemeClr val="tx1"/>
                </a:solidFill>
                <a:latin typeface="+mn-lt"/>
                <a:ea typeface="+mn-ea"/>
                <a:cs typeface="+mn-cs"/>
              </a:rPr>
              <a:t>Start at Google Support to learn how mapping tools work and set up an account. </a:t>
            </a:r>
          </a:p>
          <a:p>
            <a:pPr lvl="0">
              <a:buFont typeface="Arial" pitchFamily="34" charset="0"/>
              <a:buChar char="•"/>
            </a:pPr>
            <a:r>
              <a:rPr lang="en-US" sz="1200" kern="1200" dirty="0" smtClean="0">
                <a:solidFill>
                  <a:schemeClr val="tx1"/>
                </a:solidFill>
                <a:latin typeface="+mn-lt"/>
                <a:ea typeface="+mn-ea"/>
                <a:cs typeface="+mn-cs"/>
              </a:rPr>
              <a:t>Go to Google Maps to set up your user-specific maps to define each of the fixed routes in your service area. </a:t>
            </a:r>
          </a:p>
          <a:p>
            <a:pPr lvl="0">
              <a:buFont typeface="Arial" pitchFamily="34" charset="0"/>
              <a:buChar char="•"/>
            </a:pPr>
            <a:r>
              <a:rPr lang="en-US" sz="1200" kern="1200" dirty="0" smtClean="0">
                <a:solidFill>
                  <a:schemeClr val="tx1"/>
                </a:solidFill>
                <a:latin typeface="+mn-lt"/>
                <a:ea typeface="+mn-ea"/>
                <a:cs typeface="+mn-cs"/>
              </a:rPr>
              <a:t>Use GTFS to define stop locations, which can include more detailed route tables, stop numbers, and photos of each stop location. </a:t>
            </a:r>
          </a:p>
          <a:p>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25</a:t>
            </a:fld>
            <a:endParaRPr lang="en-US"/>
          </a:p>
        </p:txBody>
      </p:sp>
    </p:spTree>
    <p:extLst>
      <p:ext uri="{BB962C8B-B14F-4D97-AF65-F5344CB8AC3E}">
        <p14:creationId xmlns:p14="http://schemas.microsoft.com/office/powerpoint/2010/main" xmlns="" val="36677857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add: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Transfer facilities will encourage more efficient service alternatives (e.g., fixed-schedule designs,</a:t>
            </a:r>
            <a:r>
              <a:rPr lang="en-US" sz="1200" baseline="0" dirty="0" smtClean="0"/>
              <a:t> such as those </a:t>
            </a:r>
            <a:r>
              <a:rPr lang="en-US" sz="1200" dirty="0" smtClean="0"/>
              <a:t>used by CARTS), </a:t>
            </a:r>
            <a:r>
              <a:rPr lang="en-US" sz="1200" dirty="0" err="1" smtClean="0"/>
              <a:t>enabe</a:t>
            </a:r>
            <a:r>
              <a:rPr lang="en-US" sz="1200" dirty="0" smtClean="0"/>
              <a:t> the rural provider to increase passenger trip effectiveness via additional low-density trips in the urban area before picking up outbound transfers.</a:t>
            </a:r>
          </a:p>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26</a:t>
            </a:fld>
            <a:endParaRPr lang="en-US"/>
          </a:p>
        </p:txBody>
      </p:sp>
    </p:spTree>
    <p:extLst>
      <p:ext uri="{BB962C8B-B14F-4D97-AF65-F5344CB8AC3E}">
        <p14:creationId xmlns:p14="http://schemas.microsoft.com/office/powerpoint/2010/main" xmlns="" val="36677857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chemeClr val="tx1"/>
                </a:solidFill>
              </a:rPr>
              <a:t>Longview Transit identified pedestrian and bicycle access as an important aspect of route development. During route evaluation, the agency has collected data on bus-stop inventory including amenities such as benches, signage, bike racks, and pedestrian access. These are seen as important elements to help grow access to transit routes for more persons living along route corridors.</a:t>
            </a:r>
          </a:p>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27</a:t>
            </a:fld>
            <a:endParaRPr lang="en-US"/>
          </a:p>
        </p:txBody>
      </p:sp>
    </p:spTree>
    <p:extLst>
      <p:ext uri="{BB962C8B-B14F-4D97-AF65-F5344CB8AC3E}">
        <p14:creationId xmlns:p14="http://schemas.microsoft.com/office/powerpoint/2010/main" xmlns="" val="615218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None/>
            </a:pPr>
            <a:r>
              <a:rPr lang="en-US" dirty="0" smtClean="0"/>
              <a:t>Lessons Learned:</a:t>
            </a:r>
            <a:r>
              <a:rPr lang="en-US" baseline="0" dirty="0" smtClean="0"/>
              <a:t>  Bicycle Racks on Buses (BOB)</a:t>
            </a:r>
          </a:p>
          <a:p>
            <a:pPr>
              <a:buFont typeface="Arial" pitchFamily="34" charset="0"/>
              <a:buNone/>
            </a:pPr>
            <a:endParaRPr lang="en-US" dirty="0" smtClean="0"/>
          </a:p>
          <a:p>
            <a:pPr>
              <a:buFont typeface="Arial" pitchFamily="34" charset="0"/>
              <a:buChar char="•"/>
            </a:pPr>
            <a:r>
              <a:rPr lang="en-US" dirty="0" smtClean="0"/>
              <a:t>CARTS installed BOBs on all fixed-route buses and commuter-bus routes. These amenities currently receive light use, but their presence in the growing small-urban San Marcos market—which includes Texas State University with an enrollment of over 34,000 students and CARTS’ commuter link to Austin and Round Rock—provide service links likely to see increased use in the near future. </a:t>
            </a:r>
          </a:p>
          <a:p>
            <a:pPr>
              <a:buFont typeface="Arial" pitchFamily="34" charset="0"/>
              <a:buNone/>
            </a:pPr>
            <a:endParaRPr lang="en-US" dirty="0" smtClean="0"/>
          </a:p>
          <a:p>
            <a:pPr>
              <a:buFont typeface="Arial" pitchFamily="34" charset="0"/>
              <a:buChar char="•"/>
            </a:pPr>
            <a:r>
              <a:rPr lang="en-US" dirty="0" smtClean="0"/>
              <a:t>BOB overloads or left-behinds are already common for Texas State’s commuter-bus route between Austin to San Marcos. Passengers, predominately students, commonly use their bicycles to get to bus stops in Austin. They sometimes find themselves waiting for the next bus to depart campus in the afternoon, if all bus bicycle rack positions are taken. </a:t>
            </a:r>
          </a:p>
          <a:p>
            <a:pPr>
              <a:buFont typeface="Arial" pitchFamily="34" charset="0"/>
              <a:buNone/>
            </a:pPr>
            <a:endParaRPr lang="en-US" dirty="0" smtClean="0"/>
          </a:p>
          <a:p>
            <a:pPr>
              <a:buFont typeface="Arial" pitchFamily="34" charset="0"/>
              <a:buChar char="•"/>
            </a:pPr>
            <a:r>
              <a:rPr lang="en-US" dirty="0" smtClean="0"/>
              <a:t>Over time, risk-averse passengers who don’t need a bicycle at their destination will likely park them at an Austin bus stop. As CARTS and other rural and small-urban providers continue to connect their passengers to larger systems, they will likely see an increase in rack use on their buses and at connecting bus stops. Ensuring these amenities are available at connections will be an important aspect of customer service as agencies seek to increase ridership.</a:t>
            </a:r>
          </a:p>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28</a:t>
            </a:fld>
            <a:endParaRPr lang="en-US"/>
          </a:p>
        </p:txBody>
      </p:sp>
    </p:spTree>
    <p:extLst>
      <p:ext uri="{BB962C8B-B14F-4D97-AF65-F5344CB8AC3E}">
        <p14:creationId xmlns:p14="http://schemas.microsoft.com/office/powerpoint/2010/main" xmlns="" val="36677857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Technology Activity:</a:t>
            </a:r>
            <a:endParaRPr lang="en-US" sz="1200" kern="1200" dirty="0" smtClean="0">
              <a:solidFill>
                <a:schemeClr val="tx1"/>
              </a:solidFill>
              <a:latin typeface="+mn-lt"/>
              <a:ea typeface="+mn-ea"/>
              <a:cs typeface="+mn-cs"/>
            </a:endParaRPr>
          </a:p>
          <a:p>
            <a:pPr marL="228600" lvl="0" indent="-228600">
              <a:buFont typeface="+mj-lt"/>
              <a:buAutoNum type="arabicPeriod"/>
            </a:pPr>
            <a:r>
              <a:rPr lang="en-US" sz="1200" kern="1200" dirty="0" smtClean="0">
                <a:solidFill>
                  <a:schemeClr val="tx1"/>
                </a:solidFill>
                <a:latin typeface="+mn-lt"/>
                <a:ea typeface="+mn-ea"/>
                <a:cs typeface="+mn-cs"/>
              </a:rPr>
              <a:t>Divide the group in to manageable sizes of 4-6 members each</a:t>
            </a:r>
          </a:p>
          <a:p>
            <a:pPr marL="228600" lvl="0" indent="-228600">
              <a:buFont typeface="+mj-lt"/>
              <a:buAutoNum type="arabicPeriod"/>
            </a:pPr>
            <a:r>
              <a:rPr lang="en-US" sz="1200" kern="1200" dirty="0" smtClean="0">
                <a:solidFill>
                  <a:schemeClr val="tx1"/>
                </a:solidFill>
                <a:latin typeface="+mn-lt"/>
                <a:ea typeface="+mn-ea"/>
                <a:cs typeface="+mn-cs"/>
              </a:rPr>
              <a:t>Provide a hand-out of the Issue and Technology Deployment strategy</a:t>
            </a:r>
          </a:p>
          <a:p>
            <a:pPr marL="228600" lvl="0" indent="-228600">
              <a:buFont typeface="+mj-lt"/>
              <a:buAutoNum type="arabicPeriod"/>
            </a:pPr>
            <a:r>
              <a:rPr lang="en-US" sz="1200" kern="1200" dirty="0" smtClean="0">
                <a:solidFill>
                  <a:schemeClr val="tx1"/>
                </a:solidFill>
                <a:latin typeface="+mn-lt"/>
                <a:ea typeface="+mn-ea"/>
                <a:cs typeface="+mn-cs"/>
              </a:rPr>
              <a:t>Have each group appoint a representative who will be designated as the Regional Service Provider</a:t>
            </a:r>
          </a:p>
          <a:p>
            <a:pPr marL="228600" lvl="0" indent="-228600">
              <a:buFont typeface="+mj-lt"/>
              <a:buAutoNum type="arabicPeriod"/>
            </a:pPr>
            <a:r>
              <a:rPr lang="en-US" sz="1200" kern="1200" dirty="0" smtClean="0">
                <a:solidFill>
                  <a:schemeClr val="tx1"/>
                </a:solidFill>
                <a:latin typeface="+mn-lt"/>
                <a:ea typeface="+mn-ea"/>
                <a:cs typeface="+mn-cs"/>
              </a:rPr>
              <a:t>Another member should be appointed to serve as scribe for the process they will develop</a:t>
            </a:r>
          </a:p>
          <a:p>
            <a:r>
              <a:rPr lang="en-US" sz="1200" b="1" kern="1200" dirty="0" smtClean="0">
                <a:solidFill>
                  <a:schemeClr val="tx1"/>
                </a:solidFill>
                <a:latin typeface="+mn-lt"/>
                <a:ea typeface="+mn-ea"/>
                <a:cs typeface="+mn-cs"/>
              </a:rPr>
              <a:t>Issue: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Your transit system has 25 vehicles; </a:t>
            </a:r>
          </a:p>
          <a:p>
            <a:pPr lvl="0">
              <a:buFont typeface="Arial" pitchFamily="34" charset="0"/>
              <a:buChar char="•"/>
            </a:pPr>
            <a:r>
              <a:rPr lang="en-US" sz="1200" kern="1200" dirty="0" smtClean="0">
                <a:solidFill>
                  <a:schemeClr val="tx1"/>
                </a:solidFill>
                <a:latin typeface="+mn-lt"/>
                <a:ea typeface="+mn-ea"/>
                <a:cs typeface="+mn-cs"/>
              </a:rPr>
              <a:t>1 passenger car, </a:t>
            </a:r>
          </a:p>
          <a:p>
            <a:pPr lvl="0">
              <a:buFont typeface="Arial" pitchFamily="34" charset="0"/>
              <a:buChar char="•"/>
            </a:pPr>
            <a:r>
              <a:rPr lang="en-US" sz="1200" kern="1200" dirty="0" smtClean="0">
                <a:solidFill>
                  <a:schemeClr val="tx1"/>
                </a:solidFill>
                <a:latin typeface="+mn-lt"/>
                <a:ea typeface="+mn-ea"/>
                <a:cs typeface="+mn-cs"/>
              </a:rPr>
              <a:t>2 mini-vans, </a:t>
            </a:r>
          </a:p>
          <a:p>
            <a:pPr lvl="0">
              <a:buFont typeface="Arial" pitchFamily="34" charset="0"/>
              <a:buChar char="•"/>
            </a:pPr>
            <a:r>
              <a:rPr lang="en-US" sz="1200" kern="1200" dirty="0" smtClean="0">
                <a:solidFill>
                  <a:schemeClr val="tx1"/>
                </a:solidFill>
                <a:latin typeface="+mn-lt"/>
                <a:ea typeface="+mn-ea"/>
                <a:cs typeface="+mn-cs"/>
              </a:rPr>
              <a:t>7 lift-equipped 12-passenger vans</a:t>
            </a:r>
          </a:p>
          <a:p>
            <a:pPr lvl="0">
              <a:buFont typeface="Arial" pitchFamily="34" charset="0"/>
              <a:buChar char="•"/>
            </a:pPr>
            <a:r>
              <a:rPr lang="en-US" sz="1200" kern="1200" dirty="0" smtClean="0">
                <a:solidFill>
                  <a:schemeClr val="tx1"/>
                </a:solidFill>
                <a:latin typeface="+mn-lt"/>
                <a:ea typeface="+mn-ea"/>
                <a:cs typeface="+mn-cs"/>
              </a:rPr>
              <a:t>10 – lift-equipped light duty buses, and </a:t>
            </a:r>
          </a:p>
          <a:p>
            <a:pPr lvl="0">
              <a:buFont typeface="Arial" pitchFamily="34" charset="0"/>
              <a:buChar char="•"/>
            </a:pPr>
            <a:r>
              <a:rPr lang="en-US" sz="1200" kern="1200" dirty="0" smtClean="0">
                <a:solidFill>
                  <a:schemeClr val="tx1"/>
                </a:solidFill>
                <a:latin typeface="+mn-lt"/>
                <a:ea typeface="+mn-ea"/>
                <a:cs typeface="+mn-cs"/>
              </a:rPr>
              <a:t>3 - 20-passenger medium duty buses.  </a:t>
            </a:r>
          </a:p>
          <a:p>
            <a:pPr lvl="0">
              <a:buFont typeface="Arial" pitchFamily="34" charset="0"/>
              <a:buChar char="•"/>
            </a:pP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average age of your fleet is 8 years old; the average mileage on each vehicle is 80,000.  You do not anticipate having funds available for vehicle replacement for 3-4 years.  One of your light-duty buses is down with a blown engine (bake sale?); another appears to be in nearly the same shape.  You also have four buses with recurring lift problems, (one is not functional), lifts are of three types and from two manufacturers.</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Your maintenance “guy” keeps your vehicle maintenance files in a single folder buried on a desk filled with other paperwork, (you’re not sure what) and boxes of oil filters.  Only your “guy” knows what bus is to come in and when; each week, he tells your dispatcher when vehicles are due for an oil change and/or routine PM checks.  He uses a form that you believe he obtained from Jiffy Lube to PM each vehicle in your fleet.  Files for completed work are kept chronologically in a single folder by ¼ for each fiscal year.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You are aware your peers have vehicle road-calls about once every 70,000 miles; you consider you’ve had a good month when you can achieve one road-call every 10,000 miles, (which only takes about 2-3 days).  Towing runs about $200 -300 per occurrence depending on the vehicle and how far away from a repair facility the breakdown occurs.  You provide none of your major repair, but have an indoor storage facility where you currently have your “guy” perform light maintenance and oil changes.</a:t>
            </a:r>
          </a:p>
          <a:p>
            <a:endParaRPr lang="en-US"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Additional elements for each break-out group:</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time allows, you may interject additional (different) parameters to each group if time allows such as:</a:t>
            </a:r>
          </a:p>
          <a:p>
            <a:pPr marL="228600" lvl="0" indent="-228600">
              <a:buFont typeface="+mj-lt"/>
              <a:buAutoNum type="arabicPeriod"/>
            </a:pPr>
            <a:r>
              <a:rPr lang="en-US" sz="1200" kern="1200" dirty="0" smtClean="0">
                <a:solidFill>
                  <a:schemeClr val="tx1"/>
                </a:solidFill>
                <a:latin typeface="+mn-lt"/>
                <a:ea typeface="+mn-ea"/>
                <a:cs typeface="+mn-cs"/>
              </a:rPr>
              <a:t>There is a larger urban provider with a regional maintenance facility within 10 miles of 70% of your fleet night-stations.  The remainder of your fleet are stationed in small communities at least 30 miles from this facility</a:t>
            </a:r>
          </a:p>
          <a:p>
            <a:pPr marL="228600" lvl="0" indent="-228600">
              <a:buFont typeface="+mj-lt"/>
              <a:buAutoNum type="arabicPeriod"/>
            </a:pPr>
            <a:r>
              <a:rPr lang="en-US" sz="1200" kern="1200" dirty="0" smtClean="0">
                <a:solidFill>
                  <a:schemeClr val="tx1"/>
                </a:solidFill>
                <a:latin typeface="+mn-lt"/>
                <a:ea typeface="+mn-ea"/>
                <a:cs typeface="+mn-cs"/>
              </a:rPr>
              <a:t>There is a large urban provider with a regional maintenance facility within 30 miles of 25% of your fleet.  The remainder of your fleet is stationed at least 50 miles from this facility.</a:t>
            </a:r>
          </a:p>
          <a:p>
            <a:pPr marL="228600" lvl="0" indent="-228600">
              <a:buFont typeface="+mj-lt"/>
              <a:buAutoNum type="arabicPeriod"/>
            </a:pPr>
            <a:r>
              <a:rPr lang="en-US" sz="1200" kern="1200" dirty="0" smtClean="0">
                <a:solidFill>
                  <a:schemeClr val="tx1"/>
                </a:solidFill>
                <a:latin typeface="+mn-lt"/>
                <a:ea typeface="+mn-ea"/>
                <a:cs typeface="+mn-cs"/>
              </a:rPr>
              <a:t>You are in a very rural portion of the State.  There are no other major transit service providers or large urban areas within 100 miles of your service area.  Most of your fleet is stationed in 5 small urban communities; all station points are within 20 miles of one small urban center.  That small urban center contains a Community college which trains mechanics in gasoline and propane engine repair; your fleet is Propane.</a:t>
            </a:r>
          </a:p>
          <a:p>
            <a:pPr marL="228600" lvl="0" indent="-228600">
              <a:buFont typeface="+mj-lt"/>
              <a:buAutoNum type="arabicPeriod"/>
            </a:pPr>
            <a:r>
              <a:rPr lang="en-US" sz="1200" kern="1200" dirty="0" smtClean="0">
                <a:solidFill>
                  <a:schemeClr val="tx1"/>
                </a:solidFill>
                <a:latin typeface="+mn-lt"/>
                <a:ea typeface="+mn-ea"/>
                <a:cs typeface="+mn-cs"/>
              </a:rPr>
              <a:t>You are in a very rural portion of the State.  There are no other major transit service providers or large urban areas within 100 miles of your service area.  Most of your fleet is stationed in 5 small urban communities; all station points are within 20 miles of one small urban center.  That small urban center contains a Community college which trains mechanics in gasoline and propane engine repair; your fleet is Propane.  TCEQ is offering 100% grant funding to re-power gas and diesel vehicles with alternate fuel which are greater than 5 years old.</a:t>
            </a:r>
          </a:p>
          <a:p>
            <a:pPr marL="228600" lvl="0" indent="-228600">
              <a:buFont typeface="+mj-lt"/>
              <a:buAutoNum type="arabicPeriod"/>
            </a:pPr>
            <a:endParaRPr lang="en-US"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Final Instructions:</a:t>
            </a:r>
            <a:endParaRPr lang="en-US" sz="1200" kern="1200" dirty="0" smtClean="0">
              <a:solidFill>
                <a:schemeClr val="tx1"/>
              </a:solidFill>
              <a:latin typeface="+mn-lt"/>
              <a:ea typeface="+mn-ea"/>
              <a:cs typeface="+mn-cs"/>
            </a:endParaRPr>
          </a:p>
          <a:p>
            <a:pPr>
              <a:buFont typeface="Arial" pitchFamily="34" charset="0"/>
              <a:buChar char="•"/>
            </a:pPr>
            <a:r>
              <a:rPr lang="en-US" sz="1200" kern="1200" dirty="0" smtClean="0">
                <a:solidFill>
                  <a:schemeClr val="tx1"/>
                </a:solidFill>
                <a:latin typeface="+mn-lt"/>
                <a:ea typeface="+mn-ea"/>
                <a:cs typeface="+mn-cs"/>
              </a:rPr>
              <a:t>Remind team of time constrains.  They should briefly discuss the activity assignment and determine what one technology might assist in increasing the service reliability of their fleet.  They may also want do set a goal or metric during this discussion.  They are to work together and document:</a:t>
            </a:r>
          </a:p>
          <a:p>
            <a:pPr lvl="0">
              <a:buFont typeface="Arial" pitchFamily="34" charset="0"/>
              <a:buChar char="•"/>
            </a:pPr>
            <a:r>
              <a:rPr lang="en-US" sz="1200" kern="1200" dirty="0" smtClean="0">
                <a:solidFill>
                  <a:schemeClr val="tx1"/>
                </a:solidFill>
                <a:latin typeface="+mn-lt"/>
                <a:ea typeface="+mn-ea"/>
                <a:cs typeface="+mn-cs"/>
              </a:rPr>
              <a:t>What are the primary issues with their fleet?  </a:t>
            </a:r>
          </a:p>
          <a:p>
            <a:pPr lvl="0">
              <a:buFont typeface="Arial" pitchFamily="34" charset="0"/>
              <a:buChar char="•"/>
            </a:pPr>
            <a:r>
              <a:rPr lang="en-US" sz="1200" kern="1200" dirty="0" smtClean="0">
                <a:solidFill>
                  <a:schemeClr val="tx1"/>
                </a:solidFill>
                <a:latin typeface="+mn-lt"/>
                <a:ea typeface="+mn-ea"/>
                <a:cs typeface="+mn-cs"/>
              </a:rPr>
              <a:t>What system benefits do they hope to achieve through deployment of their selected technology, (identify technology)</a:t>
            </a:r>
          </a:p>
          <a:p>
            <a:pPr lvl="0">
              <a:buFont typeface="Arial" pitchFamily="34" charset="0"/>
              <a:buChar char="•"/>
            </a:pPr>
            <a:r>
              <a:rPr lang="en-US" sz="1200" kern="1200" dirty="0" smtClean="0">
                <a:solidFill>
                  <a:schemeClr val="tx1"/>
                </a:solidFill>
                <a:latin typeface="+mn-lt"/>
                <a:ea typeface="+mn-ea"/>
                <a:cs typeface="+mn-cs"/>
              </a:rPr>
              <a:t>What additional Element was your team given?</a:t>
            </a:r>
          </a:p>
          <a:p>
            <a:pPr lvl="0">
              <a:buFont typeface="Arial" pitchFamily="34" charset="0"/>
              <a:buChar char="•"/>
            </a:pPr>
            <a:r>
              <a:rPr lang="en-US" sz="1200" kern="1200" dirty="0" smtClean="0">
                <a:solidFill>
                  <a:schemeClr val="tx1"/>
                </a:solidFill>
                <a:latin typeface="+mn-lt"/>
                <a:ea typeface="+mn-ea"/>
                <a:cs typeface="+mn-cs"/>
              </a:rPr>
              <a:t>A brief Deployment Plan for their technology, (chronological steps to successful deployment)</a:t>
            </a:r>
          </a:p>
          <a:p>
            <a:pPr lvl="0">
              <a:buFont typeface="Arial" pitchFamily="34" charset="0"/>
              <a:buChar char="•"/>
            </a:pPr>
            <a:r>
              <a:rPr lang="en-US" sz="1200" kern="1200" dirty="0" smtClean="0">
                <a:solidFill>
                  <a:schemeClr val="tx1"/>
                </a:solidFill>
                <a:latin typeface="+mn-lt"/>
                <a:ea typeface="+mn-ea"/>
                <a:cs typeface="+mn-cs"/>
              </a:rPr>
              <a:t>Goals of Technology – What metric(s) will you use to evaluate your success.  Why?</a:t>
            </a:r>
          </a:p>
          <a:p>
            <a:pPr lvl="0">
              <a:buFont typeface="Arial" pitchFamily="34" charset="0"/>
              <a:buChar char="•"/>
            </a:pPr>
            <a:r>
              <a:rPr lang="en-US" sz="1200" kern="1200" dirty="0" smtClean="0">
                <a:solidFill>
                  <a:schemeClr val="tx1"/>
                </a:solidFill>
                <a:latin typeface="+mn-lt"/>
                <a:ea typeface="+mn-ea"/>
                <a:cs typeface="+mn-cs"/>
              </a:rPr>
              <a:t>Identify deployment concerns – Challenges or barriers to successful deployment?</a:t>
            </a:r>
          </a:p>
          <a:p>
            <a:pPr marL="228600" lvl="0" indent="-228600">
              <a:buFont typeface="+mj-lt"/>
              <a:buNone/>
            </a:pPr>
            <a:endParaRPr lang="en-US" sz="1200" kern="1200" dirty="0" smtClean="0">
              <a:solidFill>
                <a:schemeClr val="tx1"/>
              </a:solidFill>
              <a:latin typeface="+mn-lt"/>
              <a:ea typeface="+mn-ea"/>
              <a:cs typeface="+mn-cs"/>
            </a:endParaRP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6F43574-B8AE-493E-AE24-FA8CE72E7A03}" type="slidenum">
              <a:rPr lang="en-US" smtClean="0"/>
              <a:pPr/>
              <a:t>30</a:t>
            </a:fld>
            <a:endParaRPr lang="en-US"/>
          </a:p>
        </p:txBody>
      </p:sp>
    </p:spTree>
    <p:extLst>
      <p:ext uri="{BB962C8B-B14F-4D97-AF65-F5344CB8AC3E}">
        <p14:creationId xmlns:p14="http://schemas.microsoft.com/office/powerpoint/2010/main" xmlns="" val="3300320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Technology Activity:</a:t>
            </a:r>
          </a:p>
          <a:p>
            <a:pPr marL="228600" indent="-228600">
              <a:buFont typeface="+mj-lt"/>
              <a:buAutoNum type="arabicPeriod"/>
            </a:pPr>
            <a:r>
              <a:rPr lang="en-US" dirty="0" smtClean="0"/>
              <a:t>Time</a:t>
            </a:r>
            <a:r>
              <a:rPr lang="en-US" baseline="0" dirty="0" smtClean="0"/>
              <a:t> will not likely allow for delivery of more than on group report</a:t>
            </a:r>
          </a:p>
          <a:p>
            <a:pPr marL="228600" indent="-228600">
              <a:buFont typeface="+mj-lt"/>
              <a:buAutoNum type="arabicPeriod"/>
            </a:pPr>
            <a:r>
              <a:rPr lang="en-US" baseline="0" dirty="0" smtClean="0"/>
              <a:t>Note:  The Activity is designed to engage group members in a fictitious system which they may openly critique while developing solutions they may be able to deploy locally</a:t>
            </a:r>
          </a:p>
          <a:p>
            <a:pPr marL="228600" indent="-228600">
              <a:buFont typeface="+mj-lt"/>
              <a:buAutoNum type="arabicPeriod"/>
            </a:pPr>
            <a:r>
              <a:rPr lang="en-US" baseline="0" dirty="0" smtClean="0"/>
              <a:t>Have a group who appears to have been particularly active report their:</a:t>
            </a:r>
          </a:p>
          <a:p>
            <a:pPr marL="685800" lvl="1" indent="-228600">
              <a:buFont typeface="+mj-lt"/>
              <a:buAutoNum type="arabicPeriod"/>
            </a:pPr>
            <a:r>
              <a:rPr lang="en-US" baseline="0" dirty="0" smtClean="0"/>
              <a:t>Technology</a:t>
            </a:r>
          </a:p>
          <a:p>
            <a:pPr marL="685800" lvl="1" indent="-228600">
              <a:buFont typeface="+mj-lt"/>
              <a:buAutoNum type="arabicPeriod"/>
            </a:pPr>
            <a:r>
              <a:rPr lang="en-US" baseline="0" dirty="0" smtClean="0"/>
              <a:t>System Benefit</a:t>
            </a:r>
          </a:p>
          <a:p>
            <a:pPr marL="685800" lvl="1" indent="-228600">
              <a:buFont typeface="+mj-lt"/>
              <a:buAutoNum type="arabicPeriod"/>
            </a:pPr>
            <a:r>
              <a:rPr lang="en-US" baseline="0" dirty="0" smtClean="0"/>
              <a:t>Additional Elements of team, (if used)</a:t>
            </a:r>
          </a:p>
          <a:p>
            <a:pPr marL="685800" lvl="1" indent="-228600">
              <a:buFont typeface="+mj-lt"/>
              <a:buAutoNum type="arabicPeriod"/>
            </a:pPr>
            <a:r>
              <a:rPr lang="en-US" baseline="0" dirty="0" smtClean="0"/>
              <a:t>Deployment Plan Elements:  for selected technology, (what comes first???) Proper paper tracking?  Development of vehicle maintenance files for major components/warrantees/maintenance cycles/ Software selection?</a:t>
            </a:r>
          </a:p>
          <a:p>
            <a:pPr marL="685800" lvl="1" indent="-228600">
              <a:buFont typeface="+mj-lt"/>
              <a:buAutoNum type="arabicPeriod"/>
            </a:pPr>
            <a:r>
              <a:rPr lang="en-US" baseline="0" dirty="0" smtClean="0"/>
              <a:t>Goals of Tech Plan - Metric(s) to evaluate success?</a:t>
            </a:r>
          </a:p>
          <a:p>
            <a:pPr marL="1143000" lvl="2" indent="-228600">
              <a:buFont typeface="+mj-lt"/>
              <a:buAutoNum type="arabicPeriod"/>
            </a:pPr>
            <a:r>
              <a:rPr lang="en-US" baseline="0" dirty="0" smtClean="0"/>
              <a:t>Reduce road-calls from once every 10,000 miles traveled to once every 50,000 miles traveled in the first year</a:t>
            </a:r>
          </a:p>
          <a:p>
            <a:pPr marL="1143000" lvl="2" indent="-228600">
              <a:buFont typeface="+mj-lt"/>
              <a:buAutoNum type="arabicPeriod"/>
            </a:pPr>
            <a:r>
              <a:rPr lang="en-US" baseline="0" dirty="0" smtClean="0"/>
              <a:t>Increase Engine life from CM-R&amp;R every 100,000 miles to CM-R&amp;R every 125,000 miles.</a:t>
            </a:r>
          </a:p>
          <a:p>
            <a:pPr marL="685800" lvl="1" indent="-228600">
              <a:buFont typeface="+mj-lt"/>
              <a:buAutoNum type="arabicPeriod"/>
            </a:pPr>
            <a:r>
              <a:rPr lang="en-US" baseline="0" dirty="0" smtClean="0"/>
              <a:t>What concerns where identified which might limit or challenge successful deployment</a:t>
            </a:r>
          </a:p>
          <a:p>
            <a:pPr marL="228600" lvl="0" indent="-228600">
              <a:buFont typeface="+mj-lt"/>
              <a:buAutoNum type="arabicPeriod"/>
            </a:pPr>
            <a:r>
              <a:rPr lang="en-US" baseline="0" dirty="0" smtClean="0"/>
              <a:t>Where more time is available, or where it might be advantageous to engage group discussion, you may consider reporting back from more than one group.</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smtClean="0"/>
              <a:t>Where time is limited or group is small, you may select a group leader and scribe from the whole group and conduct the activity </a:t>
            </a:r>
            <a:r>
              <a:rPr lang="en-US" baseline="0" dirty="0" err="1" smtClean="0"/>
              <a:t>outloud</a:t>
            </a:r>
            <a:r>
              <a:rPr lang="en-US" baseline="0" dirty="0" smtClean="0"/>
              <a:t> with the group; if you choose to select an additional element for the task, ask the group to chose a number between 1-4 and use that element number.</a:t>
            </a:r>
          </a:p>
          <a:p>
            <a:pPr marL="1143000" lvl="2" indent="-228600">
              <a:buFont typeface="+mj-lt"/>
              <a:buAutoNum type="arabicPeriod"/>
            </a:pPr>
            <a:endParaRPr lang="en-US" baseline="0" dirty="0" smtClean="0"/>
          </a:p>
          <a:p>
            <a:pPr marL="228600" indent="-228600">
              <a:buFont typeface="+mj-lt"/>
              <a:buNone/>
            </a:pPr>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31</a:t>
            </a:fld>
            <a:endParaRPr lang="en-US"/>
          </a:p>
        </p:txBody>
      </p:sp>
    </p:spTree>
    <p:extLst>
      <p:ext uri="{BB962C8B-B14F-4D97-AF65-F5344CB8AC3E}">
        <p14:creationId xmlns:p14="http://schemas.microsoft.com/office/powerpoint/2010/main" xmlns="" val="33003205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Common sense is not always</a:t>
            </a:r>
            <a:r>
              <a:rPr lang="en-US" baseline="0" dirty="0" smtClean="0"/>
              <a:t> common practice.  </a:t>
            </a:r>
          </a:p>
          <a:p>
            <a:endParaRPr lang="en-US" baseline="0" dirty="0" smtClean="0"/>
          </a:p>
          <a:p>
            <a:pPr>
              <a:buFont typeface="Arial" pitchFamily="34" charset="0"/>
              <a:buChar char="•"/>
            </a:pPr>
            <a:r>
              <a:rPr lang="en-US" baseline="0" dirty="0" smtClean="0"/>
              <a:t>Census data available through your MPO or COG can help identify trip demand</a:t>
            </a:r>
          </a:p>
          <a:p>
            <a:pPr>
              <a:buFont typeface="Arial" pitchFamily="34" charset="0"/>
              <a:buChar char="•"/>
            </a:pPr>
            <a:r>
              <a:rPr lang="en-US" baseline="0" dirty="0" smtClean="0"/>
              <a:t>New Technology (dispatch and scheduling software), can help identify the demand for client-based services; repeat ridership; trends in ridership and allow the provider to develop new routes and services.  Available technology can help you identify opportunities for trip grouping; out-sourcing, (connecting to other service providers); identify where and when fixed-routes become viable</a:t>
            </a:r>
          </a:p>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33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Instructor should</a:t>
            </a:r>
            <a:r>
              <a:rPr lang="en-US" baseline="0" dirty="0" smtClean="0"/>
              <a:t> ask participants </a:t>
            </a:r>
            <a:r>
              <a:rPr lang="en-US" baseline="0" dirty="0" smtClean="0"/>
              <a:t>to </a:t>
            </a:r>
            <a:r>
              <a:rPr lang="en-US" baseline="0" dirty="0" smtClean="0"/>
              <a:t>prepare for the next section by marking Technology on the top of a blank sheet of paper.  In the next two slides, they will document a brief description </a:t>
            </a:r>
            <a:r>
              <a:rPr lang="en-US" baseline="0" dirty="0" smtClean="0"/>
              <a:t>of </a:t>
            </a:r>
            <a:r>
              <a:rPr lang="en-US" baseline="0" dirty="0" smtClean="0"/>
              <a:t>how their transit system documents or provides for:  </a:t>
            </a:r>
          </a:p>
          <a:p>
            <a:pPr>
              <a:buFont typeface="Arial" pitchFamily="34" charset="0"/>
              <a:buChar char="•"/>
            </a:pPr>
            <a:r>
              <a:rPr lang="en-US" baseline="0" dirty="0" smtClean="0"/>
              <a:t>How they conduct Fleet Maintenance and track costs; </a:t>
            </a:r>
          </a:p>
          <a:p>
            <a:pPr>
              <a:buFont typeface="Arial" pitchFamily="34" charset="0"/>
              <a:buChar char="•"/>
            </a:pPr>
            <a:r>
              <a:rPr lang="en-US" baseline="0" dirty="0" smtClean="0"/>
              <a:t>How their call takers and/or trip planners schedule trips;</a:t>
            </a:r>
          </a:p>
          <a:p>
            <a:pPr>
              <a:buFont typeface="Arial" pitchFamily="34" charset="0"/>
              <a:buChar char="•"/>
            </a:pPr>
            <a:r>
              <a:rPr lang="en-US" baseline="0" dirty="0" smtClean="0"/>
              <a:t>How they convey Route and Trip Information to drivers;</a:t>
            </a:r>
          </a:p>
          <a:p>
            <a:pPr>
              <a:buFont typeface="Arial" pitchFamily="34" charset="0"/>
              <a:buChar char="•"/>
            </a:pPr>
            <a:r>
              <a:rPr lang="en-US" baseline="0" dirty="0" smtClean="0"/>
              <a:t>How they communicate with their drivers once they are on route</a:t>
            </a:r>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Provides the ability to expand service range</a:t>
            </a:r>
            <a:r>
              <a:rPr lang="en-US" baseline="0" dirty="0" smtClean="0"/>
              <a:t> to better meet passengers’ trip needs.  Expansion of service alternatives through connection with other service providers expands the network of routes and destinations available without a corresponding increase in cost.</a:t>
            </a:r>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35</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Fare payment:</a:t>
            </a:r>
            <a:r>
              <a:rPr lang="en-US" baseline="0" dirty="0" smtClean="0"/>
              <a:t>  </a:t>
            </a:r>
            <a:r>
              <a:rPr lang="en-US" dirty="0" smtClean="0"/>
              <a:t>Operators</a:t>
            </a:r>
            <a:r>
              <a:rPr lang="en-US" baseline="0" dirty="0" smtClean="0"/>
              <a:t> such as CARTS have worked with urban districts such as Capital Metro to link their fare media and media devices to allow use of one fare card to travel between or on two carriers, (CARTS and Capital Metro).  </a:t>
            </a:r>
            <a:endParaRPr lang="en-US" baseline="0" dirty="0"/>
          </a:p>
          <a:p>
            <a:r>
              <a:rPr lang="en-US" baseline="0" dirty="0" smtClean="0"/>
              <a:t>Consistent Branding:  CARTS provides service linking rural areas to Austin UZA with Capital Metro branded buses.  Passengers seamlessly associate one carrier with trips between Elgin and downtown Austin; use one form of payment</a:t>
            </a:r>
          </a:p>
          <a:p>
            <a:r>
              <a:rPr lang="en-US" baseline="0" dirty="0" smtClean="0"/>
              <a:t>Improved service frequency:  Ability to provide more frequent service from rural areas by limiting route length.  Rural service connects to an outer urban service hub; multiple destination points from hub vs. point to point service.</a:t>
            </a:r>
          </a:p>
          <a:p>
            <a:r>
              <a:rPr lang="en-US" baseline="0" dirty="0" smtClean="0"/>
              <a:t>Enhanced route information:  Central clearing house of information provides links to all trip possibilities in linked network.  Riders may seamlessly plan their trips to multiple destinations from more than one service provider when these providers “connect” their services through shared stops; shared or linked web information; and timed service connections.</a:t>
            </a:r>
          </a:p>
        </p:txBody>
      </p:sp>
      <p:sp>
        <p:nvSpPr>
          <p:cNvPr id="4" name="Slide Number Placeholder 3"/>
          <p:cNvSpPr>
            <a:spLocks noGrp="1"/>
          </p:cNvSpPr>
          <p:nvPr>
            <p:ph type="sldNum" sz="quarter" idx="10"/>
          </p:nvPr>
        </p:nvSpPr>
        <p:spPr/>
        <p:txBody>
          <a:bodyPr/>
          <a:lstStyle/>
          <a:p>
            <a:fld id="{46F43574-B8AE-493E-AE24-FA8CE72E7A03}" type="slidenum">
              <a:rPr lang="en-US" smtClean="0"/>
              <a:pPr/>
              <a:t>36</a:t>
            </a:fld>
            <a:endParaRPr lang="en-US"/>
          </a:p>
        </p:txBody>
      </p:sp>
    </p:spTree>
    <p:extLst>
      <p:ext uri="{BB962C8B-B14F-4D97-AF65-F5344CB8AC3E}">
        <p14:creationId xmlns:p14="http://schemas.microsoft.com/office/powerpoint/2010/main" xmlns="" val="34876652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following presentation materials are excerpted from TCRP Synthesis 99 &amp; Social Media for Transit paper published by the CTAA:</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Social media provide transit agencies with an unparalleled opportunity to connect with their customers. These connections may take many forms, but they all can help agencies personalize what can otherwise appear like a faceless bureaucracy. “Social media,” also called social networking or Web 2.0, refers to a group of web-based applications that encourage users to interact with one another. </a:t>
            </a:r>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39</a:t>
            </a:fld>
            <a:endParaRPr lang="en-US"/>
          </a:p>
        </p:txBody>
      </p:sp>
    </p:spTree>
    <p:extLst>
      <p:ext uri="{BB962C8B-B14F-4D97-AF65-F5344CB8AC3E}">
        <p14:creationId xmlns:p14="http://schemas.microsoft.com/office/powerpoint/2010/main" xmlns="" val="19011722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rgbClr val="FF0000"/>
                </a:solidFill>
              </a:rPr>
              <a:t>While no respondents</a:t>
            </a:r>
            <a:r>
              <a:rPr lang="en-US" baseline="0" dirty="0" smtClean="0">
                <a:solidFill>
                  <a:srgbClr val="FF0000"/>
                </a:solidFill>
              </a:rPr>
              <a:t> reported that they use social media to communicate with current or potential passengers, rural-service areas across the country are beginning to use social media.  Empirical data suggests that transit peers locally and nationally have begun to use sites such as Linked-in as a way to communicate with their peers in the transit industry.</a:t>
            </a:r>
          </a:p>
          <a:p>
            <a:endParaRPr lang="en-US" baseline="0" dirty="0" smtClean="0">
              <a:solidFill>
                <a:srgbClr val="FF0000"/>
              </a:solidFill>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Examples include blogs, social and professional networking sites such as Facebook and LinkedIn, micro-blogging site Twitter, media-sharing sites such as YouTube and Flickr, and location-based sites such as Foursquare. Transit agencies have begun to adopt these networking tools, and their reasons for doing so typically fall into five broad categories. </a:t>
            </a:r>
            <a:endParaRPr lang="en-US" dirty="0">
              <a:solidFill>
                <a:srgbClr val="FF0000"/>
              </a:solidFill>
            </a:endParaRPr>
          </a:p>
        </p:txBody>
      </p:sp>
      <p:sp>
        <p:nvSpPr>
          <p:cNvPr id="4" name="Slide Number Placeholder 3"/>
          <p:cNvSpPr>
            <a:spLocks noGrp="1"/>
          </p:cNvSpPr>
          <p:nvPr>
            <p:ph type="sldNum" sz="quarter" idx="10"/>
          </p:nvPr>
        </p:nvSpPr>
        <p:spPr/>
        <p:txBody>
          <a:bodyPr/>
          <a:lstStyle/>
          <a:p>
            <a:fld id="{46F43574-B8AE-493E-AE24-FA8CE72E7A03}" type="slidenum">
              <a:rPr lang="en-US" smtClean="0"/>
              <a:pPr/>
              <a:t>40</a:t>
            </a:fld>
            <a:endParaRPr lang="en-US"/>
          </a:p>
        </p:txBody>
      </p:sp>
    </p:spTree>
    <p:extLst>
      <p:ext uri="{BB962C8B-B14F-4D97-AF65-F5344CB8AC3E}">
        <p14:creationId xmlns:p14="http://schemas.microsoft.com/office/powerpoint/2010/main" xmlns="" val="41187923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Timely updates — Social media enable agencies to share real-time service information and weather advisories with their riders. </a:t>
            </a:r>
          </a:p>
          <a:p>
            <a:r>
              <a:rPr lang="en-US" dirty="0" smtClean="0"/>
              <a:t>Public information — Many transit organizations use social media to provide the public with information about services, fares, and long-range planning projects. </a:t>
            </a:r>
          </a:p>
          <a:p>
            <a:r>
              <a:rPr lang="en-US" dirty="0" smtClean="0"/>
              <a:t>Citizen engagement — Transportation organizations are taking advantage of the interactive aspects of social media to connect with their customers in an informal way. </a:t>
            </a:r>
          </a:p>
          <a:p>
            <a:r>
              <a:rPr lang="en-US" dirty="0" smtClean="0"/>
              <a:t>Employee recognition — Social networking can be an effective tool for recognizing current workers and recruiting new employees. </a:t>
            </a:r>
          </a:p>
          <a:p>
            <a:r>
              <a:rPr lang="en-US" dirty="0" smtClean="0"/>
              <a:t>Entertainment — Lastly, social media can be fun. Agencies often use social media to display a personal touch and to entertain their riders through songs, videos, and contests. </a:t>
            </a:r>
          </a:p>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41</a:t>
            </a:fld>
            <a:endParaRPr lang="en-US"/>
          </a:p>
        </p:txBody>
      </p:sp>
    </p:spTree>
    <p:extLst>
      <p:ext uri="{BB962C8B-B14F-4D97-AF65-F5344CB8AC3E}">
        <p14:creationId xmlns:p14="http://schemas.microsoft.com/office/powerpoint/2010/main" xmlns="" val="39694989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None/>
            </a:pPr>
            <a:r>
              <a:rPr lang="en-US" dirty="0" smtClean="0">
                <a:solidFill>
                  <a:srgbClr val="FF0000"/>
                </a:solidFill>
              </a:rPr>
              <a:t>Points to cover in greater</a:t>
            </a:r>
            <a:r>
              <a:rPr lang="en-US" baseline="0" dirty="0" smtClean="0">
                <a:solidFill>
                  <a:srgbClr val="FF0000"/>
                </a:solidFill>
              </a:rPr>
              <a:t> detail:</a:t>
            </a:r>
            <a:endParaRPr lang="en-US" dirty="0" smtClean="0">
              <a:solidFill>
                <a:srgbClr val="FF0000"/>
              </a:solidFill>
            </a:endParaRPr>
          </a:p>
          <a:p>
            <a:pPr marL="228600" indent="-228600">
              <a:buAutoNum type="arabicPeriod" startAt="2"/>
            </a:pPr>
            <a:r>
              <a:rPr lang="en-US" dirty="0" smtClean="0">
                <a:solidFill>
                  <a:srgbClr val="FF0000"/>
                </a:solidFill>
              </a:rPr>
              <a:t>Not a panacea,</a:t>
            </a:r>
            <a:r>
              <a:rPr lang="en-US" baseline="0" dirty="0" smtClean="0">
                <a:solidFill>
                  <a:srgbClr val="FF0000"/>
                </a:solidFill>
              </a:rPr>
              <a:t> and s</a:t>
            </a:r>
            <a:r>
              <a:rPr lang="en-US" dirty="0" smtClean="0">
                <a:solidFill>
                  <a:srgbClr val="FF0000"/>
                </a:solidFill>
              </a:rPr>
              <a:t>ubscribers</a:t>
            </a:r>
            <a:r>
              <a:rPr lang="en-US" baseline="0" dirty="0" smtClean="0">
                <a:solidFill>
                  <a:srgbClr val="FF0000"/>
                </a:solidFill>
              </a:rPr>
              <a:t> can become deaf with information overload:  A friends daughter recently had all her classes dropped due to late payment of tuition.  Upon investigation, her father found that she had been sent multiple text messages from the University instructing her as to payment deadlines.  When confronted by her father, she indicated that “the University sends me text messages every day; I just delete them.  I only listen to voice mains from them”.</a:t>
            </a:r>
          </a:p>
          <a:p>
            <a:pPr marL="228600" indent="-228600">
              <a:buAutoNum type="arabicPeriod" startAt="2"/>
            </a:pPr>
            <a:r>
              <a:rPr lang="en-US" baseline="0" dirty="0" err="1" smtClean="0">
                <a:solidFill>
                  <a:srgbClr val="FF0000"/>
                </a:solidFill>
              </a:rPr>
              <a:t>Nextbus</a:t>
            </a:r>
            <a:r>
              <a:rPr lang="en-US" baseline="0" dirty="0" smtClean="0">
                <a:solidFill>
                  <a:srgbClr val="FF0000"/>
                </a:solidFill>
              </a:rPr>
              <a:t> at Texas State allows the University to send out bus system, route or stop updates.  Users see this information when using the real-time bus website or cell phone application.  </a:t>
            </a:r>
          </a:p>
          <a:p>
            <a:pPr marL="685800" lvl="1" indent="-228600">
              <a:buFont typeface="+mj-lt"/>
              <a:buAutoNum type="alphaLcParenR"/>
            </a:pPr>
            <a:r>
              <a:rPr lang="en-US" baseline="0" dirty="0" smtClean="0">
                <a:solidFill>
                  <a:srgbClr val="FF0000"/>
                </a:solidFill>
              </a:rPr>
              <a:t>To avoid user fatigue, content needs to be fresh and accurate.  </a:t>
            </a:r>
          </a:p>
          <a:p>
            <a:pPr marL="685800" lvl="1" indent="-228600">
              <a:buFont typeface="+mj-lt"/>
              <a:buAutoNum type="alphaLcParenR"/>
            </a:pPr>
            <a:r>
              <a:rPr lang="en-US" baseline="0" dirty="0" smtClean="0">
                <a:solidFill>
                  <a:srgbClr val="FF0000"/>
                </a:solidFill>
              </a:rPr>
              <a:t>Success needs to come with investment; proper staffing is essential</a:t>
            </a:r>
          </a:p>
          <a:p>
            <a:pPr marL="685800" lvl="1" indent="-228600">
              <a:buFont typeface="+mj-lt"/>
              <a:buAutoNum type="alphaLcParenR"/>
            </a:pPr>
            <a:r>
              <a:rPr lang="en-US" baseline="0" dirty="0" smtClean="0">
                <a:solidFill>
                  <a:srgbClr val="FF0000"/>
                </a:solidFill>
              </a:rPr>
              <a:t>Use of sites like </a:t>
            </a:r>
            <a:r>
              <a:rPr lang="en-US" baseline="0" dirty="0" err="1" smtClean="0">
                <a:solidFill>
                  <a:srgbClr val="FF0000"/>
                </a:solidFill>
              </a:rPr>
              <a:t>Facebook</a:t>
            </a:r>
            <a:r>
              <a:rPr lang="en-US" baseline="0" dirty="0" smtClean="0">
                <a:solidFill>
                  <a:srgbClr val="FF0000"/>
                </a:solidFill>
              </a:rPr>
              <a:t> allow customers to post crows of success…and complain about your shortcomings.  While it can be used to reach new riders and communicate with existing riders, sights which allow for customer input must be managed and maintained.  </a:t>
            </a:r>
            <a:endParaRPr lang="en-US" dirty="0">
              <a:solidFill>
                <a:srgbClr val="FF0000"/>
              </a:solidFill>
            </a:endParaRPr>
          </a:p>
        </p:txBody>
      </p:sp>
      <p:sp>
        <p:nvSpPr>
          <p:cNvPr id="4" name="Slide Number Placeholder 3"/>
          <p:cNvSpPr>
            <a:spLocks noGrp="1"/>
          </p:cNvSpPr>
          <p:nvPr>
            <p:ph type="sldNum" sz="quarter" idx="10"/>
          </p:nvPr>
        </p:nvSpPr>
        <p:spPr/>
        <p:txBody>
          <a:bodyPr/>
          <a:lstStyle/>
          <a:p>
            <a:fld id="{46F43574-B8AE-493E-AE24-FA8CE72E7A03}" type="slidenum">
              <a:rPr lang="en-US" smtClean="0"/>
              <a:pPr/>
              <a:t>42</a:t>
            </a:fld>
            <a:endParaRPr lang="en-US"/>
          </a:p>
        </p:txBody>
      </p:sp>
    </p:spTree>
    <p:extLst>
      <p:ext uri="{BB962C8B-B14F-4D97-AF65-F5344CB8AC3E}">
        <p14:creationId xmlns:p14="http://schemas.microsoft.com/office/powerpoint/2010/main" xmlns="" val="41187923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Surveyed agencies offered a wealth of advice and lessons learned through the online survey and the follow-up case examples. Key lessons are summarized here.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Keep social media in perspective — For many agencies, social media users are believed to represent only a small segment of the rider population. Although this market is likely to grow in the future, agencies still stressed the importance of integrating social media with more traditional forms of rider communication</a:t>
            </a:r>
            <a:r>
              <a:rPr lang="en-US" sz="1200" b="0" i="0" u="none" strike="noStrike" kern="1200" baseline="0" smtClean="0">
                <a:solidFill>
                  <a:schemeClr val="tx1"/>
                </a:solidFill>
                <a:latin typeface="+mn-lt"/>
                <a:ea typeface="+mn-ea"/>
                <a:cs typeface="+mn-cs"/>
              </a:rPr>
              <a:t>. </a:t>
            </a: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Consider the organizational impacts — Several agencies emphasized the importance of obtaining the necessary internal approvals before implementing social media campaigns. </a:t>
            </a:r>
          </a:p>
          <a:p>
            <a:r>
              <a:rPr lang="en-US" sz="1200" b="0" i="0" u="none" strike="noStrike" kern="1200" baseline="0" dirty="0" smtClean="0">
                <a:solidFill>
                  <a:schemeClr val="tx1"/>
                </a:solidFill>
                <a:latin typeface="+mn-lt"/>
                <a:ea typeface="+mn-ea"/>
                <a:cs typeface="+mn-cs"/>
              </a:rPr>
              <a:t>• Identify the real costs — While social media applications are generally free, or require minimal investment, the long-term costs of maintaining the sites can be substantial in terms of staff requirements. </a:t>
            </a:r>
          </a:p>
          <a:p>
            <a:r>
              <a:rPr lang="en-US" sz="1200" b="0" i="0" u="none" strike="noStrike" kern="1200" baseline="0" dirty="0" smtClean="0">
                <a:solidFill>
                  <a:schemeClr val="tx1"/>
                </a:solidFill>
                <a:latin typeface="+mn-lt"/>
                <a:ea typeface="+mn-ea"/>
                <a:cs typeface="+mn-cs"/>
              </a:rPr>
              <a:t>• Find the right voice — The language of social media tends to be informal and conversational. Agencies recommended avoiding jargon, using humor if possible, and generally sounding like a person instead of an agency. Although everyone makes mistakes, agencies also emphasized the importance of acknowledging errors and taking responsibility. </a:t>
            </a:r>
          </a:p>
          <a:p>
            <a:r>
              <a:rPr lang="en-US" sz="1200" b="0" i="0" u="none" strike="noStrike" kern="1200" baseline="0" dirty="0" smtClean="0">
                <a:solidFill>
                  <a:schemeClr val="tx1"/>
                </a:solidFill>
                <a:latin typeface="+mn-lt"/>
                <a:ea typeface="+mn-ea"/>
                <a:cs typeface="+mn-cs"/>
              </a:rPr>
              <a:t>• Listen, listen, listen — Social media can provide agencies with unfiltered customer feedback. If they are willing to listen to their riders, agencies can learn what they are doing right and what they are doing wrong. </a:t>
            </a:r>
          </a:p>
          <a:p>
            <a:r>
              <a:rPr lang="en-US" sz="1200" b="0" i="0" u="none" strike="noStrike" kern="1200" baseline="0" dirty="0" smtClean="0">
                <a:solidFill>
                  <a:schemeClr val="tx1"/>
                </a:solidFill>
                <a:latin typeface="+mn-lt"/>
                <a:ea typeface="+mn-ea"/>
                <a:cs typeface="+mn-cs"/>
              </a:rPr>
              <a:t>• Respect the strengths of social media — Social media are not simply a new channel for traditional communications. The agencies using social media most successfully tailored their messages to take advantage of the unique strengths of each social medium platform. Twitter, for example, can be best for immediate communications, although blogs may encourage more in-depth conversations. </a:t>
            </a:r>
          </a:p>
          <a:p>
            <a:r>
              <a:rPr lang="en-US" sz="1200" b="0" i="0" u="none" strike="noStrike" kern="1200" baseline="0" dirty="0" smtClean="0">
                <a:solidFill>
                  <a:schemeClr val="tx1"/>
                </a:solidFill>
                <a:latin typeface="+mn-lt"/>
                <a:ea typeface="+mn-ea"/>
                <a:cs typeface="+mn-cs"/>
              </a:rPr>
              <a:t>• Have fun — Posting entertaining content can remind customers about the people behind the agency’s seemingly impenetrable brick wall and help the organization build stronger relationships with its community of riders and stakeholders. </a:t>
            </a:r>
          </a:p>
          <a:p>
            <a:r>
              <a:rPr lang="en-US" sz="1200" b="0" i="0" u="none" strike="noStrike" kern="1200" baseline="0" dirty="0" smtClean="0">
                <a:solidFill>
                  <a:schemeClr val="tx1"/>
                </a:solidFill>
                <a:latin typeface="+mn-lt"/>
                <a:ea typeface="+mn-ea"/>
                <a:cs typeface="+mn-cs"/>
              </a:rPr>
              <a:t>• Just get started — Agencies followed different paths to social media. Some agencies used a measured approach, and others have just jumped in. However, no matter how they got there, agencies agreed that social media were worth trying. </a:t>
            </a:r>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44</a:t>
            </a:fld>
            <a:endParaRPr lang="en-US"/>
          </a:p>
        </p:txBody>
      </p:sp>
    </p:spTree>
    <p:extLst>
      <p:ext uri="{BB962C8B-B14F-4D97-AF65-F5344CB8AC3E}">
        <p14:creationId xmlns:p14="http://schemas.microsoft.com/office/powerpoint/2010/main" xmlns="" val="39694989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Promoting your program:</a:t>
            </a:r>
          </a:p>
          <a:p>
            <a:pPr>
              <a:buFont typeface="Arial" pitchFamily="34" charset="0"/>
              <a:buChar char="•"/>
            </a:pPr>
            <a:r>
              <a:rPr lang="en-US" sz="1200" dirty="0" smtClean="0"/>
              <a:t>Tell your story</a:t>
            </a:r>
          </a:p>
          <a:p>
            <a:pPr>
              <a:buFont typeface="Arial" pitchFamily="34" charset="0"/>
              <a:buChar char="•"/>
            </a:pPr>
            <a:r>
              <a:rPr lang="en-US" sz="1200" dirty="0" smtClean="0"/>
              <a:t>Consistent messaging</a:t>
            </a:r>
          </a:p>
          <a:p>
            <a:pPr>
              <a:buFont typeface="Arial" pitchFamily="34" charset="0"/>
              <a:buChar char="•"/>
            </a:pPr>
            <a:r>
              <a:rPr lang="en-US" sz="1200" dirty="0" smtClean="0"/>
              <a:t>Throw a party</a:t>
            </a:r>
          </a:p>
          <a:p>
            <a:pPr>
              <a:buFont typeface="Arial" pitchFamily="34" charset="0"/>
              <a:buChar char="•"/>
            </a:pPr>
            <a:r>
              <a:rPr lang="en-US" sz="1200" dirty="0" smtClean="0"/>
              <a:t>Establish a brand</a:t>
            </a:r>
          </a:p>
          <a:p>
            <a:endParaRPr lang="en-US" dirty="0" smtClean="0"/>
          </a:p>
          <a:p>
            <a:r>
              <a:rPr lang="en-US" dirty="0" smtClean="0"/>
              <a:t>Stuart</a:t>
            </a:r>
            <a:r>
              <a:rPr lang="en-US" baseline="0" dirty="0" smtClean="0"/>
              <a:t> &amp; Dianne are real riders from Metro St. Louis</a:t>
            </a:r>
            <a:endParaRPr lang="en-US" dirty="0"/>
          </a:p>
        </p:txBody>
      </p:sp>
      <p:sp>
        <p:nvSpPr>
          <p:cNvPr id="4" name="Slide Number Placeholder 3"/>
          <p:cNvSpPr>
            <a:spLocks noGrp="1"/>
          </p:cNvSpPr>
          <p:nvPr>
            <p:ph type="sldNum" sz="quarter" idx="10"/>
          </p:nvPr>
        </p:nvSpPr>
        <p:spPr/>
        <p:txBody>
          <a:bodyPr/>
          <a:lstStyle/>
          <a:p>
            <a:fld id="{E8C1D84C-165C-478A-9514-FCD60C0119FE}" type="slidenum">
              <a:rPr lang="en-US" smtClean="0"/>
              <a:pPr/>
              <a:t>45</a:t>
            </a:fld>
            <a:endParaRPr lang="en-US"/>
          </a:p>
        </p:txBody>
      </p:sp>
    </p:spTree>
    <p:extLst>
      <p:ext uri="{BB962C8B-B14F-4D97-AF65-F5344CB8AC3E}">
        <p14:creationId xmlns:p14="http://schemas.microsoft.com/office/powerpoint/2010/main" xmlns="" val="31437612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Tube Example:  Houston-Galveston Area Council’s Regionally</a:t>
            </a:r>
            <a:r>
              <a:rPr lang="en-US" baseline="0" dirty="0" smtClean="0"/>
              <a:t> Coordinated Transportation Plan</a:t>
            </a:r>
            <a:endParaRPr lang="en-US" dirty="0"/>
          </a:p>
        </p:txBody>
      </p:sp>
      <p:sp>
        <p:nvSpPr>
          <p:cNvPr id="4" name="Slide Number Placeholder 3"/>
          <p:cNvSpPr>
            <a:spLocks noGrp="1"/>
          </p:cNvSpPr>
          <p:nvPr>
            <p:ph type="sldNum" sz="quarter" idx="10"/>
          </p:nvPr>
        </p:nvSpPr>
        <p:spPr/>
        <p:txBody>
          <a:bodyPr/>
          <a:lstStyle/>
          <a:p>
            <a:fld id="{E8C1D84C-165C-478A-9514-FCD60C0119FE}" type="slidenum">
              <a:rPr lang="en-US" smtClean="0"/>
              <a:pPr/>
              <a:t>46</a:t>
            </a:fld>
            <a:endParaRPr lang="en-US"/>
          </a:p>
        </p:txBody>
      </p:sp>
    </p:spTree>
    <p:extLst>
      <p:ext uri="{BB962C8B-B14F-4D97-AF65-F5344CB8AC3E}">
        <p14:creationId xmlns:p14="http://schemas.microsoft.com/office/powerpoint/2010/main" xmlns="" val="9923700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Blog</a:t>
            </a:r>
            <a:r>
              <a:rPr lang="en-US" baseline="0" dirty="0" smtClean="0"/>
              <a:t> Example:  Capital </a:t>
            </a:r>
            <a:r>
              <a:rPr lang="en-US" baseline="0" dirty="0" err="1" smtClean="0"/>
              <a:t>MetroBlog</a:t>
            </a:r>
            <a:r>
              <a:rPr lang="en-US" baseline="0" dirty="0" smtClean="0"/>
              <a:t>, Carol’s Adventures</a:t>
            </a:r>
            <a:endParaRPr lang="en-US" dirty="0"/>
          </a:p>
        </p:txBody>
      </p:sp>
      <p:sp>
        <p:nvSpPr>
          <p:cNvPr id="4" name="Slide Number Placeholder 3"/>
          <p:cNvSpPr>
            <a:spLocks noGrp="1"/>
          </p:cNvSpPr>
          <p:nvPr>
            <p:ph type="sldNum" sz="quarter" idx="10"/>
          </p:nvPr>
        </p:nvSpPr>
        <p:spPr/>
        <p:txBody>
          <a:bodyPr/>
          <a:lstStyle/>
          <a:p>
            <a:fld id="{E8C1D84C-165C-478A-9514-FCD60C0119FE}" type="slidenum">
              <a:rPr lang="en-US" smtClean="0"/>
              <a:pPr/>
              <a:t>47</a:t>
            </a:fld>
            <a:endParaRPr lang="en-US"/>
          </a:p>
        </p:txBody>
      </p:sp>
    </p:spTree>
    <p:extLst>
      <p:ext uri="{BB962C8B-B14F-4D97-AF65-F5344CB8AC3E}">
        <p14:creationId xmlns:p14="http://schemas.microsoft.com/office/powerpoint/2010/main" xmlns="" val="2930377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rtl="0" eaLnBrk="1" fontAlgn="b" latinLnBrk="0" hangingPunct="1"/>
            <a:r>
              <a:rPr lang="en-US" sz="1200" b="1" i="0" u="none" strike="noStrike" kern="1200" dirty="0" smtClean="0">
                <a:solidFill>
                  <a:schemeClr val="tx1"/>
                </a:solidFill>
                <a:effectLst/>
                <a:latin typeface="+mn-lt"/>
                <a:ea typeface="+mn-ea"/>
                <a:cs typeface="+mn-cs"/>
              </a:rPr>
              <a:t>Technology Type</a:t>
            </a:r>
            <a:endParaRPr lang="en-US" sz="1200" b="0" i="0" u="none" strike="noStrike" kern="1200" dirty="0" smtClean="0">
              <a:solidFill>
                <a:schemeClr val="tx1"/>
              </a:solidFill>
              <a:effectLst/>
              <a:latin typeface="+mn-lt"/>
              <a:ea typeface="+mn-ea"/>
              <a:cs typeface="+mn-cs"/>
            </a:endParaRPr>
          </a:p>
          <a:p>
            <a:pPr rtl="0" eaLnBrk="1" fontAlgn="b" latinLnBrk="0" hangingPunct="1"/>
            <a:r>
              <a:rPr lang="en-US" sz="1200" b="1" i="0" u="none" strike="noStrike" kern="1200" dirty="0" smtClean="0">
                <a:solidFill>
                  <a:schemeClr val="tx1"/>
                </a:solidFill>
                <a:effectLst/>
                <a:latin typeface="+mn-lt"/>
                <a:ea typeface="+mn-ea"/>
                <a:cs typeface="+mn-cs"/>
              </a:rPr>
              <a:t>Purpose</a:t>
            </a:r>
            <a:endParaRPr lang="en-US" sz="1200" b="0" i="0" u="none" strike="noStrike" kern="1200" dirty="0" smtClean="0">
              <a:solidFill>
                <a:schemeClr val="tx1"/>
              </a:solidFill>
              <a:effectLst/>
              <a:latin typeface="+mn-lt"/>
              <a:ea typeface="+mn-ea"/>
              <a:cs typeface="+mn-cs"/>
            </a:endParaRPr>
          </a:p>
          <a:p>
            <a:pPr rtl="0" eaLnBrk="1" fontAlgn="t" latinLnBrk="0" hangingPunct="1"/>
            <a:r>
              <a:rPr lang="en-US" sz="1200" b="0" i="0" u="none" strike="noStrike" kern="1200" dirty="0" smtClean="0">
                <a:solidFill>
                  <a:schemeClr val="tx1"/>
                </a:solidFill>
                <a:effectLst/>
                <a:latin typeface="+mn-lt"/>
                <a:ea typeface="+mn-ea"/>
                <a:cs typeface="+mn-cs"/>
              </a:rPr>
              <a:t>Fleet</a:t>
            </a:r>
            <a:r>
              <a:rPr lang="en-US" sz="1200" b="0" i="0" u="none" strike="noStrike" kern="1200" baseline="0" dirty="0" smtClean="0">
                <a:solidFill>
                  <a:schemeClr val="tx1"/>
                </a:solidFill>
                <a:effectLst/>
                <a:latin typeface="+mn-lt"/>
                <a:ea typeface="+mn-ea"/>
                <a:cs typeface="+mn-cs"/>
              </a:rPr>
              <a:t> Maintenance Software--</a:t>
            </a:r>
            <a:r>
              <a:rPr lang="en-US" sz="1200" b="0" i="0" u="none" strike="noStrike" kern="1200" dirty="0" smtClean="0">
                <a:solidFill>
                  <a:schemeClr val="tx1"/>
                </a:solidFill>
                <a:effectLst/>
                <a:latin typeface="+mn-lt"/>
                <a:ea typeface="+mn-ea"/>
                <a:cs typeface="+mn-cs"/>
              </a:rPr>
              <a:t>Able to track repair,</a:t>
            </a:r>
            <a:r>
              <a:rPr lang="en-US" sz="1200" b="0" i="0" u="none" strike="noStrike" kern="1200" baseline="0" dirty="0" smtClean="0">
                <a:solidFill>
                  <a:schemeClr val="tx1"/>
                </a:solidFill>
                <a:effectLst/>
                <a:latin typeface="+mn-lt"/>
                <a:ea typeface="+mn-ea"/>
                <a:cs typeface="+mn-cs"/>
              </a:rPr>
              <a:t> capital maintenance and consumables costs by vehicle, across a fleet or disaggregated by fleet type or service purpose. </a:t>
            </a:r>
            <a:endParaRPr lang="en-US" sz="1200" b="0" i="0" u="none" strike="noStrike" kern="1200" dirty="0" smtClean="0">
              <a:solidFill>
                <a:schemeClr val="tx1"/>
              </a:solidFill>
              <a:effectLst/>
              <a:latin typeface="+mn-lt"/>
              <a:ea typeface="+mn-ea"/>
              <a:cs typeface="+mn-cs"/>
            </a:endParaRPr>
          </a:p>
          <a:p>
            <a:pPr rtl="0" eaLnBrk="1" fontAlgn="t" latinLnBrk="0" hangingPunct="1"/>
            <a:r>
              <a:rPr lang="en-US" sz="1200" b="0" i="0" u="none" strike="noStrike" kern="1200" dirty="0" smtClean="0">
                <a:solidFill>
                  <a:schemeClr val="tx1"/>
                </a:solidFill>
                <a:effectLst/>
                <a:latin typeface="+mn-lt"/>
                <a:ea typeface="+mn-ea"/>
                <a:cs typeface="+mn-cs"/>
              </a:rPr>
              <a:t>Dispatch</a:t>
            </a:r>
            <a:r>
              <a:rPr lang="en-US" sz="1200" b="0" i="0" u="none" strike="noStrike" kern="1200" baseline="0" dirty="0" smtClean="0">
                <a:solidFill>
                  <a:schemeClr val="tx1"/>
                </a:solidFill>
                <a:effectLst/>
                <a:latin typeface="+mn-lt"/>
                <a:ea typeface="+mn-ea"/>
                <a:cs typeface="+mn-cs"/>
              </a:rPr>
              <a:t> and Scheduling Software--</a:t>
            </a:r>
            <a:r>
              <a:rPr lang="en-US" sz="1200" b="0" i="0" u="none" strike="noStrike" kern="1200" dirty="0" smtClean="0">
                <a:solidFill>
                  <a:schemeClr val="tx1"/>
                </a:solidFill>
                <a:effectLst/>
                <a:latin typeface="+mn-lt"/>
                <a:ea typeface="+mn-ea"/>
                <a:cs typeface="+mn-cs"/>
              </a:rPr>
              <a:t>Software</a:t>
            </a:r>
            <a:r>
              <a:rPr lang="en-US" sz="1200" b="0" i="0" u="none" strike="noStrike" kern="1200" baseline="0" dirty="0" smtClean="0">
                <a:solidFill>
                  <a:schemeClr val="tx1"/>
                </a:solidFill>
                <a:effectLst/>
                <a:latin typeface="+mn-lt"/>
                <a:ea typeface="+mn-ea"/>
                <a:cs typeface="+mn-cs"/>
              </a:rPr>
              <a:t> designed primarily to dispatch demand-response trips and trip updates.  Can bus used to dispatch modified fixed-route trips and provide drivers real-time road and schedule information regardless of service type.</a:t>
            </a:r>
            <a:endParaRPr lang="en-US" sz="1200" b="0" i="0" u="none" strike="noStrike" kern="1200" dirty="0" smtClean="0">
              <a:solidFill>
                <a:schemeClr val="tx1"/>
              </a:solidFill>
              <a:effectLst/>
              <a:latin typeface="+mn-lt"/>
              <a:ea typeface="+mn-ea"/>
              <a:cs typeface="+mn-cs"/>
            </a:endParaRPr>
          </a:p>
          <a:p>
            <a:pPr rtl="0" eaLnBrk="1" fontAlgn="t" latinLnBrk="0" hangingPunct="1"/>
            <a:r>
              <a:rPr lang="en-US" sz="1200" b="0" i="0" u="none" strike="noStrike" kern="1200" dirty="0" smtClean="0">
                <a:solidFill>
                  <a:schemeClr val="tx1"/>
                </a:solidFill>
                <a:effectLst/>
                <a:latin typeface="+mn-lt"/>
                <a:ea typeface="+mn-ea"/>
                <a:cs typeface="+mn-cs"/>
              </a:rPr>
              <a:t>Mobile Data Computers and similar</a:t>
            </a:r>
            <a:r>
              <a:rPr lang="en-US" sz="1200" b="0" i="0" u="none" strike="noStrike" kern="1200" baseline="0" dirty="0" smtClean="0">
                <a:solidFill>
                  <a:schemeClr val="tx1"/>
                </a:solidFill>
                <a:effectLst/>
                <a:latin typeface="+mn-lt"/>
                <a:ea typeface="+mn-ea"/>
                <a:cs typeface="+mn-cs"/>
              </a:rPr>
              <a:t> devices--</a:t>
            </a:r>
            <a:r>
              <a:rPr lang="en-US" sz="1200" b="0" i="0" u="none" strike="noStrike" kern="1200" dirty="0" smtClean="0">
                <a:solidFill>
                  <a:schemeClr val="tx1"/>
                </a:solidFill>
                <a:effectLst/>
                <a:latin typeface="+mn-lt"/>
                <a:ea typeface="+mn-ea"/>
                <a:cs typeface="+mn-cs"/>
              </a:rPr>
              <a:t>Hardware</a:t>
            </a:r>
            <a:r>
              <a:rPr lang="en-US" sz="1200" b="0" i="0" u="none" strike="noStrike" kern="1200" baseline="0" dirty="0" smtClean="0">
                <a:solidFill>
                  <a:schemeClr val="tx1"/>
                </a:solidFill>
                <a:effectLst/>
                <a:latin typeface="+mn-lt"/>
                <a:ea typeface="+mn-ea"/>
                <a:cs typeface="+mn-cs"/>
              </a:rPr>
              <a:t> such as on-bus terminals, computer tables with </a:t>
            </a:r>
            <a:r>
              <a:rPr lang="en-US" sz="1200" b="0" i="0" u="none" strike="noStrike" kern="1200" baseline="0" dirty="0" err="1" smtClean="0">
                <a:solidFill>
                  <a:schemeClr val="tx1"/>
                </a:solidFill>
                <a:effectLst/>
                <a:latin typeface="+mn-lt"/>
                <a:ea typeface="+mn-ea"/>
                <a:cs typeface="+mn-cs"/>
              </a:rPr>
              <a:t>WiFi</a:t>
            </a:r>
            <a:r>
              <a:rPr lang="en-US" sz="1200" b="0" i="0" u="none" strike="noStrike" kern="1200" baseline="0" dirty="0" smtClean="0">
                <a:solidFill>
                  <a:schemeClr val="tx1"/>
                </a:solidFill>
                <a:effectLst/>
                <a:latin typeface="+mn-lt"/>
                <a:ea typeface="+mn-ea"/>
                <a:cs typeface="+mn-cs"/>
              </a:rPr>
              <a:t> and smart phones; AVL hardware and GIS software</a:t>
            </a:r>
            <a:endParaRPr lang="en-US" sz="1200" b="0" i="0" u="none" strike="noStrike" kern="1200" dirty="0" smtClean="0">
              <a:solidFill>
                <a:schemeClr val="tx1"/>
              </a:solidFill>
              <a:effectLst/>
              <a:latin typeface="+mn-lt"/>
              <a:ea typeface="+mn-ea"/>
              <a:cs typeface="+mn-cs"/>
            </a:endParaRPr>
          </a:p>
          <a:p>
            <a:pPr rtl="0" eaLnBrk="1" fontAlgn="t" latinLnBrk="0" hangingPunct="1"/>
            <a:r>
              <a:rPr lang="en-US" sz="1200" b="0" i="0" u="none" strike="noStrike" kern="1200" dirty="0" smtClean="0">
                <a:solidFill>
                  <a:schemeClr val="tx1"/>
                </a:solidFill>
                <a:effectLst/>
                <a:latin typeface="+mn-lt"/>
                <a:ea typeface="+mn-ea"/>
                <a:cs typeface="+mn-cs"/>
              </a:rPr>
              <a:t>Communication</a:t>
            </a:r>
            <a:r>
              <a:rPr lang="en-US" sz="1200" b="0" i="0" u="none" strike="noStrike" kern="1200" baseline="0" dirty="0" smtClean="0">
                <a:solidFill>
                  <a:schemeClr val="tx1"/>
                </a:solidFill>
                <a:effectLst/>
                <a:latin typeface="+mn-lt"/>
                <a:ea typeface="+mn-ea"/>
                <a:cs typeface="+mn-cs"/>
              </a:rPr>
              <a:t> Systems--</a:t>
            </a:r>
            <a:r>
              <a:rPr lang="en-US" sz="1200" b="0" i="0" u="none" strike="noStrike" kern="1200" dirty="0" smtClean="0">
                <a:solidFill>
                  <a:schemeClr val="tx1"/>
                </a:solidFill>
                <a:effectLst/>
                <a:latin typeface="+mn-lt"/>
                <a:ea typeface="+mn-ea"/>
                <a:cs typeface="+mn-cs"/>
              </a:rPr>
              <a:t>Two-way radio</a:t>
            </a:r>
            <a:r>
              <a:rPr lang="en-US" sz="1200" b="0" i="0" u="none" strike="noStrike" kern="1200" baseline="0" dirty="0" smtClean="0">
                <a:solidFill>
                  <a:schemeClr val="tx1"/>
                </a:solidFill>
                <a:effectLst/>
                <a:latin typeface="+mn-lt"/>
                <a:ea typeface="+mn-ea"/>
                <a:cs typeface="+mn-cs"/>
              </a:rPr>
              <a:t> systems or Cell tower based phone systems</a:t>
            </a:r>
            <a:endParaRPr lang="en-US" sz="1200" b="0" i="0" u="none" strike="noStrike"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Participants should now use</a:t>
            </a:r>
            <a:r>
              <a:rPr lang="en-US" baseline="0" dirty="0" smtClean="0"/>
              <a:t> each of the four job functions previously noted </a:t>
            </a:r>
            <a:r>
              <a:rPr lang="en-US" dirty="0" smtClean="0"/>
              <a:t>to construct their own brief</a:t>
            </a:r>
            <a:r>
              <a:rPr lang="en-US" baseline="0" dirty="0" smtClean="0"/>
              <a:t> matrix which outlines how they currently process each of the four tasks:</a:t>
            </a:r>
          </a:p>
          <a:p>
            <a:pPr>
              <a:buFont typeface="Arial" pitchFamily="34" charset="0"/>
              <a:buChar char="•"/>
            </a:pPr>
            <a:r>
              <a:rPr lang="en-US" baseline="0" dirty="0" smtClean="0"/>
              <a:t>How they conduct Fleet Maintenance and track costs; </a:t>
            </a:r>
          </a:p>
          <a:p>
            <a:pPr>
              <a:buFont typeface="Arial" pitchFamily="34" charset="0"/>
              <a:buChar char="•"/>
            </a:pPr>
            <a:r>
              <a:rPr lang="en-US" baseline="0" dirty="0" smtClean="0"/>
              <a:t>How their call takers and/or trip planners schedule trips;</a:t>
            </a:r>
          </a:p>
          <a:p>
            <a:pPr>
              <a:buFont typeface="Arial" pitchFamily="34" charset="0"/>
              <a:buChar char="•"/>
            </a:pPr>
            <a:r>
              <a:rPr lang="en-US" baseline="0" dirty="0" smtClean="0"/>
              <a:t>How they convey Route and Trip Information to drivers;</a:t>
            </a:r>
          </a:p>
          <a:p>
            <a:pPr>
              <a:buFont typeface="Arial" pitchFamily="34" charset="0"/>
              <a:buChar char="•"/>
            </a:pPr>
            <a:r>
              <a:rPr lang="en-US" baseline="0" dirty="0" smtClean="0"/>
              <a:t>How they communicate with their drivers once they are on route</a:t>
            </a:r>
          </a:p>
          <a:p>
            <a:pPr>
              <a:buFont typeface="Arial" pitchFamily="34" charset="0"/>
              <a:buNone/>
            </a:pPr>
            <a:r>
              <a:rPr lang="en-US" baseline="0" dirty="0" smtClean="0"/>
              <a:t>Participants need not share this information with others; their documentation will allow them to take notes on technology noted in the next slide and in discussions with their peers during the Exercise later in the presentation.</a:t>
            </a:r>
            <a:endParaRPr lang="en-US" dirty="0" smtClean="0"/>
          </a:p>
        </p:txBody>
      </p:sp>
      <p:sp>
        <p:nvSpPr>
          <p:cNvPr id="4" name="Slide Number Placeholder 3"/>
          <p:cNvSpPr>
            <a:spLocks noGrp="1"/>
          </p:cNvSpPr>
          <p:nvPr>
            <p:ph type="sldNum" sz="quarter" idx="10"/>
          </p:nvPr>
        </p:nvSpPr>
        <p:spPr/>
        <p:txBody>
          <a:bodyPr/>
          <a:lstStyle/>
          <a:p>
            <a:fld id="{46F43574-B8AE-493E-AE24-FA8CE72E7A03}"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C1D84C-165C-478A-9514-FCD60C0119FE}" type="slidenum">
              <a:rPr lang="en-US" smtClean="0"/>
              <a:pPr/>
              <a:t>48</a:t>
            </a:fld>
            <a:endParaRPr lang="en-US"/>
          </a:p>
        </p:txBody>
      </p:sp>
    </p:spTree>
    <p:extLst>
      <p:ext uri="{BB962C8B-B14F-4D97-AF65-F5344CB8AC3E}">
        <p14:creationId xmlns:p14="http://schemas.microsoft.com/office/powerpoint/2010/main" xmlns="" val="26614722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Tell Your STORY!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utilizing</a:t>
            </a:r>
            <a:r>
              <a:rPr lang="en-US" baseline="0" dirty="0" smtClean="0"/>
              <a:t> press releases, ensure that all resources are referenced within the press release.  (City of Austin example).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WHO—will affect HOW you market, and the type of media used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Consistent Messaging:</a:t>
            </a:r>
          </a:p>
          <a:p>
            <a:pPr>
              <a:buFont typeface="Arial" pitchFamily="34" charset="0"/>
              <a:buChar char="•"/>
            </a:pPr>
            <a:r>
              <a:rPr lang="en-US" dirty="0" smtClean="0">
                <a:solidFill>
                  <a:schemeClr val="bg1"/>
                </a:solidFill>
              </a:rPr>
              <a:t>Ensure all representatives are delivering the same message</a:t>
            </a:r>
          </a:p>
          <a:p>
            <a:pPr>
              <a:buFont typeface="Arial" pitchFamily="34" charset="0"/>
              <a:buChar char="•"/>
            </a:pPr>
            <a:r>
              <a:rPr lang="en-US" dirty="0" smtClean="0">
                <a:solidFill>
                  <a:schemeClr val="bg1"/>
                </a:solidFill>
              </a:rPr>
              <a:t>Be consistent</a:t>
            </a:r>
          </a:p>
          <a:p>
            <a:pPr>
              <a:buFont typeface="Arial" pitchFamily="34" charset="0"/>
              <a:buChar char="•"/>
            </a:pPr>
            <a:r>
              <a:rPr lang="en-US" dirty="0" smtClean="0">
                <a:solidFill>
                  <a:schemeClr val="bg1"/>
                </a:solidFill>
              </a:rPr>
              <a:t>Think like a business!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49</a:t>
            </a:fld>
            <a:endParaRPr lang="en-US"/>
          </a:p>
        </p:txBody>
      </p:sp>
    </p:spTree>
    <p:extLst>
      <p:ext uri="{BB962C8B-B14F-4D97-AF65-F5344CB8AC3E}">
        <p14:creationId xmlns:p14="http://schemas.microsoft.com/office/powerpoint/2010/main" xmlns="" val="25111550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utilizing</a:t>
            </a:r>
            <a:r>
              <a:rPr lang="en-US" baseline="0" dirty="0" smtClean="0"/>
              <a:t> press releases, ensure that all resources are referenced within the press release.  (City of Austin example).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WHO—will affect HOW you market, and the type of media used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Consistent Messaging:</a:t>
            </a:r>
          </a:p>
          <a:p>
            <a:pPr>
              <a:buFont typeface="Arial" pitchFamily="34" charset="0"/>
              <a:buChar char="•"/>
            </a:pPr>
            <a:r>
              <a:rPr lang="en-US" dirty="0" smtClean="0">
                <a:solidFill>
                  <a:schemeClr val="bg1"/>
                </a:solidFill>
              </a:rPr>
              <a:t>Ensure all representatives are delivering the same message</a:t>
            </a:r>
          </a:p>
          <a:p>
            <a:pPr>
              <a:buFont typeface="Arial" pitchFamily="34" charset="0"/>
              <a:buChar char="•"/>
            </a:pPr>
            <a:r>
              <a:rPr lang="en-US" dirty="0" smtClean="0">
                <a:solidFill>
                  <a:schemeClr val="bg1"/>
                </a:solidFill>
              </a:rPr>
              <a:t>Be consistent</a:t>
            </a:r>
          </a:p>
          <a:p>
            <a:pPr>
              <a:buFont typeface="Arial" pitchFamily="34" charset="0"/>
              <a:buChar char="•"/>
            </a:pPr>
            <a:r>
              <a:rPr lang="en-US" dirty="0" smtClean="0">
                <a:solidFill>
                  <a:schemeClr val="bg1"/>
                </a:solidFill>
              </a:rPr>
              <a:t>Think like a business!</a:t>
            </a:r>
          </a:p>
          <a:p>
            <a:endParaRPr lang="en-US" dirty="0"/>
          </a:p>
        </p:txBody>
      </p:sp>
      <p:sp>
        <p:nvSpPr>
          <p:cNvPr id="4" name="Slide Number Placeholder 3"/>
          <p:cNvSpPr>
            <a:spLocks noGrp="1"/>
          </p:cNvSpPr>
          <p:nvPr>
            <p:ph type="sldNum" sz="quarter" idx="10"/>
          </p:nvPr>
        </p:nvSpPr>
        <p:spPr/>
        <p:txBody>
          <a:bodyPr/>
          <a:lstStyle/>
          <a:p>
            <a:fld id="{E8C1D84C-165C-478A-9514-FCD60C0119FE}" type="slidenum">
              <a:rPr lang="en-US" smtClean="0"/>
              <a:pPr/>
              <a:t>51</a:t>
            </a:fld>
            <a:endParaRPr lang="en-US"/>
          </a:p>
        </p:txBody>
      </p:sp>
    </p:spTree>
    <p:extLst>
      <p:ext uri="{BB962C8B-B14F-4D97-AF65-F5344CB8AC3E}">
        <p14:creationId xmlns:p14="http://schemas.microsoft.com/office/powerpoint/2010/main" xmlns="" val="42557908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Keep it simple!</a:t>
            </a:r>
          </a:p>
          <a:p>
            <a:endParaRPr lang="en-US" dirty="0" smtClean="0"/>
          </a:p>
          <a:p>
            <a:r>
              <a:rPr lang="en-US" dirty="0" smtClean="0"/>
              <a:t>Why are dashboards useful?</a:t>
            </a:r>
          </a:p>
          <a:p>
            <a:pPr>
              <a:buFont typeface="Arial" pitchFamily="34" charset="0"/>
              <a:buChar char="•"/>
            </a:pPr>
            <a:r>
              <a:rPr lang="en-US" sz="2800" dirty="0" smtClean="0"/>
              <a:t>Report performance/achievements succinctly</a:t>
            </a:r>
          </a:p>
          <a:p>
            <a:pPr lvl="1">
              <a:buFont typeface="Courier New" pitchFamily="49" charset="0"/>
              <a:buChar char="o"/>
            </a:pPr>
            <a:r>
              <a:rPr lang="en-US" sz="2400" dirty="0" smtClean="0"/>
              <a:t>Direct comparison with goals</a:t>
            </a:r>
          </a:p>
          <a:p>
            <a:pPr>
              <a:buFont typeface="Arial" pitchFamily="34" charset="0"/>
              <a:buChar char="•"/>
            </a:pPr>
            <a:r>
              <a:rPr lang="en-US" sz="2800" dirty="0" smtClean="0"/>
              <a:t>Quickly and easily familiarize viewer</a:t>
            </a:r>
          </a:p>
          <a:p>
            <a:pPr lvl="1">
              <a:buFont typeface="Courier New" pitchFamily="49" charset="0"/>
              <a:buChar char="o"/>
            </a:pPr>
            <a:r>
              <a:rPr lang="en-US" sz="2400" dirty="0" smtClean="0"/>
              <a:t>Visual communication </a:t>
            </a:r>
          </a:p>
          <a:p>
            <a:pPr lvl="1">
              <a:buFont typeface="Courier New" pitchFamily="49" charset="0"/>
              <a:buChar char="o"/>
            </a:pPr>
            <a:r>
              <a:rPr lang="en-US" sz="2400" dirty="0" smtClean="0"/>
              <a:t>Crucial details</a:t>
            </a:r>
          </a:p>
          <a:p>
            <a:pPr>
              <a:buFont typeface="Arial" pitchFamily="34" charset="0"/>
              <a:buChar char="•"/>
            </a:pPr>
            <a:r>
              <a:rPr lang="en-US" sz="2800" dirty="0" smtClean="0"/>
              <a:t>Provide another element of transparency</a:t>
            </a:r>
          </a:p>
          <a:p>
            <a:pPr>
              <a:buFont typeface="Arial" pitchFamily="34" charset="0"/>
              <a:buChar char="•"/>
            </a:pPr>
            <a:r>
              <a:rPr lang="en-US" sz="2800" dirty="0" smtClean="0"/>
              <a:t>Knowledge of previous performance results can streamline future efforts</a:t>
            </a:r>
          </a:p>
          <a:p>
            <a:pPr>
              <a:buFont typeface="Arial" pitchFamily="34" charset="0"/>
              <a:buChar char="•"/>
            </a:pPr>
            <a:r>
              <a:rPr lang="en-US" sz="2800" dirty="0" smtClean="0"/>
              <a:t>Present the connection between financing and results</a:t>
            </a:r>
          </a:p>
          <a:p>
            <a:endParaRPr lang="en-US" dirty="0" smtClean="0"/>
          </a:p>
          <a:p>
            <a:r>
              <a:rPr lang="en-US" dirty="0" smtClean="0"/>
              <a:t>Things to Avoid:</a:t>
            </a:r>
          </a:p>
          <a:p>
            <a:r>
              <a:rPr lang="en-US" sz="2600" dirty="0" smtClean="0"/>
              <a:t>Data that is incorrect or misleading</a:t>
            </a:r>
          </a:p>
          <a:p>
            <a:r>
              <a:rPr lang="en-US" sz="2600" dirty="0" smtClean="0"/>
              <a:t>Data that does not aide in decision-making</a:t>
            </a:r>
          </a:p>
          <a:p>
            <a:r>
              <a:rPr lang="en-US" sz="2600" dirty="0" smtClean="0"/>
              <a:t>Offering too much information</a:t>
            </a:r>
          </a:p>
          <a:p>
            <a:pPr lvl="1"/>
            <a:r>
              <a:rPr lang="en-US" sz="2400" dirty="0" smtClean="0">
                <a:solidFill>
                  <a:srgbClr val="FF0000"/>
                </a:solidFill>
              </a:rPr>
              <a:t>Instead, link to larger reports/sources</a:t>
            </a:r>
          </a:p>
          <a:p>
            <a:r>
              <a:rPr lang="en-US" sz="2600" dirty="0" smtClean="0"/>
              <a:t>Dashboard techniques that are overly time-consuming to develop</a:t>
            </a:r>
          </a:p>
          <a:p>
            <a:r>
              <a:rPr lang="en-US" sz="2600" dirty="0" smtClean="0"/>
              <a:t>Disregarding the needs of the user (which are always changing)</a:t>
            </a:r>
          </a:p>
          <a:p>
            <a:endParaRPr lang="en-US" dirty="0"/>
          </a:p>
        </p:txBody>
      </p:sp>
      <p:sp>
        <p:nvSpPr>
          <p:cNvPr id="4" name="Slide Number Placeholder 3"/>
          <p:cNvSpPr>
            <a:spLocks noGrp="1"/>
          </p:cNvSpPr>
          <p:nvPr>
            <p:ph type="sldNum" sz="quarter" idx="10"/>
          </p:nvPr>
        </p:nvSpPr>
        <p:spPr/>
        <p:txBody>
          <a:bodyPr/>
          <a:lstStyle/>
          <a:p>
            <a:fld id="{060C504A-CAC4-4011-84D3-73667CBF78FD}" type="slidenum">
              <a:rPr lang="en-US" smtClean="0"/>
              <a:pPr/>
              <a:t>52</a:t>
            </a:fld>
            <a:endParaRPr lang="en-US"/>
          </a:p>
        </p:txBody>
      </p:sp>
    </p:spTree>
    <p:extLst>
      <p:ext uri="{BB962C8B-B14F-4D97-AF65-F5344CB8AC3E}">
        <p14:creationId xmlns:p14="http://schemas.microsoft.com/office/powerpoint/2010/main" xmlns="" val="20767897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Dashboard for Virginia</a:t>
            </a:r>
            <a:r>
              <a:rPr lang="en-US" baseline="0" dirty="0" smtClean="0"/>
              <a:t> Department of Transportation.  It depicts a useful, easy to read way of seeing VDOT’s highway information and performance.  Further it is interactive.  Users can mouse over the respective gauges to see more information about each measure.</a:t>
            </a:r>
            <a:endParaRPr lang="en-US" dirty="0"/>
          </a:p>
        </p:txBody>
      </p:sp>
      <p:sp>
        <p:nvSpPr>
          <p:cNvPr id="4" name="Slide Number Placeholder 3"/>
          <p:cNvSpPr>
            <a:spLocks noGrp="1"/>
          </p:cNvSpPr>
          <p:nvPr>
            <p:ph type="sldNum" sz="quarter" idx="10"/>
          </p:nvPr>
        </p:nvSpPr>
        <p:spPr/>
        <p:txBody>
          <a:bodyPr/>
          <a:lstStyle/>
          <a:p>
            <a:fld id="{060C504A-CAC4-4011-84D3-73667CBF78FD}" type="slidenum">
              <a:rPr lang="en-US" smtClean="0"/>
              <a:pPr/>
              <a:t>53</a:t>
            </a:fld>
            <a:endParaRPr lang="en-US"/>
          </a:p>
        </p:txBody>
      </p:sp>
    </p:spTree>
    <p:extLst>
      <p:ext uri="{BB962C8B-B14F-4D97-AF65-F5344CB8AC3E}">
        <p14:creationId xmlns:p14="http://schemas.microsoft.com/office/powerpoint/2010/main" xmlns="" val="31735232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ffectLst/>
              </a:rPr>
              <a:t>Community Action Network has created a dashboard of 16 socio-economic indicators which provide an overview of the social health and well-being of Austin and Travis County. </a:t>
            </a:r>
            <a:r>
              <a:rPr lang="en-US" smtClean="0">
                <a:effectLst/>
              </a:rPr>
              <a:t>By tracking the indicators in this report over time, we identify areas where collective attention and action are needed.</a:t>
            </a:r>
          </a:p>
          <a:p>
            <a:endParaRPr lang="en-US"/>
          </a:p>
        </p:txBody>
      </p:sp>
      <p:sp>
        <p:nvSpPr>
          <p:cNvPr id="4" name="Slide Number Placeholder 3"/>
          <p:cNvSpPr>
            <a:spLocks noGrp="1"/>
          </p:cNvSpPr>
          <p:nvPr>
            <p:ph type="sldNum" sz="quarter" idx="10"/>
          </p:nvPr>
        </p:nvSpPr>
        <p:spPr/>
        <p:txBody>
          <a:bodyPr/>
          <a:lstStyle/>
          <a:p>
            <a:fld id="{060C504A-CAC4-4011-84D3-73667CBF78FD}" type="slidenum">
              <a:rPr lang="en-US" smtClean="0"/>
              <a:pPr/>
              <a:t>54</a:t>
            </a:fld>
            <a:endParaRPr lang="en-US"/>
          </a:p>
        </p:txBody>
      </p:sp>
    </p:spTree>
    <p:extLst>
      <p:ext uri="{BB962C8B-B14F-4D97-AF65-F5344CB8AC3E}">
        <p14:creationId xmlns:p14="http://schemas.microsoft.com/office/powerpoint/2010/main" xmlns="" val="23315908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a traditional research agency.  There are a lot of engineers that work for TTI.  One of the things that we have not historically</a:t>
            </a:r>
            <a:r>
              <a:rPr lang="en-US" baseline="0" dirty="0" smtClean="0"/>
              <a:t> been good at is communicating information in a clear, concise, and easy for anyone to understand way.  We like reports.  Thus, it’s significant that we now are moving towards </a:t>
            </a:r>
            <a:r>
              <a:rPr lang="en-US" baseline="0" dirty="0" err="1" smtClean="0"/>
              <a:t>infographics</a:t>
            </a:r>
            <a:r>
              <a:rPr lang="en-US" baseline="0" dirty="0" smtClean="0"/>
              <a:t> to communicate information.</a:t>
            </a:r>
            <a:endParaRPr lang="en-US" dirty="0"/>
          </a:p>
        </p:txBody>
      </p:sp>
      <p:sp>
        <p:nvSpPr>
          <p:cNvPr id="4" name="Slide Number Placeholder 3"/>
          <p:cNvSpPr>
            <a:spLocks noGrp="1"/>
          </p:cNvSpPr>
          <p:nvPr>
            <p:ph type="sldNum" sz="quarter" idx="10"/>
          </p:nvPr>
        </p:nvSpPr>
        <p:spPr/>
        <p:txBody>
          <a:bodyPr/>
          <a:lstStyle/>
          <a:p>
            <a:fld id="{E8C1D84C-165C-478A-9514-FCD60C0119FE}" type="slidenum">
              <a:rPr lang="en-US" smtClean="0"/>
              <a:pPr/>
              <a:t>62</a:t>
            </a:fld>
            <a:endParaRPr lang="en-US"/>
          </a:p>
        </p:txBody>
      </p:sp>
    </p:spTree>
    <p:extLst>
      <p:ext uri="{BB962C8B-B14F-4D97-AF65-F5344CB8AC3E}">
        <p14:creationId xmlns:p14="http://schemas.microsoft.com/office/powerpoint/2010/main" xmlns="" val="40595616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LYNX, in Charlotte,</a:t>
            </a:r>
            <a:r>
              <a:rPr lang="en-US" baseline="0" dirty="0" smtClean="0"/>
              <a:t> fights its transit foes…with </a:t>
            </a:r>
            <a:r>
              <a:rPr lang="en-US" baseline="0" dirty="0" err="1" smtClean="0"/>
              <a:t>infographics</a:t>
            </a:r>
            <a:r>
              <a:rPr lang="en-US" baseline="0" dirty="0" smtClean="0"/>
              <a:t>.</a:t>
            </a:r>
          </a:p>
          <a:p>
            <a:r>
              <a:rPr lang="en-US" baseline="0" dirty="0" smtClean="0"/>
              <a:t>This is from September 3</a:t>
            </a:r>
            <a:r>
              <a:rPr lang="en-US" baseline="30000" dirty="0" smtClean="0"/>
              <a:t>rd</a:t>
            </a:r>
            <a:r>
              <a:rPr lang="en-US" baseline="0" dirty="0" smtClean="0"/>
              <a:t>, 2013.</a:t>
            </a:r>
            <a:endParaRPr lang="en-US" dirty="0"/>
          </a:p>
        </p:txBody>
      </p:sp>
      <p:sp>
        <p:nvSpPr>
          <p:cNvPr id="4" name="Slide Number Placeholder 3"/>
          <p:cNvSpPr>
            <a:spLocks noGrp="1"/>
          </p:cNvSpPr>
          <p:nvPr>
            <p:ph type="sldNum" sz="quarter" idx="10"/>
          </p:nvPr>
        </p:nvSpPr>
        <p:spPr/>
        <p:txBody>
          <a:bodyPr/>
          <a:lstStyle/>
          <a:p>
            <a:fld id="{E8C1D84C-165C-478A-9514-FCD60C0119FE}" type="slidenum">
              <a:rPr lang="en-US" smtClean="0"/>
              <a:pPr/>
              <a:t>63</a:t>
            </a:fld>
            <a:endParaRPr lang="en-US"/>
          </a:p>
        </p:txBody>
      </p:sp>
    </p:spTree>
    <p:extLst>
      <p:ext uri="{BB962C8B-B14F-4D97-AF65-F5344CB8AC3E}">
        <p14:creationId xmlns:p14="http://schemas.microsoft.com/office/powerpoint/2010/main" xmlns="" val="23043849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utilizing</a:t>
            </a:r>
            <a:r>
              <a:rPr lang="en-US" baseline="0" dirty="0" smtClean="0"/>
              <a:t> press releases, ensure that all resources are referenced within the press release.  (City of Austin example).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WHO—will affect HOW you market, and the type of media used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Consistent Messaging:</a:t>
            </a:r>
          </a:p>
          <a:p>
            <a:pPr>
              <a:buFont typeface="Arial" pitchFamily="34" charset="0"/>
              <a:buChar char="•"/>
            </a:pPr>
            <a:r>
              <a:rPr lang="en-US" dirty="0" smtClean="0">
                <a:solidFill>
                  <a:schemeClr val="bg1"/>
                </a:solidFill>
              </a:rPr>
              <a:t>Ensure all representatives are delivering the same message</a:t>
            </a:r>
          </a:p>
          <a:p>
            <a:pPr>
              <a:buFont typeface="Arial" pitchFamily="34" charset="0"/>
              <a:buChar char="•"/>
            </a:pPr>
            <a:r>
              <a:rPr lang="en-US" dirty="0" smtClean="0">
                <a:solidFill>
                  <a:schemeClr val="bg1"/>
                </a:solidFill>
              </a:rPr>
              <a:t>Be consistent</a:t>
            </a:r>
          </a:p>
          <a:p>
            <a:pPr>
              <a:buFont typeface="Arial" pitchFamily="34" charset="0"/>
              <a:buChar char="•"/>
            </a:pPr>
            <a:r>
              <a:rPr lang="en-US" dirty="0" smtClean="0">
                <a:solidFill>
                  <a:schemeClr val="bg1"/>
                </a:solidFill>
              </a:rPr>
              <a:t>Think like a business!</a:t>
            </a:r>
          </a:p>
          <a:p>
            <a:endParaRPr lang="en-US" dirty="0"/>
          </a:p>
        </p:txBody>
      </p:sp>
      <p:sp>
        <p:nvSpPr>
          <p:cNvPr id="4" name="Slide Number Placeholder 3"/>
          <p:cNvSpPr>
            <a:spLocks noGrp="1"/>
          </p:cNvSpPr>
          <p:nvPr>
            <p:ph type="sldNum" sz="quarter" idx="10"/>
          </p:nvPr>
        </p:nvSpPr>
        <p:spPr/>
        <p:txBody>
          <a:bodyPr/>
          <a:lstStyle/>
          <a:p>
            <a:fld id="{E8C1D84C-165C-478A-9514-FCD60C0119FE}" type="slidenum">
              <a:rPr lang="en-US" smtClean="0"/>
              <a:pPr/>
              <a:t>64</a:t>
            </a:fld>
            <a:endParaRPr lang="en-US"/>
          </a:p>
        </p:txBody>
      </p:sp>
    </p:spTree>
    <p:extLst>
      <p:ext uri="{BB962C8B-B14F-4D97-AF65-F5344CB8AC3E}">
        <p14:creationId xmlns:p14="http://schemas.microsoft.com/office/powerpoint/2010/main" xmlns="" val="42557908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Technology:</a:t>
            </a:r>
          </a:p>
          <a:p>
            <a:pPr lvl="1">
              <a:buFont typeface="Arial" pitchFamily="34" charset="0"/>
              <a:buChar char="•"/>
            </a:pPr>
            <a:r>
              <a:rPr lang="en-US" sz="1200" u="sng" kern="1200" dirty="0" smtClean="0">
                <a:solidFill>
                  <a:schemeClr val="tx1"/>
                </a:solidFill>
                <a:latin typeface="+mn-lt"/>
                <a:ea typeface="+mn-ea"/>
                <a:cs typeface="+mn-cs"/>
              </a:rPr>
              <a:t>Fleet Maintenance software </a:t>
            </a:r>
            <a:r>
              <a:rPr lang="en-US" sz="1200" kern="1200" dirty="0" smtClean="0">
                <a:solidFill>
                  <a:schemeClr val="tx1"/>
                </a:solidFill>
                <a:latin typeface="+mn-lt"/>
                <a:ea typeface="+mn-ea"/>
                <a:cs typeface="+mn-cs"/>
              </a:rPr>
              <a:t>which has allowed transit systems to better track and schedule Preventive Maintenance inspections; understand actual operating costs through development of periodic reports; and has been an aid in development of centralized maintenance scheduling and repair, (including regional maintenance sites shared by multiple transit providers). </a:t>
            </a:r>
          </a:p>
          <a:p>
            <a:pPr lvl="1">
              <a:buFont typeface="Arial" pitchFamily="34" charset="0"/>
              <a:buChar char="•"/>
            </a:pPr>
            <a:r>
              <a:rPr lang="en-US" sz="1200" u="sng" kern="1200" dirty="0" smtClean="0">
                <a:solidFill>
                  <a:schemeClr val="tx1"/>
                </a:solidFill>
                <a:latin typeface="+mn-lt"/>
                <a:ea typeface="+mn-ea"/>
                <a:cs typeface="+mn-cs"/>
              </a:rPr>
              <a:t>Dispatch and Scheduling software </a:t>
            </a:r>
            <a:r>
              <a:rPr lang="en-US" sz="1200" kern="1200" dirty="0" smtClean="0">
                <a:solidFill>
                  <a:schemeClr val="tx1"/>
                </a:solidFill>
                <a:latin typeface="+mn-lt"/>
                <a:ea typeface="+mn-ea"/>
                <a:cs typeface="+mn-cs"/>
              </a:rPr>
              <a:t>which has allowed several providers to increase passenger boardings per vehicle trip; Provided better real-time information from satellite service centers to centralized dispatch centers; increased the ability of a central dispatch facility to update driver schedule information in real-time; and provided the ability of planning staff to extract trip reports to help evaluate route performance.  </a:t>
            </a:r>
          </a:p>
          <a:p>
            <a:pPr lvl="1">
              <a:buFont typeface="Arial" pitchFamily="34" charset="0"/>
              <a:buChar char="•"/>
            </a:pPr>
            <a:r>
              <a:rPr lang="en-US" sz="1200" u="sng" kern="1200" dirty="0" smtClean="0">
                <a:solidFill>
                  <a:schemeClr val="tx1"/>
                </a:solidFill>
                <a:latin typeface="+mn-lt"/>
                <a:ea typeface="+mn-ea"/>
                <a:cs typeface="+mn-cs"/>
              </a:rPr>
              <a:t>Mobile Data Computers </a:t>
            </a:r>
            <a:r>
              <a:rPr lang="en-US" sz="1200" kern="1200" dirty="0" smtClean="0">
                <a:solidFill>
                  <a:schemeClr val="tx1"/>
                </a:solidFill>
                <a:latin typeface="+mn-lt"/>
                <a:ea typeface="+mn-ea"/>
                <a:cs typeface="+mn-cs"/>
              </a:rPr>
              <a:t>and similar devices have been installed in vehicles, (and in some cases dispatched as computer tablets directly to drivers), to convey scheduling information directly to drivers.  This has allowed a more efficient communication of schedule information; made it easier to reassign drivers, (remove or cancel trips and add new trips), on short notice; and has allowed trip report information to flow directly back to central dispatch as trips are performed.  Most transit providers using this technology have the ability to see where their driver is in real-time; one provider indicated they are pushing this information out to their riders so they can automatically check to see how soon a scheduled bus will arrive at their location.</a:t>
            </a:r>
          </a:p>
          <a:p>
            <a:pPr lvl="1">
              <a:buFont typeface="Arial" pitchFamily="34" charset="0"/>
              <a:buChar char="•"/>
            </a:pPr>
            <a:r>
              <a:rPr lang="en-US" sz="1200" u="sng" kern="1200" dirty="0" smtClean="0">
                <a:solidFill>
                  <a:schemeClr val="tx1"/>
                </a:solidFill>
                <a:latin typeface="+mn-lt"/>
                <a:ea typeface="+mn-ea"/>
                <a:cs typeface="+mn-cs"/>
              </a:rPr>
              <a:t>Communication systems </a:t>
            </a:r>
            <a:r>
              <a:rPr lang="en-US" sz="1200" kern="1200" dirty="0" smtClean="0">
                <a:solidFill>
                  <a:schemeClr val="tx1"/>
                </a:solidFill>
                <a:latin typeface="+mn-lt"/>
                <a:ea typeface="+mn-ea"/>
                <a:cs typeface="+mn-cs"/>
              </a:rPr>
              <a:t>are the backbone for many other forms of technology.  </a:t>
            </a:r>
          </a:p>
          <a:p>
            <a:pPr lvl="2">
              <a:buFont typeface="Arial" pitchFamily="34" charset="0"/>
              <a:buChar char="•"/>
            </a:pPr>
            <a:r>
              <a:rPr lang="en-US" sz="1200" kern="1200" dirty="0" smtClean="0">
                <a:solidFill>
                  <a:schemeClr val="tx1"/>
                </a:solidFill>
                <a:latin typeface="+mn-lt"/>
                <a:ea typeface="+mn-ea"/>
                <a:cs typeface="+mn-cs"/>
              </a:rPr>
              <a:t>The transit providers which have developed the richest use of available technology have built on a regional radio or cell tower platform capable of linking their entire service area to allow for centralized control of dispatch and scheduling.  </a:t>
            </a:r>
          </a:p>
          <a:p>
            <a:pPr lvl="2">
              <a:buFont typeface="Arial" pitchFamily="34" charset="0"/>
              <a:buChar char="•"/>
            </a:pPr>
            <a:r>
              <a:rPr lang="en-US" sz="1200" kern="1200" dirty="0" smtClean="0">
                <a:solidFill>
                  <a:schemeClr val="tx1"/>
                </a:solidFill>
                <a:latin typeface="+mn-lt"/>
                <a:ea typeface="+mn-ea"/>
                <a:cs typeface="+mn-cs"/>
              </a:rPr>
              <a:t>The proliferation of mobile phones, smart phones, and access to the internet has resulted in a high reliance on these devices to provide basic and personalized communications.  Their increased use and access by the general public; and the computerized integration of basic route and schedule information by most rural and small urban transit providers make Real-time route and schedule technology and social media the next logical platform to disseminate this information.</a:t>
            </a: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65</a:t>
            </a:fld>
            <a:endParaRPr lang="en-US"/>
          </a:p>
        </p:txBody>
      </p:sp>
    </p:spTree>
    <p:extLst>
      <p:ext uri="{BB962C8B-B14F-4D97-AF65-F5344CB8AC3E}">
        <p14:creationId xmlns:p14="http://schemas.microsoft.com/office/powerpoint/2010/main" xmlns="" val="438845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200" b="1" i="0" u="none" strike="noStrike" kern="1200" dirty="0" smtClean="0">
                <a:solidFill>
                  <a:schemeClr val="tx1"/>
                </a:solidFill>
                <a:effectLst/>
                <a:latin typeface="+mn-lt"/>
                <a:ea typeface="+mn-ea"/>
                <a:cs typeface="+mn-cs"/>
              </a:rPr>
              <a:t>Technology</a:t>
            </a:r>
            <a:r>
              <a:rPr lang="en-US" sz="1200" b="0" i="0" u="none" strike="noStrike" kern="1200" baseline="0" dirty="0" smtClean="0">
                <a:solidFill>
                  <a:schemeClr val="tx1"/>
                </a:solidFill>
                <a:effectLst/>
                <a:latin typeface="+mn-lt"/>
                <a:ea typeface="+mn-ea"/>
                <a:cs typeface="+mn-cs"/>
              </a:rPr>
              <a:t>  </a:t>
            </a:r>
            <a:r>
              <a:rPr lang="en-US" sz="1200" b="1" i="0" u="none" strike="noStrike" kern="1200" dirty="0" smtClean="0">
                <a:solidFill>
                  <a:schemeClr val="tx1"/>
                </a:solidFill>
                <a:effectLst/>
                <a:latin typeface="+mn-lt"/>
                <a:ea typeface="+mn-ea"/>
                <a:cs typeface="+mn-cs"/>
              </a:rPr>
              <a:t>Benefits</a:t>
            </a:r>
            <a:endParaRPr lang="en-US" sz="1200" b="0" i="0" u="none" strike="noStrike" kern="1200" dirty="0" smtClean="0">
              <a:solidFill>
                <a:schemeClr val="tx1"/>
              </a:solidFill>
              <a:effectLst/>
              <a:latin typeface="+mn-lt"/>
              <a:ea typeface="+mn-ea"/>
              <a:cs typeface="+mn-cs"/>
            </a:endParaRPr>
          </a:p>
          <a:p>
            <a:pPr rtl="0" eaLnBrk="1" fontAlgn="t" latinLnBrk="0" hangingPunct="1"/>
            <a:r>
              <a:rPr lang="en-US" sz="1200" b="0" i="0" u="none" strike="noStrike" kern="1200" dirty="0" smtClean="0">
                <a:solidFill>
                  <a:schemeClr val="tx1"/>
                </a:solidFill>
                <a:effectLst/>
                <a:latin typeface="+mn-lt"/>
                <a:ea typeface="+mn-ea"/>
                <a:cs typeface="+mn-cs"/>
              </a:rPr>
              <a:t>Fleet Maintenance Software</a:t>
            </a:r>
          </a:p>
          <a:p>
            <a:pPr rtl="0" eaLnBrk="1" fontAlgn="t" latinLnBrk="0" hangingPunct="1"/>
            <a:r>
              <a:rPr lang="en-US" sz="1200" b="0" i="0" u="none" strike="noStrike" kern="1200" dirty="0" smtClean="0">
                <a:solidFill>
                  <a:schemeClr val="tx1"/>
                </a:solidFill>
                <a:effectLst/>
                <a:latin typeface="+mn-lt"/>
                <a:ea typeface="+mn-ea"/>
                <a:cs typeface="+mn-cs"/>
              </a:rPr>
              <a:t>--Track and schedule preventive maintenance inspections. </a:t>
            </a:r>
          </a:p>
          <a:p>
            <a:pPr rtl="0" eaLnBrk="1" fontAlgn="t" latinLnBrk="0" hangingPunct="1"/>
            <a:r>
              <a:rPr lang="en-US" sz="1200" b="0" i="0" u="none" strike="noStrike" kern="1200" dirty="0" smtClean="0">
                <a:solidFill>
                  <a:schemeClr val="tx1"/>
                </a:solidFill>
                <a:effectLst/>
                <a:latin typeface="+mn-lt"/>
                <a:ea typeface="+mn-ea"/>
                <a:cs typeface="+mn-cs"/>
              </a:rPr>
              <a:t>--Understand actual operating costs through development of periodic reports.</a:t>
            </a:r>
          </a:p>
          <a:p>
            <a:pPr rtl="0" eaLnBrk="1" fontAlgn="t" latinLnBrk="0" hangingPunct="1"/>
            <a:r>
              <a:rPr lang="en-US" sz="1200" b="0" i="0" u="none" strike="noStrike" kern="1200" dirty="0" smtClean="0">
                <a:solidFill>
                  <a:schemeClr val="tx1"/>
                </a:solidFill>
                <a:effectLst/>
                <a:latin typeface="+mn-lt"/>
                <a:ea typeface="+mn-ea"/>
                <a:cs typeface="+mn-cs"/>
              </a:rPr>
              <a:t>--Develop centralized maintenance scheduling and repair, including regional maintenance sites shared by multiple transit providers.</a:t>
            </a:r>
          </a:p>
          <a:p>
            <a:pPr rtl="0" eaLnBrk="1" fontAlgn="t" latinLnBrk="0" hangingPunct="1"/>
            <a:r>
              <a:rPr lang="en-US" sz="1200" b="0" i="0" u="none" strike="noStrike" kern="1200" dirty="0" smtClean="0">
                <a:solidFill>
                  <a:schemeClr val="tx1"/>
                </a:solidFill>
                <a:effectLst/>
                <a:latin typeface="+mn-lt"/>
                <a:ea typeface="+mn-ea"/>
                <a:cs typeface="+mn-cs"/>
              </a:rPr>
              <a:t>Dispatch and Scheduling Software</a:t>
            </a:r>
          </a:p>
          <a:p>
            <a:pPr rtl="0" eaLnBrk="1" fontAlgn="t" latinLnBrk="0" hangingPunct="1"/>
            <a:r>
              <a:rPr lang="en-US" sz="1200" b="0" i="0" u="none" strike="noStrike" kern="1200" dirty="0" smtClean="0">
                <a:solidFill>
                  <a:schemeClr val="tx1"/>
                </a:solidFill>
                <a:effectLst/>
                <a:latin typeface="+mn-lt"/>
                <a:ea typeface="+mn-ea"/>
                <a:cs typeface="+mn-cs"/>
              </a:rPr>
              <a:t>--Increase passenger </a:t>
            </a:r>
            <a:r>
              <a:rPr lang="en-US" sz="1200" b="0" i="0" u="none" strike="noStrike" kern="1200" dirty="0" err="1" smtClean="0">
                <a:solidFill>
                  <a:schemeClr val="tx1"/>
                </a:solidFill>
                <a:effectLst/>
                <a:latin typeface="+mn-lt"/>
                <a:ea typeface="+mn-ea"/>
                <a:cs typeface="+mn-cs"/>
              </a:rPr>
              <a:t>boardings</a:t>
            </a:r>
            <a:r>
              <a:rPr lang="en-US" sz="1200" b="0" i="0" u="none" strike="noStrike" kern="1200" dirty="0" smtClean="0">
                <a:solidFill>
                  <a:schemeClr val="tx1"/>
                </a:solidFill>
                <a:effectLst/>
                <a:latin typeface="+mn-lt"/>
                <a:ea typeface="+mn-ea"/>
                <a:cs typeface="+mn-cs"/>
              </a:rPr>
              <a:t> per vehicle trip.</a:t>
            </a:r>
          </a:p>
          <a:p>
            <a:pPr rtl="0" eaLnBrk="1" fontAlgn="t" latinLnBrk="0" hangingPunct="1"/>
            <a:r>
              <a:rPr lang="en-US" sz="1200" b="0" i="0" u="none" strike="noStrike" kern="1200" dirty="0" smtClean="0">
                <a:solidFill>
                  <a:schemeClr val="tx1"/>
                </a:solidFill>
                <a:effectLst/>
                <a:latin typeface="+mn-lt"/>
                <a:ea typeface="+mn-ea"/>
                <a:cs typeface="+mn-cs"/>
              </a:rPr>
              <a:t>---Improve real-time information from satellite service centers to centralized dispatch centers. </a:t>
            </a:r>
          </a:p>
          <a:p>
            <a:pPr rtl="0" eaLnBrk="1" fontAlgn="t" latinLnBrk="0" hangingPunct="1"/>
            <a:r>
              <a:rPr lang="en-US" sz="1200" b="0" i="0" u="none" strike="noStrike" kern="1200" dirty="0" smtClean="0">
                <a:solidFill>
                  <a:schemeClr val="tx1"/>
                </a:solidFill>
                <a:effectLst/>
                <a:latin typeface="+mn-lt"/>
                <a:ea typeface="+mn-ea"/>
                <a:cs typeface="+mn-cs"/>
              </a:rPr>
              <a:t>--Increase the ability of a central-dispatch facility to update driver schedule information in real-time.</a:t>
            </a:r>
          </a:p>
          <a:p>
            <a:pPr rtl="0" eaLnBrk="1" fontAlgn="t" latinLnBrk="0" hangingPunct="1"/>
            <a:r>
              <a:rPr lang="en-US" sz="1200" b="0" i="0" u="none" strike="noStrike" kern="1200" dirty="0" smtClean="0">
                <a:solidFill>
                  <a:schemeClr val="tx1"/>
                </a:solidFill>
                <a:effectLst/>
                <a:latin typeface="+mn-lt"/>
                <a:ea typeface="+mn-ea"/>
                <a:cs typeface="+mn-cs"/>
              </a:rPr>
              <a:t>--Enable planning staff to extract trip reports to help evaluate route performance.</a:t>
            </a:r>
          </a:p>
          <a:p>
            <a:pPr rtl="0" eaLnBrk="1" fontAlgn="t" latinLnBrk="0" hangingPunct="1"/>
            <a:r>
              <a:rPr lang="en-US" sz="1200" b="0" i="0" u="none" strike="noStrike" kern="1200" dirty="0" smtClean="0">
                <a:solidFill>
                  <a:schemeClr val="tx1"/>
                </a:solidFill>
                <a:effectLst/>
                <a:latin typeface="+mn-lt"/>
                <a:ea typeface="+mn-ea"/>
                <a:cs typeface="+mn-cs"/>
              </a:rPr>
              <a:t>Mobile Data Computers and Similar Devices</a:t>
            </a:r>
            <a:r>
              <a:rPr lang="en-US" sz="1200" b="0" i="0" u="none" strike="noStrike" kern="1200" baseline="30000" dirty="0" smtClean="0">
                <a:solidFill>
                  <a:schemeClr val="tx1"/>
                </a:solidFill>
                <a:effectLst/>
                <a:latin typeface="+mn-lt"/>
                <a:ea typeface="+mn-ea"/>
                <a:cs typeface="+mn-cs"/>
              </a:rPr>
              <a:t>3</a:t>
            </a:r>
            <a:endParaRPr lang="en-US" sz="1200" b="0" i="0" u="none" strike="noStrike" kern="1200" dirty="0" smtClean="0">
              <a:solidFill>
                <a:schemeClr val="tx1"/>
              </a:solidFill>
              <a:effectLst/>
              <a:latin typeface="+mn-lt"/>
              <a:ea typeface="+mn-ea"/>
              <a:cs typeface="+mn-cs"/>
            </a:endParaRPr>
          </a:p>
          <a:p>
            <a:pPr rtl="0" eaLnBrk="1" fontAlgn="t" latinLnBrk="0" hangingPunct="1"/>
            <a:r>
              <a:rPr lang="en-US" sz="1200" b="0" i="0" u="none" strike="noStrike" kern="1200" dirty="0" smtClean="0">
                <a:solidFill>
                  <a:schemeClr val="tx1"/>
                </a:solidFill>
                <a:effectLst/>
                <a:latin typeface="+mn-lt"/>
                <a:ea typeface="+mn-ea"/>
                <a:cs typeface="+mn-cs"/>
              </a:rPr>
              <a:t>--Convey scheduling information directly to drivers, improving communication efficiency re: schedule information.</a:t>
            </a:r>
          </a:p>
          <a:p>
            <a:pPr rtl="0" eaLnBrk="1" fontAlgn="t" latinLnBrk="0" hangingPunct="1"/>
            <a:r>
              <a:rPr lang="en-US" sz="1200" b="0" i="0" u="none" strike="noStrike" kern="1200" dirty="0" smtClean="0">
                <a:solidFill>
                  <a:schemeClr val="tx1"/>
                </a:solidFill>
                <a:effectLst/>
                <a:latin typeface="+mn-lt"/>
                <a:ea typeface="+mn-ea"/>
                <a:cs typeface="+mn-cs"/>
              </a:rPr>
              <a:t>--Facilitate driver reassignment (e.g., change trip assignments) on short notice. </a:t>
            </a:r>
          </a:p>
          <a:p>
            <a:pPr rtl="0" eaLnBrk="1" fontAlgn="t" latinLnBrk="0" hangingPunct="1"/>
            <a:r>
              <a:rPr lang="en-US" sz="1200" b="0" i="0" u="none" strike="noStrike" kern="1200" dirty="0" smtClean="0">
                <a:solidFill>
                  <a:schemeClr val="tx1"/>
                </a:solidFill>
                <a:effectLst/>
                <a:latin typeface="+mn-lt"/>
                <a:ea typeface="+mn-ea"/>
                <a:cs typeface="+mn-cs"/>
              </a:rPr>
              <a:t>--Enables trip report information to flow directly back to central dispatch in real time. </a:t>
            </a:r>
          </a:p>
          <a:p>
            <a:pPr rtl="0" eaLnBrk="1" fontAlgn="t" latinLnBrk="0" hangingPunct="1"/>
            <a:r>
              <a:rPr lang="en-US" sz="1200" b="0" i="0" u="none" strike="noStrike" kern="1200" dirty="0" smtClean="0">
                <a:solidFill>
                  <a:schemeClr val="tx1"/>
                </a:solidFill>
                <a:effectLst/>
                <a:latin typeface="+mn-lt"/>
                <a:ea typeface="+mn-ea"/>
                <a:cs typeface="+mn-cs"/>
              </a:rPr>
              <a:t>--Forecast arrival of buses at locations.</a:t>
            </a:r>
          </a:p>
          <a:p>
            <a:pPr rtl="0" eaLnBrk="1" fontAlgn="t" latinLnBrk="0" hangingPunct="1"/>
            <a:r>
              <a:rPr lang="en-US" sz="1200" b="0" i="0" u="none" strike="noStrike" kern="1200" dirty="0" smtClean="0">
                <a:solidFill>
                  <a:schemeClr val="tx1"/>
                </a:solidFill>
                <a:effectLst/>
                <a:latin typeface="+mn-lt"/>
                <a:ea typeface="+mn-ea"/>
                <a:cs typeface="+mn-cs"/>
              </a:rPr>
              <a:t>Communication </a:t>
            </a:r>
            <a:r>
              <a:rPr lang="en-US" sz="1200" b="0" i="0" u="none" strike="noStrike" kern="1200" dirty="0" smtClean="0">
                <a:solidFill>
                  <a:schemeClr val="tx1"/>
                </a:solidFill>
                <a:effectLst/>
                <a:latin typeface="+mn-lt"/>
                <a:ea typeface="+mn-ea"/>
                <a:cs typeface="+mn-cs"/>
              </a:rPr>
              <a:t>Systems</a:t>
            </a:r>
          </a:p>
          <a:p>
            <a:pPr rtl="0" eaLnBrk="1" fontAlgn="t" latinLnBrk="0" hangingPunct="1"/>
            <a:r>
              <a:rPr lang="en-US" sz="1200" b="0" i="0" u="none" strike="noStrike" kern="1200" dirty="0" smtClean="0">
                <a:solidFill>
                  <a:schemeClr val="tx1"/>
                </a:solidFill>
                <a:effectLst/>
                <a:latin typeface="+mn-lt"/>
                <a:ea typeface="+mn-ea"/>
                <a:cs typeface="+mn-cs"/>
              </a:rPr>
              <a:t>--Leverage a regional radio- or cell-tower platform capable of linking your entire service area (allows for centralized control of dispatch and scheduling).</a:t>
            </a:r>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r>
              <a:rPr lang="en-US" dirty="0" smtClean="0">
                <a:solidFill>
                  <a:srgbClr val="FF0000"/>
                </a:solidFill>
              </a:rPr>
              <a:t>The Instructor</a:t>
            </a:r>
            <a:r>
              <a:rPr lang="en-US" baseline="0" dirty="0" smtClean="0">
                <a:solidFill>
                  <a:srgbClr val="FF0000"/>
                </a:solidFill>
              </a:rPr>
              <a:t> should list each Technology and after noting the benefits of each, should ask participants to list products they currently use to meet the needs for each purpose type.</a:t>
            </a:r>
            <a:endParaRPr lang="en-US" dirty="0" smtClean="0">
              <a:solidFill>
                <a:srgbClr val="FF0000"/>
              </a:solidFill>
            </a:endParaRPr>
          </a:p>
          <a:p>
            <a:r>
              <a:rPr lang="en-US" dirty="0" smtClean="0">
                <a:solidFill>
                  <a:srgbClr val="FF0000"/>
                </a:solidFill>
              </a:rPr>
              <a:t/>
            </a:r>
            <a:br>
              <a:rPr lang="en-US" dirty="0" smtClean="0">
                <a:solidFill>
                  <a:srgbClr val="FF0000"/>
                </a:solidFill>
              </a:rPr>
            </a:br>
            <a:r>
              <a:rPr lang="en-US" dirty="0" smtClean="0">
                <a:solidFill>
                  <a:srgbClr val="FF0000"/>
                </a:solidFill>
              </a:rPr>
              <a:t>Record participant input of technology their system uses for each purpose on a flip chart.  After participants provide</a:t>
            </a:r>
            <a:r>
              <a:rPr lang="en-US" baseline="0" dirty="0" smtClean="0">
                <a:solidFill>
                  <a:srgbClr val="FF0000"/>
                </a:solidFill>
              </a:rPr>
              <a:t> examples of technology products</a:t>
            </a:r>
            <a:r>
              <a:rPr lang="en-US" dirty="0" smtClean="0">
                <a:solidFill>
                  <a:srgbClr val="FF0000"/>
                </a:solidFill>
              </a:rPr>
              <a:t>, proceed to next technology category.</a:t>
            </a:r>
          </a:p>
          <a:p>
            <a:endParaRPr lang="en-US" dirty="0" smtClean="0">
              <a:solidFill>
                <a:srgbClr val="FF0000"/>
              </a:solidFill>
            </a:endParaRPr>
          </a:p>
          <a:p>
            <a:r>
              <a:rPr lang="en-US" dirty="0" smtClean="0">
                <a:solidFill>
                  <a:srgbClr val="FF0000"/>
                </a:solidFill>
              </a:rPr>
              <a:t>Post flip</a:t>
            </a:r>
            <a:r>
              <a:rPr lang="en-US" baseline="0" dirty="0" smtClean="0">
                <a:solidFill>
                  <a:srgbClr val="FF0000"/>
                </a:solidFill>
              </a:rPr>
              <a:t> chart sheets for technology for reference during Exercise.</a:t>
            </a:r>
            <a:endParaRPr lang="en-US" dirty="0">
              <a:solidFill>
                <a:srgbClr val="FF0000"/>
              </a:solidFill>
            </a:endParaRPr>
          </a:p>
        </p:txBody>
      </p:sp>
      <p:sp>
        <p:nvSpPr>
          <p:cNvPr id="4" name="Slide Number Placeholder 3"/>
          <p:cNvSpPr>
            <a:spLocks noGrp="1"/>
          </p:cNvSpPr>
          <p:nvPr>
            <p:ph type="sldNum" sz="quarter" idx="10"/>
          </p:nvPr>
        </p:nvSpPr>
        <p:spPr/>
        <p:txBody>
          <a:bodyPr/>
          <a:lstStyle/>
          <a:p>
            <a:fld id="{46F43574-B8AE-493E-AE24-FA8CE72E7A03}" type="slidenum">
              <a:rPr lang="en-US" smtClean="0"/>
              <a:pPr/>
              <a:t>5</a:t>
            </a:fld>
            <a:endParaRPr lang="en-US"/>
          </a:p>
        </p:txBody>
      </p:sp>
    </p:spTree>
    <p:extLst>
      <p:ext uri="{BB962C8B-B14F-4D97-AF65-F5344CB8AC3E}">
        <p14:creationId xmlns:p14="http://schemas.microsoft.com/office/powerpoint/2010/main" xmlns="" val="4118792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Regional transit information systems can be a valuable tool for transportation providers who are trying to pool resources, facilitate transfers, or identify gaps in service. </a:t>
            </a:r>
          </a:p>
          <a:p>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If made available online or by telephone, regional transit information is also useful to transit riders for finding and interpreting route, schedule, fare, and other necessary information from several transportation providers across an area.</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Multi-provider transit information systems can be as simple as in-house databases or may incorporate other technologies such as scheduling and real-time information. </a:t>
            </a:r>
          </a:p>
          <a:p>
            <a:pPr marL="171450" indent="-171450">
              <a:buFont typeface="Arial" panose="020B0604020202020204" pitchFamily="34" charset="0"/>
              <a:buChar char="•"/>
            </a:pPr>
            <a:endParaRPr lang="en-US" sz="1200" b="0" i="0" u="none" strike="noStrike" kern="1200" baseline="0" dirty="0" smtClean="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Some regions in the United States have implemented regional public transit information as part of either “511” (travel/transportation information) or “211” (human services information) telephone services.</a:t>
            </a:r>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6</a:t>
            </a:fld>
            <a:endParaRPr lang="en-US"/>
          </a:p>
        </p:txBody>
      </p:sp>
    </p:spTree>
    <p:extLst>
      <p:ext uri="{BB962C8B-B14F-4D97-AF65-F5344CB8AC3E}">
        <p14:creationId xmlns:p14="http://schemas.microsoft.com/office/powerpoint/2010/main" xmlns="" val="1405260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Scheduling Software</a:t>
            </a:r>
          </a:p>
          <a:p>
            <a:r>
              <a:rPr lang="en-US" sz="1200" b="0" i="0" u="none" strike="noStrike" kern="1200" baseline="0" dirty="0" smtClean="0">
                <a:solidFill>
                  <a:schemeClr val="tx1"/>
                </a:solidFill>
                <a:latin typeface="+mn-lt"/>
                <a:ea typeface="+mn-ea"/>
                <a:cs typeface="+mn-cs"/>
              </a:rPr>
              <a:t>Scheduling software is generally divided into: </a:t>
            </a:r>
          </a:p>
          <a:p>
            <a:pPr marL="228600" indent="-228600">
              <a:buAutoNum type="arabicParenR"/>
            </a:pPr>
            <a:r>
              <a:rPr lang="en-US" sz="1200" b="0" i="0" u="none" strike="noStrike" kern="1200" baseline="0" dirty="0" smtClean="0">
                <a:solidFill>
                  <a:schemeClr val="tx1"/>
                </a:solidFill>
                <a:latin typeface="+mn-lt"/>
                <a:ea typeface="+mn-ea"/>
                <a:cs typeface="+mn-cs"/>
              </a:rPr>
              <a:t>fixed-route packages that help to plan routes, schedules, and rosters for fixed-route transit; and </a:t>
            </a:r>
          </a:p>
          <a:p>
            <a:pPr marL="228600" indent="-228600">
              <a:buAutoNum type="arabicParenR"/>
            </a:pPr>
            <a:r>
              <a:rPr lang="en-US" sz="1200" b="0" i="0" u="none" strike="noStrike" kern="1200" baseline="0" dirty="0" smtClean="0">
                <a:solidFill>
                  <a:schemeClr val="tx1"/>
                </a:solidFill>
                <a:latin typeface="+mn-lt"/>
                <a:ea typeface="+mn-ea"/>
                <a:cs typeface="+mn-cs"/>
              </a:rPr>
              <a:t>demand-response tools that enable or automate the scheduling of demand-response transit trips. Fixed-route and demand-response software were once mutually exclusive products that were not designed to be used by the same transit provider (or group of providers), but with increased demand for multi-modal transit solutions, this is beginning to change.</a:t>
            </a:r>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7</a:t>
            </a:fld>
            <a:endParaRPr lang="en-US"/>
          </a:p>
        </p:txBody>
      </p:sp>
    </p:spTree>
    <p:extLst>
      <p:ext uri="{BB962C8B-B14F-4D97-AF65-F5344CB8AC3E}">
        <p14:creationId xmlns:p14="http://schemas.microsoft.com/office/powerpoint/2010/main" xmlns="" val="5446550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6F43574-B8AE-493E-AE24-FA8CE72E7A0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General Transit Feed Specification (GTFS) defines a common format for public transportation schedules and associated geographic information. GTFS "feeds" allow public transit agencies to publish their transit data and developers to write applications that consume that data in an interoperable way.</a:t>
            </a:r>
            <a:endParaRPr lang="en-US" dirty="0"/>
          </a:p>
        </p:txBody>
      </p:sp>
      <p:sp>
        <p:nvSpPr>
          <p:cNvPr id="4" name="Slide Number Placeholder 3"/>
          <p:cNvSpPr>
            <a:spLocks noGrp="1"/>
          </p:cNvSpPr>
          <p:nvPr>
            <p:ph type="sldNum" sz="quarter" idx="10"/>
          </p:nvPr>
        </p:nvSpPr>
        <p:spPr/>
        <p:txBody>
          <a:bodyPr/>
          <a:lstStyle/>
          <a:p>
            <a:fld id="{46F43574-B8AE-493E-AE24-FA8CE72E7A03}" type="slidenum">
              <a:rPr lang="en-US" smtClean="0"/>
              <a:pPr/>
              <a:t>9</a:t>
            </a:fld>
            <a:endParaRPr lang="en-US"/>
          </a:p>
        </p:txBody>
      </p:sp>
    </p:spTree>
    <p:extLst>
      <p:ext uri="{BB962C8B-B14F-4D97-AF65-F5344CB8AC3E}">
        <p14:creationId xmlns:p14="http://schemas.microsoft.com/office/powerpoint/2010/main" xmlns="" val="2693286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470025"/>
          </a:xfrm>
        </p:spPr>
        <p:txBody>
          <a:bodyPr/>
          <a:lstStyle>
            <a:lvl1pPr>
              <a:defRPr baseline="0"/>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lvl1pPr>
              <a:defRPr>
                <a:solidFill>
                  <a:srgbClr val="2F5CB7"/>
                </a:solidFill>
              </a:defRPr>
            </a:lvl1pPr>
          </a:lstStyle>
          <a:p>
            <a:endParaRPr lang="en-US"/>
          </a:p>
        </p:txBody>
      </p:sp>
      <p:sp>
        <p:nvSpPr>
          <p:cNvPr id="7" name="Slide Number Placeholder 6"/>
          <p:cNvSpPr>
            <a:spLocks noGrp="1"/>
          </p:cNvSpPr>
          <p:nvPr>
            <p:ph type="sldNum" sz="quarter" idx="12"/>
          </p:nvPr>
        </p:nvSpPr>
        <p:spPr>
          <a:xfrm>
            <a:off x="6553200" y="6324600"/>
            <a:ext cx="2133600" cy="533400"/>
          </a:xfrm>
        </p:spPr>
        <p:txBody>
          <a:bodyPr vert="horz" lIns="91440" tIns="45720" rIns="91440" bIns="45720" rtlCol="0" anchor="ctr"/>
          <a:lstStyle>
            <a:lvl1pPr>
              <a:defRPr lang="en-US" smtClean="0"/>
            </a:lvl1pPr>
          </a:lstStyle>
          <a:p>
            <a:fld id="{91489DA3-285A-4BEE-BDE4-1CC715B7F894}"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lvl1pPr>
              <a:defRPr>
                <a:solidFill>
                  <a:srgbClr val="2F5CB7"/>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1489DA3-285A-4BEE-BDE4-1CC715B7F89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lvl1pPr>
              <a:defRPr>
                <a:solidFill>
                  <a:srgbClr val="2F5CB7"/>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1489DA3-285A-4BEE-BDE4-1CC715B7F89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lvl1pPr>
              <a:defRPr>
                <a:solidFill>
                  <a:srgbClr val="2F5CB7"/>
                </a:solidFill>
              </a:defRPr>
            </a:lvl1pPr>
          </a:lstStyle>
          <a:p>
            <a:endParaRPr lang="en-US"/>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91489DA3-285A-4BEE-BDE4-1CC715B7F894}"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Draft 6/28/11</a:t>
            </a:r>
            <a:endParaRPr lang="en-US" dirty="0"/>
          </a:p>
        </p:txBody>
      </p:sp>
      <p:sp>
        <p:nvSpPr>
          <p:cNvPr id="6" name="Slide Number Placeholder 5"/>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Draft 6/28/11</a:t>
            </a:r>
            <a:endParaRPr lang="en-US" dirty="0"/>
          </a:p>
        </p:txBody>
      </p:sp>
      <p:sp>
        <p:nvSpPr>
          <p:cNvPr id="6" name="Slide Number Placeholder 5"/>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Draft 6/28/11</a:t>
            </a:r>
            <a:endParaRPr lang="en-US" dirty="0"/>
          </a:p>
        </p:txBody>
      </p:sp>
      <p:sp>
        <p:nvSpPr>
          <p:cNvPr id="6" name="Slide Number Placeholder 5"/>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Draft 6/28/11</a:t>
            </a:r>
            <a:endParaRPr lang="en-US" dirty="0"/>
          </a:p>
        </p:txBody>
      </p:sp>
      <p:sp>
        <p:nvSpPr>
          <p:cNvPr id="7" name="Slide Number Placeholder 6"/>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Draft 6/28/11</a:t>
            </a:r>
            <a:endParaRPr lang="en-US" dirty="0"/>
          </a:p>
        </p:txBody>
      </p:sp>
      <p:sp>
        <p:nvSpPr>
          <p:cNvPr id="9" name="Slide Number Placeholder 8"/>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Draft 6/28/11</a:t>
            </a:r>
            <a:endParaRPr lang="en-US" dirty="0"/>
          </a:p>
        </p:txBody>
      </p:sp>
      <p:sp>
        <p:nvSpPr>
          <p:cNvPr id="5" name="Slide Number Placeholder 4"/>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smtClean="0"/>
              <a:t>Draft 6/28/11</a:t>
            </a:r>
            <a:endParaRPr lang="en-US" dirty="0"/>
          </a:p>
        </p:txBody>
      </p:sp>
      <p:sp>
        <p:nvSpPr>
          <p:cNvPr id="4" name="Slide Number Placeholder 3"/>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b="1"/>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kern="0" baseline="0"/>
            </a:lvl1pPr>
            <a:lvl2pPr>
              <a:defRPr kern="0" baseline="0"/>
            </a:lvl2pPr>
            <a:lvl3pPr>
              <a:defRPr kern="0" baseline="0"/>
            </a:lvl3pPr>
            <a:lvl4pPr>
              <a:defRPr kern="0" baseline="0"/>
            </a:lvl4pPr>
            <a:lvl5pPr>
              <a:defRPr kern="0" baseline="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lvl1pPr>
              <a:defRPr>
                <a:solidFill>
                  <a:srgbClr val="2F5CB7"/>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91489DA3-285A-4BEE-BDE4-1CC715B7F894}"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Draft 6/28/11</a:t>
            </a:r>
            <a:endParaRPr lang="en-US" dirty="0"/>
          </a:p>
        </p:txBody>
      </p:sp>
      <p:sp>
        <p:nvSpPr>
          <p:cNvPr id="7" name="Slide Number Placeholder 6"/>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Draft 6/28/11</a:t>
            </a:r>
            <a:endParaRPr lang="en-US" dirty="0"/>
          </a:p>
        </p:txBody>
      </p:sp>
      <p:sp>
        <p:nvSpPr>
          <p:cNvPr id="7" name="Slide Number Placeholder 6"/>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Draft 6/28/11</a:t>
            </a:r>
            <a:endParaRPr lang="en-US" dirty="0"/>
          </a:p>
        </p:txBody>
      </p:sp>
      <p:sp>
        <p:nvSpPr>
          <p:cNvPr id="6" name="Slide Number Placeholder 5"/>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Draft 6/28/11</a:t>
            </a:r>
            <a:endParaRPr lang="en-US" dirty="0"/>
          </a:p>
        </p:txBody>
      </p:sp>
      <p:sp>
        <p:nvSpPr>
          <p:cNvPr id="6" name="Slide Number Placeholder 5"/>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pPr/>
              <a:t>Thursday, March 27,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489DA3-285A-4BEE-BDE4-1CC715B7F894}"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396A3A3-94A6-4E5B-AF39-173ACA3E61CC}" type="datetime2">
              <a:rPr lang="en-US" smtClean="0"/>
              <a:pPr/>
              <a:t>Thursday, March 27,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489DA3-285A-4BEE-BDE4-1CC715B7F894}"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33D019-A32C-4EAD-B8E6-DBDA699692FD}" type="datetime2">
              <a:rPr lang="en-US" smtClean="0"/>
              <a:pPr/>
              <a:t>Thursday, March 27,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489DA3-285A-4BEE-BDE4-1CC715B7F894}"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pPr/>
              <a:t>Thursday, March 27, 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489DA3-285A-4BEE-BDE4-1CC715B7F894}"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pPr/>
              <a:t>Thursday, March 27, 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489DA3-285A-4BEE-BDE4-1CC715B7F894}"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CD4847-11EF-4466-A8AD-85CDB7B49118}" type="datetime2">
              <a:rPr lang="en-US" smtClean="0"/>
              <a:pPr/>
              <a:t>Thursday, March 27, 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489DA3-285A-4BEE-BDE4-1CC715B7F89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defRPr>
                <a:solidFill>
                  <a:srgbClr val="2F5CB7"/>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1489DA3-285A-4BEE-BDE4-1CC715B7F894}"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pPr/>
              <a:t>Thursday, March 27, 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489DA3-285A-4BEE-BDE4-1CC715B7F894}"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E976D3-5B7F-4300-ABED-C91F1B2AE209}" type="datetime2">
              <a:rPr lang="en-US" smtClean="0"/>
              <a:pPr/>
              <a:t>Thursday, March 27, 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489DA3-285A-4BEE-BDE4-1CC715B7F894}"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DC1E59-17DD-41CE-97CA-624A472382D4}" type="datetime2">
              <a:rPr lang="en-US" smtClean="0"/>
              <a:pPr/>
              <a:t>Thursday, March 27, 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489DA3-285A-4BEE-BDE4-1CC715B7F894}"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C057FC-95B6-4D89-AFDA-ABA33EE921E5}" type="datetime2">
              <a:rPr lang="en-US" smtClean="0"/>
              <a:pPr/>
              <a:t>Thursday, March 27,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489DA3-285A-4BEE-BDE4-1CC715B7F894}"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pPr/>
              <a:t>Thursday, March 27, 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489DA3-285A-4BEE-BDE4-1CC715B7F89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lvl1pPr>
              <a:defRPr>
                <a:solidFill>
                  <a:srgbClr val="2F5CB7"/>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91489DA3-285A-4BEE-BDE4-1CC715B7F89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lvl1pPr>
              <a:defRPr>
                <a:solidFill>
                  <a:srgbClr val="2F5CB7"/>
                </a:solidFill>
              </a:defRPr>
            </a:lvl1pPr>
          </a:lstStyle>
          <a:p>
            <a:endParaRPr lang="en-US"/>
          </a:p>
        </p:txBody>
      </p:sp>
      <p:sp>
        <p:nvSpPr>
          <p:cNvPr id="9" name="Slide Number Placeholder 8"/>
          <p:cNvSpPr>
            <a:spLocks noGrp="1"/>
          </p:cNvSpPr>
          <p:nvPr>
            <p:ph type="sldNum" sz="quarter" idx="12"/>
          </p:nvPr>
        </p:nvSpPr>
        <p:spPr/>
        <p:txBody>
          <a:bodyPr/>
          <a:lstStyle>
            <a:lvl1pPr>
              <a:defRPr>
                <a:solidFill>
                  <a:schemeClr val="bg1"/>
                </a:solidFill>
              </a:defRPr>
            </a:lvl1pPr>
          </a:lstStyle>
          <a:p>
            <a:fld id="{91489DA3-285A-4BEE-BDE4-1CC715B7F89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lvl1pPr>
              <a:defRPr>
                <a:solidFill>
                  <a:srgbClr val="2F5CB7"/>
                </a:solidFill>
              </a:defRPr>
            </a:lvl1pPr>
          </a:lstStyle>
          <a:p>
            <a:endParaRPr lang="en-US"/>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91489DA3-285A-4BEE-BDE4-1CC715B7F894}"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a:solidFill>
                  <a:srgbClr val="2F5CB7"/>
                </a:solidFill>
              </a:defRPr>
            </a:lvl1pPr>
          </a:lstStyle>
          <a:p>
            <a:endParaRPr lang="en-US"/>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91489DA3-285A-4BEE-BDE4-1CC715B7F89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lvl1pPr>
              <a:defRPr>
                <a:solidFill>
                  <a:srgbClr val="2F5CB7"/>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91489DA3-285A-4BEE-BDE4-1CC715B7F89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lvl1pPr>
              <a:defRPr>
                <a:solidFill>
                  <a:srgbClr val="2F5CB7"/>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91489DA3-285A-4BEE-BDE4-1CC715B7F89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Rectangle 15"/>
          <p:cNvSpPr/>
          <p:nvPr/>
        </p:nvSpPr>
        <p:spPr>
          <a:xfrm>
            <a:off x="0" y="6324600"/>
            <a:ext cx="9144000" cy="533400"/>
          </a:xfrm>
          <a:prstGeom prst="rect">
            <a:avLst/>
          </a:prstGeom>
          <a:gradFill flip="none" rotWithShape="1">
            <a:gsLst>
              <a:gs pos="0">
                <a:srgbClr val="002060"/>
              </a:gs>
              <a:gs pos="39999">
                <a:srgbClr val="85C2FF"/>
              </a:gs>
              <a:gs pos="70000">
                <a:srgbClr val="C4D6EB"/>
              </a:gs>
              <a:gs pos="100000">
                <a:srgbClr val="FFEBFA"/>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Arial" pitchFamily="34" charset="0"/>
              <a:cs typeface="Arial" pitchFamily="34" charset="0"/>
            </a:endParaRPr>
          </a:p>
        </p:txBody>
      </p:sp>
      <p:sp>
        <p:nvSpPr>
          <p:cNvPr id="2" name="Title Placeholder 1"/>
          <p:cNvSpPr>
            <a:spLocks noGrp="1"/>
          </p:cNvSpPr>
          <p:nvPr>
            <p:ph type="title"/>
          </p:nvPr>
        </p:nvSpPr>
        <p:spPr>
          <a:xfrm>
            <a:off x="533400" y="152400"/>
            <a:ext cx="8153400" cy="1265238"/>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495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3124200" y="6324600"/>
            <a:ext cx="2895600" cy="533399"/>
          </a:xfrm>
          <a:prstGeom prst="rect">
            <a:avLst/>
          </a:prstGeom>
        </p:spPr>
        <p:txBody>
          <a:bodyPr vert="horz" lIns="91440" tIns="45720" rIns="91440" bIns="45720" rtlCol="0" anchor="ctr"/>
          <a:lstStyle>
            <a:lvl1pPr algn="ctr">
              <a:defRPr sz="1200" b="1" i="1">
                <a:solidFill>
                  <a:srgbClr val="2F5CB7"/>
                </a:solidFill>
              </a:defRPr>
            </a:lvl1pPr>
          </a:lstStyle>
          <a:p>
            <a:endParaRPr lang="en-US"/>
          </a:p>
        </p:txBody>
      </p:sp>
      <p:sp>
        <p:nvSpPr>
          <p:cNvPr id="24" name="Rectangle 23"/>
          <p:cNvSpPr/>
          <p:nvPr/>
        </p:nvSpPr>
        <p:spPr>
          <a:xfrm>
            <a:off x="0" y="0"/>
            <a:ext cx="9144000" cy="6858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228600" y="6324600"/>
            <a:ext cx="1600200" cy="533400"/>
          </a:xfrm>
          <a:prstGeom prst="rect">
            <a:avLst/>
          </a:prstGeom>
          <a:effectLst>
            <a:outerShdw blurRad="50800" dist="38100" dir="10800000" algn="r" rotWithShape="0">
              <a:prstClr val="black">
                <a:alpha val="67000"/>
              </a:prstClr>
            </a:outerShdw>
          </a:effectLst>
        </p:spPr>
      </p:pic>
      <p:sp>
        <p:nvSpPr>
          <p:cNvPr id="14" name="Oval 13"/>
          <p:cNvSpPr/>
          <p:nvPr/>
        </p:nvSpPr>
        <p:spPr>
          <a:xfrm>
            <a:off x="8482584" y="6437376"/>
            <a:ext cx="320040" cy="32004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382000" y="6324600"/>
            <a:ext cx="533400" cy="533400"/>
          </a:xfrm>
          <a:prstGeom prst="rect">
            <a:avLst/>
          </a:prstGeom>
        </p:spPr>
        <p:txBody>
          <a:bodyPr vert="horz" lIns="91440" tIns="45720" rIns="91440" bIns="45720" rtlCol="0" anchor="ctr"/>
          <a:lstStyle>
            <a:lvl1pPr algn="ctr">
              <a:defRPr sz="1200">
                <a:solidFill>
                  <a:schemeClr val="bg1"/>
                </a:solidFill>
              </a:defRPr>
            </a:lvl1pPr>
          </a:lstStyle>
          <a:p>
            <a:fld id="{91489DA3-285A-4BEE-BDE4-1CC715B7F894}" type="slidenum">
              <a:rPr lang="en-US" smtClean="0"/>
              <a:pPr/>
              <a:t>‹#›</a:t>
            </a:fld>
            <a:endParaRPr lang="en-US"/>
          </a:p>
        </p:txBody>
      </p:sp>
      <p:cxnSp>
        <p:nvCxnSpPr>
          <p:cNvPr id="26" name="Straight Connector 25"/>
          <p:cNvCxnSpPr>
            <a:endCxn id="14" idx="3"/>
          </p:cNvCxnSpPr>
          <p:nvPr/>
        </p:nvCxnSpPr>
        <p:spPr>
          <a:xfrm>
            <a:off x="1977003" y="6710547"/>
            <a:ext cx="6552450" cy="0"/>
          </a:xfrm>
          <a:prstGeom prst="line">
            <a:avLst/>
          </a:prstGeom>
          <a:ln w="38100">
            <a:gradFill flip="none" rotWithShape="1">
              <a:gsLst>
                <a:gs pos="60000">
                  <a:srgbClr val="FF767D"/>
                </a:gs>
                <a:gs pos="0">
                  <a:srgbClr val="FF0000"/>
                </a:gs>
                <a:gs pos="100000">
                  <a:srgbClr val="FFEBFA">
                    <a:alpha val="0"/>
                  </a:srgbClr>
                </a:gs>
              </a:gsLst>
              <a:lin ang="1080000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152400" y="152400"/>
            <a:ext cx="304800" cy="457200"/>
          </a:xfrm>
          <a:prstGeom prst="rect">
            <a:avLst/>
          </a:prstGeom>
          <a:solidFill>
            <a:srgbClr val="2F5C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152400" y="685800"/>
            <a:ext cx="304800" cy="762000"/>
          </a:xfrm>
          <a:prstGeom prst="rect">
            <a:avLst/>
          </a:prstGeom>
          <a:gradFill flip="none" rotWithShape="1">
            <a:gsLst>
              <a:gs pos="0">
                <a:srgbClr val="2F5CB7">
                  <a:tint val="66000"/>
                  <a:satMod val="160000"/>
                </a:srgbClr>
              </a:gs>
              <a:gs pos="50000">
                <a:srgbClr val="2F5CB7">
                  <a:tint val="44500"/>
                  <a:satMod val="160000"/>
                </a:srgbClr>
              </a:gs>
              <a:gs pos="100000">
                <a:srgbClr val="2F5CB7">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rgbClr val="19447E"/>
        </a:buClr>
        <a:buSzPct val="125000"/>
        <a:buFont typeface="Wingdings"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rgbClr val="5C0024"/>
        </a:buClr>
        <a:buSzPct val="125000"/>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rgbClr val="678250"/>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rgbClr val="5C0024"/>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rgbClr val="4B8992"/>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Draft 6/28/11</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BF065A-A182-413F-9B1E-FECC717C15C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pPr/>
              <a:t>Thursday, March 27, 2014</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91489DA3-285A-4BEE-BDE4-1CC715B7F89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5.xml"/><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8" Type="http://schemas.openxmlformats.org/officeDocument/2006/relationships/image" Target="../media/image28.wmf"/><Relationship Id="rId13" Type="http://schemas.openxmlformats.org/officeDocument/2006/relationships/image" Target="../media/image33.jpeg"/><Relationship Id="rId3" Type="http://schemas.openxmlformats.org/officeDocument/2006/relationships/image" Target="../media/image23.jpeg"/><Relationship Id="rId7" Type="http://schemas.openxmlformats.org/officeDocument/2006/relationships/image" Target="../media/image27.wmf"/><Relationship Id="rId12"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8.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image" Target="../media/image25.jpeg"/><Relationship Id="rId10" Type="http://schemas.openxmlformats.org/officeDocument/2006/relationships/image" Target="../media/image30.jpeg"/><Relationship Id="rId4" Type="http://schemas.openxmlformats.org/officeDocument/2006/relationships/image" Target="../media/image24.jpeg"/><Relationship Id="rId9" Type="http://schemas.openxmlformats.org/officeDocument/2006/relationships/image" Target="../media/image29.wmf"/><Relationship Id="rId14" Type="http://schemas.openxmlformats.org/officeDocument/2006/relationships/image" Target="../media/image2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6.xml"/><Relationship Id="rId5" Type="http://schemas.openxmlformats.org/officeDocument/2006/relationships/image" Target="../media/image6.jpeg"/><Relationship Id="rId4" Type="http://schemas.openxmlformats.org/officeDocument/2006/relationships/image" Target="../media/image5.gi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5.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29.xml"/><Relationship Id="rId4" Type="http://schemas.openxmlformats.org/officeDocument/2006/relationships/hyperlink" Target="http://www.youtube.com/watch?v=OsqkNFcFEoA"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4.xml"/><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25.xml"/><Relationship Id="rId4" Type="http://schemas.openxmlformats.org/officeDocument/2006/relationships/image" Target="../media/image52.png"/></Relationships>
</file>

<file path=ppt/slides/_rels/slide5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0.xml"/></Relationships>
</file>

<file path=ppt/slides/_rels/slide5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6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0.xml"/></Relationships>
</file>

<file path=ppt/slides/_rels/slide6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0.xml"/></Relationships>
</file>

<file path=ppt/slides/_rels/slide6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6.xml"/><Relationship Id="rId1" Type="http://schemas.openxmlformats.org/officeDocument/2006/relationships/slideLayout" Target="../slideLayouts/slideLayout30.xml"/></Relationships>
</file>

<file path=ppt/slides/_rels/slide6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7.xml"/><Relationship Id="rId1" Type="http://schemas.openxmlformats.org/officeDocument/2006/relationships/slideLayout" Target="../slideLayouts/slideLayout30.xml"/><Relationship Id="rId5" Type="http://schemas.openxmlformats.org/officeDocument/2006/relationships/image" Target="../media/image63.jpeg"/><Relationship Id="rId4" Type="http://schemas.openxmlformats.org/officeDocument/2006/relationships/image" Target="../media/image62.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5.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3" cstate="print">
            <a:extLst>
              <a:ext uri="{28A0092B-C50C-407E-A947-70E740481C1C}">
                <a14:useLocalDpi xmlns:a14="http://schemas.microsoft.com/office/drawing/2010/main" xmlns="" val="0"/>
              </a:ext>
            </a:extLst>
          </a:blip>
          <a:stretch>
            <a:fillRect/>
          </a:stretch>
        </p:blipFill>
        <p:spPr bwMode="auto">
          <a:xfrm>
            <a:off x="4038600" y="3581400"/>
            <a:ext cx="4763876" cy="3086100"/>
          </a:xfrm>
          <a:prstGeom prst="rect">
            <a:avLst/>
          </a:prstGeom>
          <a:ln>
            <a:noFill/>
          </a:ln>
          <a:effectLst>
            <a:softEdge rad="112500"/>
          </a:effectLst>
        </p:spPr>
      </p:pic>
      <p:sp>
        <p:nvSpPr>
          <p:cNvPr id="2" name="Title 1"/>
          <p:cNvSpPr>
            <a:spLocks noGrp="1"/>
          </p:cNvSpPr>
          <p:nvPr>
            <p:ph type="ctrTitle"/>
          </p:nvPr>
        </p:nvSpPr>
        <p:spPr>
          <a:xfrm>
            <a:off x="723900" y="533400"/>
            <a:ext cx="7772400" cy="2590800"/>
          </a:xfrm>
          <a:solidFill>
            <a:schemeClr val="bg1"/>
          </a:solidFill>
        </p:spPr>
        <p:txBody>
          <a:bodyPr/>
          <a:lstStyle/>
          <a:p>
            <a:r>
              <a:rPr lang="en-US" sz="4000" b="1" dirty="0" smtClean="0"/>
              <a:t>Technology and Social Media:</a:t>
            </a:r>
            <a:br>
              <a:rPr lang="en-US" sz="4000" b="1" dirty="0" smtClean="0"/>
            </a:br>
            <a:r>
              <a:rPr lang="en-US" sz="4000" b="1" dirty="0" smtClean="0"/>
              <a:t>Future Trends and </a:t>
            </a:r>
            <a:br>
              <a:rPr lang="en-US" sz="4000" b="1" dirty="0" smtClean="0"/>
            </a:br>
            <a:r>
              <a:rPr lang="en-US" sz="4000" b="1" dirty="0" smtClean="0"/>
              <a:t>Forward-Thinking Approaches</a:t>
            </a:r>
            <a:endParaRPr lang="en-US" sz="4000" b="1" dirty="0"/>
          </a:p>
        </p:txBody>
      </p:sp>
    </p:spTree>
    <p:extLst>
      <p:ext uri="{BB962C8B-B14F-4D97-AF65-F5344CB8AC3E}">
        <p14:creationId xmlns:p14="http://schemas.microsoft.com/office/powerpoint/2010/main" xmlns="" val="25818489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33800" y="0"/>
            <a:ext cx="5410200" cy="683473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itle 1"/>
          <p:cNvSpPr>
            <a:spLocks noGrp="1"/>
          </p:cNvSpPr>
          <p:nvPr>
            <p:ph type="title"/>
          </p:nvPr>
        </p:nvSpPr>
        <p:spPr>
          <a:xfrm>
            <a:off x="457200" y="533400"/>
            <a:ext cx="2895600" cy="1600200"/>
          </a:xfrm>
        </p:spPr>
        <p:txBody>
          <a:bodyPr>
            <a:normAutofit/>
          </a:bodyPr>
          <a:lstStyle/>
          <a:p>
            <a:r>
              <a:rPr lang="en-US" dirty="0" smtClean="0"/>
              <a:t>GTFS Guide</a:t>
            </a:r>
            <a:endParaRPr lang="en-US" dirty="0"/>
          </a:p>
        </p:txBody>
      </p:sp>
      <p:sp>
        <p:nvSpPr>
          <p:cNvPr id="4" name="TextBox 3"/>
          <p:cNvSpPr txBox="1"/>
          <p:nvPr/>
        </p:nvSpPr>
        <p:spPr>
          <a:xfrm>
            <a:off x="228600" y="1600200"/>
            <a:ext cx="3200400" cy="584775"/>
          </a:xfrm>
          <a:prstGeom prst="rect">
            <a:avLst/>
          </a:prstGeom>
          <a:noFill/>
        </p:spPr>
        <p:txBody>
          <a:bodyPr wrap="square" rtlCol="0">
            <a:spAutoFit/>
          </a:bodyPr>
          <a:lstStyle/>
          <a:p>
            <a:pPr algn="ctr"/>
            <a:r>
              <a:rPr lang="en-US" sz="1600" dirty="0" smtClean="0"/>
              <a:t>Credit: James Wong, </a:t>
            </a:r>
          </a:p>
          <a:p>
            <a:pPr algn="ctr"/>
            <a:r>
              <a:rPr lang="en-US" sz="1600" dirty="0" smtClean="0"/>
              <a:t>GA Institute of Technology</a:t>
            </a:r>
            <a:endParaRPr lang="en-US" sz="1600" dirty="0"/>
          </a:p>
        </p:txBody>
      </p:sp>
    </p:spTree>
    <p:extLst>
      <p:ext uri="{BB962C8B-B14F-4D97-AF65-F5344CB8AC3E}">
        <p14:creationId xmlns:p14="http://schemas.microsoft.com/office/powerpoint/2010/main" xmlns="" val="609671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10600" cy="990600"/>
          </a:xfrm>
        </p:spPr>
        <p:txBody>
          <a:bodyPr>
            <a:normAutofit fontScale="90000"/>
          </a:bodyPr>
          <a:lstStyle/>
          <a:p>
            <a:r>
              <a:rPr lang="en-US" dirty="0" smtClean="0"/>
              <a:t>Communication and Automatic Vehicle Location</a:t>
            </a:r>
            <a:endParaRPr lang="en-US" dirty="0"/>
          </a:p>
        </p:txBody>
      </p:sp>
      <p:sp>
        <p:nvSpPr>
          <p:cNvPr id="3" name="Content Placeholder 2"/>
          <p:cNvSpPr>
            <a:spLocks noGrp="1"/>
          </p:cNvSpPr>
          <p:nvPr>
            <p:ph idx="1"/>
          </p:nvPr>
        </p:nvSpPr>
        <p:spPr/>
        <p:txBody>
          <a:bodyPr/>
          <a:lstStyle/>
          <a:p>
            <a:r>
              <a:rPr lang="en-US" dirty="0" smtClean="0"/>
              <a:t>Most operate </a:t>
            </a:r>
            <a:r>
              <a:rPr lang="en-US" dirty="0"/>
              <a:t>using GPS technology, and </a:t>
            </a:r>
            <a:r>
              <a:rPr lang="en-US" dirty="0" smtClean="0"/>
              <a:t>many communicate </a:t>
            </a:r>
            <a:r>
              <a:rPr lang="en-US" dirty="0"/>
              <a:t>vehicle </a:t>
            </a:r>
            <a:r>
              <a:rPr lang="en-US" dirty="0" smtClean="0"/>
              <a:t>position.</a:t>
            </a:r>
          </a:p>
          <a:p>
            <a:r>
              <a:rPr lang="en-US" dirty="0" smtClean="0"/>
              <a:t>Mobile Data Computers facilitate AVL for providers. </a:t>
            </a:r>
          </a:p>
          <a:p>
            <a:r>
              <a:rPr lang="en-US" dirty="0"/>
              <a:t>Systems may also wish </a:t>
            </a:r>
            <a:r>
              <a:rPr lang="en-US" dirty="0" smtClean="0"/>
              <a:t>to incorporate </a:t>
            </a:r>
            <a:r>
              <a:rPr lang="en-US" dirty="0"/>
              <a:t>communication channels that link transit vehicles with emergency </a:t>
            </a:r>
            <a:r>
              <a:rPr lang="en-US" dirty="0" smtClean="0"/>
              <a:t>services (“</a:t>
            </a:r>
            <a:r>
              <a:rPr lang="en-US" dirty="0"/>
              <a:t>mayday” systems) when needed.</a:t>
            </a:r>
          </a:p>
        </p:txBody>
      </p:sp>
      <p:sp>
        <p:nvSpPr>
          <p:cNvPr id="4" name="Rectangle 3"/>
          <p:cNvSpPr/>
          <p:nvPr/>
        </p:nvSpPr>
        <p:spPr>
          <a:xfrm>
            <a:off x="5628461" y="6381690"/>
            <a:ext cx="3439339" cy="400110"/>
          </a:xfrm>
          <a:prstGeom prst="rect">
            <a:avLst/>
          </a:prstGeom>
        </p:spPr>
        <p:txBody>
          <a:bodyPr wrap="none">
            <a:spAutoFit/>
          </a:bodyPr>
          <a:lstStyle/>
          <a:p>
            <a:r>
              <a:rPr lang="en-US" sz="2000" b="1" i="1" dirty="0" smtClean="0">
                <a:solidFill>
                  <a:schemeClr val="accent1">
                    <a:lumMod val="50000"/>
                  </a:schemeClr>
                </a:solidFill>
              </a:rPr>
              <a:t>Technology Types &amp; Benefits</a:t>
            </a:r>
            <a:endParaRPr lang="en-US" sz="2000" b="1" i="1" dirty="0"/>
          </a:p>
        </p:txBody>
      </p:sp>
      <p:pic>
        <p:nvPicPr>
          <p:cNvPr id="3074" name="Picture 2" descr="http://www.appliedcomm.com/Images/avlgraphic.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62400" y="4133849"/>
            <a:ext cx="4667250" cy="23431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494220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The various types of transit technology include fleet maintenance software, mobile data computers, fare media, and mapping software packages</a:t>
            </a:r>
          </a:p>
          <a:p>
            <a:r>
              <a:rPr lang="en-US" dirty="0" smtClean="0"/>
              <a:t>Benefits:</a:t>
            </a:r>
          </a:p>
          <a:p>
            <a:pPr lvl="1" fontAlgn="t"/>
            <a:r>
              <a:rPr lang="en-US" dirty="0"/>
              <a:t>Understand actual operating costs through development of periodic reports.</a:t>
            </a:r>
          </a:p>
          <a:p>
            <a:pPr lvl="1" fontAlgn="t"/>
            <a:r>
              <a:rPr lang="en-US" dirty="0" smtClean="0"/>
              <a:t>Increase </a:t>
            </a:r>
            <a:r>
              <a:rPr lang="en-US" dirty="0"/>
              <a:t>passenger </a:t>
            </a:r>
            <a:r>
              <a:rPr lang="en-US" dirty="0" err="1"/>
              <a:t>boardings</a:t>
            </a:r>
            <a:r>
              <a:rPr lang="en-US" dirty="0"/>
              <a:t> per vehicle trip.</a:t>
            </a:r>
          </a:p>
          <a:p>
            <a:pPr lvl="1" fontAlgn="t"/>
            <a:r>
              <a:rPr lang="en-US" dirty="0" smtClean="0"/>
              <a:t>Enable </a:t>
            </a:r>
            <a:r>
              <a:rPr lang="en-US" dirty="0"/>
              <a:t>planning staff to extract trip reports to help evaluate route performance.</a:t>
            </a:r>
          </a:p>
          <a:p>
            <a:pPr lvl="1" fontAlgn="t"/>
            <a:r>
              <a:rPr lang="en-US" dirty="0" smtClean="0"/>
              <a:t>Convey </a:t>
            </a:r>
            <a:r>
              <a:rPr lang="en-US" dirty="0"/>
              <a:t>scheduling information directly to drivers, improving communication efficiency </a:t>
            </a:r>
            <a:r>
              <a:rPr lang="en-US" dirty="0" smtClean="0"/>
              <a:t>re </a:t>
            </a:r>
            <a:r>
              <a:rPr lang="en-US" dirty="0"/>
              <a:t>schedule information.</a:t>
            </a:r>
          </a:p>
          <a:p>
            <a:pPr lvl="1"/>
            <a:endParaRPr lang="en-US" dirty="0"/>
          </a:p>
        </p:txBody>
      </p:sp>
    </p:spTree>
    <p:extLst>
      <p:ext uri="{BB962C8B-B14F-4D97-AF65-F5344CB8AC3E}">
        <p14:creationId xmlns:p14="http://schemas.microsoft.com/office/powerpoint/2010/main" xmlns="" val="3060547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SELECTING AND IMPLEMENTING TECHNOLOGY FOR</a:t>
            </a:r>
            <a:br>
              <a:rPr lang="en-US" dirty="0"/>
            </a:br>
            <a:r>
              <a:rPr lang="en-US" dirty="0"/>
              <a:t>TRANSIT OPERATIONS</a:t>
            </a:r>
          </a:p>
        </p:txBody>
      </p:sp>
    </p:spTree>
    <p:extLst>
      <p:ext uri="{BB962C8B-B14F-4D97-AF65-F5344CB8AC3E}">
        <p14:creationId xmlns:p14="http://schemas.microsoft.com/office/powerpoint/2010/main" xmlns="" val="2197085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Identifying Needs</a:t>
            </a:r>
            <a:endParaRPr lang="en-US" dirty="0"/>
          </a:p>
        </p:txBody>
      </p:sp>
      <p:sp>
        <p:nvSpPr>
          <p:cNvPr id="5" name="Content Placeholder 4"/>
          <p:cNvSpPr>
            <a:spLocks noGrp="1"/>
          </p:cNvSpPr>
          <p:nvPr>
            <p:ph idx="1"/>
          </p:nvPr>
        </p:nvSpPr>
        <p:spPr>
          <a:xfrm>
            <a:off x="457200" y="1447800"/>
            <a:ext cx="8229600" cy="4876800"/>
          </a:xfrm>
        </p:spPr>
        <p:txBody>
          <a:bodyPr>
            <a:normAutofit lnSpcReduction="10000"/>
          </a:bodyPr>
          <a:lstStyle/>
          <a:p>
            <a:r>
              <a:rPr lang="en-US" dirty="0"/>
              <a:t>More accurate, easier reporting and record </a:t>
            </a:r>
            <a:r>
              <a:rPr lang="en-US" dirty="0" smtClean="0"/>
              <a:t>keeping</a:t>
            </a:r>
            <a:endParaRPr lang="en-US" dirty="0"/>
          </a:p>
          <a:p>
            <a:r>
              <a:rPr lang="en-US" dirty="0" smtClean="0"/>
              <a:t>More </a:t>
            </a:r>
            <a:r>
              <a:rPr lang="en-US" dirty="0"/>
              <a:t>efficient service </a:t>
            </a:r>
            <a:r>
              <a:rPr lang="en-US" dirty="0" smtClean="0"/>
              <a:t>coordination</a:t>
            </a:r>
            <a:endParaRPr lang="en-US" dirty="0"/>
          </a:p>
          <a:p>
            <a:r>
              <a:rPr lang="en-US" dirty="0" smtClean="0"/>
              <a:t>Safer</a:t>
            </a:r>
            <a:r>
              <a:rPr lang="en-US" dirty="0"/>
              <a:t>, more accurate cash </a:t>
            </a:r>
            <a:r>
              <a:rPr lang="en-US" dirty="0" smtClean="0"/>
              <a:t>handling</a:t>
            </a:r>
            <a:endParaRPr lang="en-US" dirty="0"/>
          </a:p>
          <a:p>
            <a:r>
              <a:rPr lang="en-US" dirty="0" smtClean="0"/>
              <a:t>Improved </a:t>
            </a:r>
            <a:r>
              <a:rPr lang="en-US" dirty="0"/>
              <a:t>operations staff performance and </a:t>
            </a:r>
            <a:r>
              <a:rPr lang="en-US" dirty="0" smtClean="0"/>
              <a:t>productivity</a:t>
            </a:r>
            <a:endParaRPr lang="en-US" dirty="0"/>
          </a:p>
          <a:p>
            <a:r>
              <a:rPr lang="en-US" dirty="0" smtClean="0"/>
              <a:t>More </a:t>
            </a:r>
            <a:r>
              <a:rPr lang="en-US" dirty="0"/>
              <a:t>effective maintenance </a:t>
            </a:r>
            <a:r>
              <a:rPr lang="en-US" dirty="0" smtClean="0"/>
              <a:t>tracking</a:t>
            </a:r>
            <a:endParaRPr lang="en-US" dirty="0"/>
          </a:p>
          <a:p>
            <a:r>
              <a:rPr lang="en-US" dirty="0" smtClean="0"/>
              <a:t>Clearer communications</a:t>
            </a:r>
            <a:endParaRPr lang="en-US" dirty="0"/>
          </a:p>
          <a:p>
            <a:r>
              <a:rPr lang="en-US" dirty="0" smtClean="0"/>
              <a:t>More </a:t>
            </a:r>
            <a:r>
              <a:rPr lang="en-US" dirty="0"/>
              <a:t>effective </a:t>
            </a:r>
            <a:r>
              <a:rPr lang="en-US" dirty="0" smtClean="0"/>
              <a:t>dispatching</a:t>
            </a:r>
            <a:endParaRPr lang="en-US" dirty="0"/>
          </a:p>
          <a:p>
            <a:r>
              <a:rPr lang="en-US" dirty="0" smtClean="0"/>
              <a:t>Faster</a:t>
            </a:r>
            <a:r>
              <a:rPr lang="en-US" dirty="0"/>
              <a:t>, more efficient trip request </a:t>
            </a:r>
            <a:r>
              <a:rPr lang="en-US" dirty="0" smtClean="0"/>
              <a:t>processing</a:t>
            </a:r>
            <a:endParaRPr lang="en-US" dirty="0"/>
          </a:p>
          <a:p>
            <a:r>
              <a:rPr lang="en-US" dirty="0" smtClean="0"/>
              <a:t>Improved </a:t>
            </a:r>
            <a:r>
              <a:rPr lang="en-US" dirty="0"/>
              <a:t>scheduling </a:t>
            </a:r>
            <a:r>
              <a:rPr lang="en-US" dirty="0" smtClean="0"/>
              <a:t>productivity</a:t>
            </a:r>
            <a:endParaRPr lang="en-US" dirty="0"/>
          </a:p>
          <a:p>
            <a:r>
              <a:rPr lang="en-US" dirty="0" smtClean="0"/>
              <a:t>Improved </a:t>
            </a:r>
            <a:r>
              <a:rPr lang="en-US" dirty="0"/>
              <a:t>service </a:t>
            </a:r>
            <a:r>
              <a:rPr lang="en-US" dirty="0" smtClean="0"/>
              <a:t>quality</a:t>
            </a:r>
            <a:endParaRPr lang="en-US" dirty="0"/>
          </a:p>
          <a:p>
            <a:r>
              <a:rPr lang="en-US" dirty="0" smtClean="0"/>
              <a:t>Greater safety</a:t>
            </a:r>
            <a:endParaRPr lang="en-US" dirty="0"/>
          </a:p>
          <a:p>
            <a:r>
              <a:rPr lang="en-US" dirty="0" smtClean="0"/>
              <a:t>More </a:t>
            </a:r>
            <a:r>
              <a:rPr lang="en-US" dirty="0"/>
              <a:t>accessible, more useful customer </a:t>
            </a:r>
            <a:r>
              <a:rPr lang="en-US" dirty="0" smtClean="0"/>
              <a:t>information</a:t>
            </a:r>
            <a:endParaRPr lang="en-US" dirty="0"/>
          </a:p>
        </p:txBody>
      </p:sp>
      <p:sp>
        <p:nvSpPr>
          <p:cNvPr id="6" name="Rectangle 5"/>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spTree>
    <p:extLst>
      <p:ext uri="{BB962C8B-B14F-4D97-AF65-F5344CB8AC3E}">
        <p14:creationId xmlns:p14="http://schemas.microsoft.com/office/powerpoint/2010/main" xmlns="" val="557793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ITS Architecture</a:t>
            </a:r>
            <a:endParaRPr lang="en-US" dirty="0"/>
          </a:p>
        </p:txBody>
      </p:sp>
      <p:sp>
        <p:nvSpPr>
          <p:cNvPr id="3" name="Content Placeholder 2"/>
          <p:cNvSpPr>
            <a:spLocks noGrp="1"/>
          </p:cNvSpPr>
          <p:nvPr>
            <p:ph idx="1"/>
          </p:nvPr>
        </p:nvSpPr>
        <p:spPr>
          <a:xfrm>
            <a:off x="457200" y="1600200"/>
            <a:ext cx="5638800" cy="4876800"/>
          </a:xfrm>
        </p:spPr>
        <p:txBody>
          <a:bodyPr/>
          <a:lstStyle/>
          <a:p>
            <a:r>
              <a:rPr lang="en-US" dirty="0"/>
              <a:t>Identify stakeholders and regional </a:t>
            </a:r>
            <a:r>
              <a:rPr lang="en-US" dirty="0" smtClean="0"/>
              <a:t>needs.</a:t>
            </a:r>
            <a:endParaRPr lang="en-US" dirty="0"/>
          </a:p>
          <a:p>
            <a:r>
              <a:rPr lang="en-US" dirty="0" smtClean="0"/>
              <a:t>Inventory </a:t>
            </a:r>
            <a:r>
              <a:rPr lang="en-US" dirty="0"/>
              <a:t>system/stakeholder resources, needs, and services/functions (also called </a:t>
            </a:r>
            <a:r>
              <a:rPr lang="en-US" dirty="0" smtClean="0"/>
              <a:t>market packages).</a:t>
            </a:r>
            <a:endParaRPr lang="en-US" dirty="0"/>
          </a:p>
          <a:p>
            <a:r>
              <a:rPr lang="en-US" dirty="0" smtClean="0"/>
              <a:t>Define </a:t>
            </a:r>
            <a:r>
              <a:rPr lang="en-US" dirty="0"/>
              <a:t>connections and information flow between system </a:t>
            </a:r>
            <a:r>
              <a:rPr lang="en-US" dirty="0" smtClean="0"/>
              <a:t>elements.</a:t>
            </a:r>
          </a:p>
          <a:p>
            <a:r>
              <a:rPr lang="en-US" dirty="0" smtClean="0"/>
              <a:t>Identify </a:t>
            </a:r>
            <a:r>
              <a:rPr lang="en-US" dirty="0"/>
              <a:t>ITS standards, decide on project sequence, and develop agreements for acquisition and implementation of </a:t>
            </a:r>
            <a:r>
              <a:rPr lang="en-US" dirty="0" smtClean="0"/>
              <a:t>technologies.</a:t>
            </a:r>
            <a:endParaRPr lang="en-US" dirty="0"/>
          </a:p>
        </p:txBody>
      </p:sp>
      <p:sp>
        <p:nvSpPr>
          <p:cNvPr id="5" name="Rectangle 4"/>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pic>
        <p:nvPicPr>
          <p:cNvPr id="5122" name="Picture 2" descr="http://www.iteris.com/itsarch/images/archlayers/layers.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96000" y="1600200"/>
            <a:ext cx="2686050" cy="4486276"/>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7176655" y="6019800"/>
            <a:ext cx="1510145" cy="230832"/>
          </a:xfrm>
          <a:prstGeom prst="rect">
            <a:avLst/>
          </a:prstGeom>
          <a:noFill/>
        </p:spPr>
        <p:txBody>
          <a:bodyPr wrap="square" rtlCol="0">
            <a:spAutoFit/>
          </a:bodyPr>
          <a:lstStyle/>
          <a:p>
            <a:r>
              <a:rPr lang="en-US" sz="900" dirty="0" smtClean="0"/>
              <a:t>Image credit: iteris.com </a:t>
            </a:r>
            <a:endParaRPr lang="en-US" sz="900" dirty="0"/>
          </a:p>
        </p:txBody>
      </p:sp>
    </p:spTree>
    <p:extLst>
      <p:ext uri="{BB962C8B-B14F-4D97-AF65-F5344CB8AC3E}">
        <p14:creationId xmlns:p14="http://schemas.microsoft.com/office/powerpoint/2010/main" xmlns="" val="4493015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Selecting Technologies—Considerations </a:t>
            </a:r>
            <a:endParaRPr lang="en-US" dirty="0"/>
          </a:p>
        </p:txBody>
      </p:sp>
      <p:sp>
        <p:nvSpPr>
          <p:cNvPr id="3" name="Content Placeholder 2"/>
          <p:cNvSpPr>
            <a:spLocks noGrp="1"/>
          </p:cNvSpPr>
          <p:nvPr>
            <p:ph idx="1"/>
          </p:nvPr>
        </p:nvSpPr>
        <p:spPr>
          <a:xfrm>
            <a:off x="457200" y="1447800"/>
            <a:ext cx="8229600" cy="4876800"/>
          </a:xfrm>
        </p:spPr>
        <p:txBody>
          <a:bodyPr>
            <a:normAutofit/>
          </a:bodyPr>
          <a:lstStyle/>
          <a:p>
            <a:pPr marL="457200" indent="-457200">
              <a:buFont typeface="+mj-lt"/>
              <a:buAutoNum type="arabicPeriod"/>
            </a:pPr>
            <a:r>
              <a:rPr lang="en-US" dirty="0"/>
              <a:t>How does the product apply—or not—to transit business practices? </a:t>
            </a:r>
            <a:endParaRPr lang="en-US" dirty="0" smtClean="0"/>
          </a:p>
          <a:p>
            <a:pPr marL="457200" indent="-457200">
              <a:buFont typeface="+mj-lt"/>
              <a:buAutoNum type="arabicPeriod"/>
            </a:pPr>
            <a:r>
              <a:rPr lang="en-US" dirty="0" smtClean="0"/>
              <a:t>Have </a:t>
            </a:r>
            <a:r>
              <a:rPr lang="en-US" dirty="0"/>
              <a:t>the customers had a thorough opportunity to investigate the various products available?</a:t>
            </a:r>
          </a:p>
          <a:p>
            <a:pPr marL="457200" indent="-457200">
              <a:buFont typeface="+mj-lt"/>
              <a:buAutoNum type="arabicPeriod"/>
            </a:pPr>
            <a:r>
              <a:rPr lang="en-US" dirty="0" smtClean="0"/>
              <a:t>Are </a:t>
            </a:r>
            <a:r>
              <a:rPr lang="en-US" dirty="0"/>
              <a:t>the customers willing to give and take between the product’s price and capabilities to get the best match for their system?</a:t>
            </a:r>
          </a:p>
          <a:p>
            <a:pPr marL="457200" indent="-457200">
              <a:buFont typeface="+mj-lt"/>
              <a:buAutoNum type="arabicPeriod"/>
            </a:pPr>
            <a:r>
              <a:rPr lang="en-US" dirty="0" smtClean="0"/>
              <a:t>Is </a:t>
            </a:r>
            <a:r>
              <a:rPr lang="en-US" dirty="0"/>
              <a:t>the product/technology scalable? </a:t>
            </a:r>
          </a:p>
          <a:p>
            <a:pPr marL="457200" indent="-457200">
              <a:buFont typeface="+mj-lt"/>
              <a:buAutoNum type="arabicPeriod"/>
            </a:pPr>
            <a:r>
              <a:rPr lang="en-US" dirty="0" smtClean="0"/>
              <a:t>What </a:t>
            </a:r>
            <a:r>
              <a:rPr lang="en-US" dirty="0"/>
              <a:t>are the computer literacy/training needs of transit staff? </a:t>
            </a:r>
            <a:endParaRPr lang="en-US" dirty="0" smtClean="0"/>
          </a:p>
          <a:p>
            <a:pPr marL="457200" indent="-457200">
              <a:buFont typeface="+mj-lt"/>
              <a:buAutoNum type="arabicPeriod"/>
            </a:pPr>
            <a:r>
              <a:rPr lang="en-US" dirty="0" smtClean="0"/>
              <a:t>At </a:t>
            </a:r>
            <a:r>
              <a:rPr lang="en-US" dirty="0"/>
              <a:t>the end of the day, will stakeholders be able to get the biggest bang for the buck?</a:t>
            </a:r>
          </a:p>
          <a:p>
            <a:pPr marL="0" indent="0">
              <a:buNone/>
            </a:pPr>
            <a:endParaRPr lang="en-US" dirty="0"/>
          </a:p>
        </p:txBody>
      </p:sp>
      <p:sp>
        <p:nvSpPr>
          <p:cNvPr id="5" name="Rectangle 4"/>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spTree>
    <p:extLst>
      <p:ext uri="{BB962C8B-B14F-4D97-AF65-F5344CB8AC3E}">
        <p14:creationId xmlns:p14="http://schemas.microsoft.com/office/powerpoint/2010/main" xmlns="" val="4251791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Learned</a:t>
            </a:r>
            <a:endParaRPr lang="en-US" dirty="0"/>
          </a:p>
        </p:txBody>
      </p:sp>
      <p:sp>
        <p:nvSpPr>
          <p:cNvPr id="3" name="Content Placeholder 2"/>
          <p:cNvSpPr>
            <a:spLocks noGrp="1"/>
          </p:cNvSpPr>
          <p:nvPr>
            <p:ph idx="1"/>
          </p:nvPr>
        </p:nvSpPr>
        <p:spPr>
          <a:xfrm>
            <a:off x="1143000" y="1600200"/>
            <a:ext cx="7543800" cy="4876800"/>
          </a:xfrm>
        </p:spPr>
        <p:txBody>
          <a:bodyPr>
            <a:normAutofit/>
          </a:bodyPr>
          <a:lstStyle/>
          <a:p>
            <a:r>
              <a:rPr lang="en-US" sz="2600" dirty="0" smtClean="0"/>
              <a:t>Integration and Interoperability</a:t>
            </a:r>
          </a:p>
          <a:p>
            <a:r>
              <a:rPr lang="en-US" sz="2600" dirty="0" smtClean="0"/>
              <a:t>Regional Systems</a:t>
            </a:r>
          </a:p>
          <a:p>
            <a:r>
              <a:rPr lang="en-US" sz="2600" dirty="0" smtClean="0"/>
              <a:t>Standards</a:t>
            </a:r>
          </a:p>
          <a:p>
            <a:r>
              <a:rPr lang="en-US" sz="2600" dirty="0" smtClean="0"/>
              <a:t>Equipment</a:t>
            </a:r>
            <a:endParaRPr lang="en-US" sz="2600" dirty="0"/>
          </a:p>
        </p:txBody>
      </p:sp>
      <p:sp>
        <p:nvSpPr>
          <p:cNvPr id="5" name="Rectangle 4"/>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pic>
        <p:nvPicPr>
          <p:cNvPr id="6146" name="Picture 2" descr="http://www.3ders.org/images/sesame-ring-3d-printed-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81400" y="2667000"/>
            <a:ext cx="4879385" cy="3114675"/>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039892" y="5666259"/>
            <a:ext cx="1981200" cy="230832"/>
          </a:xfrm>
          <a:prstGeom prst="rect">
            <a:avLst/>
          </a:prstGeom>
          <a:noFill/>
        </p:spPr>
        <p:txBody>
          <a:bodyPr wrap="square" rtlCol="0">
            <a:spAutoFit/>
          </a:bodyPr>
          <a:lstStyle/>
          <a:p>
            <a:r>
              <a:rPr lang="en-US" sz="900" dirty="0" smtClean="0"/>
              <a:t>Image credit: MIT &amp; MBTA</a:t>
            </a:r>
            <a:endParaRPr lang="en-US" sz="900" dirty="0"/>
          </a:p>
        </p:txBody>
      </p:sp>
    </p:spTree>
    <p:extLst>
      <p:ext uri="{BB962C8B-B14F-4D97-AF65-F5344CB8AC3E}">
        <p14:creationId xmlns:p14="http://schemas.microsoft.com/office/powerpoint/2010/main" xmlns="" val="3955750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Principles</a:t>
            </a:r>
            <a:endParaRPr lang="en-US" dirty="0"/>
          </a:p>
        </p:txBody>
      </p:sp>
      <p:sp>
        <p:nvSpPr>
          <p:cNvPr id="3" name="Content Placeholder 2"/>
          <p:cNvSpPr>
            <a:spLocks noGrp="1"/>
          </p:cNvSpPr>
          <p:nvPr>
            <p:ph idx="1"/>
          </p:nvPr>
        </p:nvSpPr>
        <p:spPr/>
        <p:txBody>
          <a:bodyPr>
            <a:normAutofit/>
          </a:bodyPr>
          <a:lstStyle/>
          <a:p>
            <a:r>
              <a:rPr lang="en-US" dirty="0"/>
              <a:t>Focus on desired </a:t>
            </a:r>
            <a:r>
              <a:rPr lang="en-US" dirty="0" smtClean="0"/>
              <a:t>outcomes</a:t>
            </a:r>
            <a:endParaRPr lang="en-US" dirty="0"/>
          </a:p>
          <a:p>
            <a:r>
              <a:rPr lang="en-US" dirty="0" smtClean="0"/>
              <a:t>Use </a:t>
            </a:r>
            <a:r>
              <a:rPr lang="en-US" dirty="0"/>
              <a:t>technologies that will be compatible with other commercial software and hardware systems </a:t>
            </a:r>
            <a:endParaRPr lang="en-US" dirty="0" smtClean="0"/>
          </a:p>
          <a:p>
            <a:r>
              <a:rPr lang="en-US" dirty="0"/>
              <a:t>S</a:t>
            </a:r>
            <a:r>
              <a:rPr lang="en-US" dirty="0" smtClean="0"/>
              <a:t>elect </a:t>
            </a:r>
            <a:r>
              <a:rPr lang="en-US" dirty="0"/>
              <a:t>“scalable” systems </a:t>
            </a:r>
            <a:endParaRPr lang="en-US" dirty="0" smtClean="0"/>
          </a:p>
          <a:p>
            <a:r>
              <a:rPr lang="en-US" dirty="0" smtClean="0"/>
              <a:t>Introduce </a:t>
            </a:r>
            <a:r>
              <a:rPr lang="en-US" dirty="0"/>
              <a:t>new technologies </a:t>
            </a:r>
            <a:r>
              <a:rPr lang="en-US" dirty="0" smtClean="0"/>
              <a:t>gradually</a:t>
            </a:r>
            <a:endParaRPr lang="en-US" dirty="0"/>
          </a:p>
          <a:p>
            <a:r>
              <a:rPr lang="en-US" dirty="0" smtClean="0"/>
              <a:t>Educate </a:t>
            </a:r>
            <a:r>
              <a:rPr lang="en-US" dirty="0"/>
              <a:t>employees and the community on the new </a:t>
            </a:r>
            <a:r>
              <a:rPr lang="en-US" dirty="0" smtClean="0"/>
              <a:t>systems</a:t>
            </a:r>
          </a:p>
          <a:p>
            <a:r>
              <a:rPr lang="en-US" dirty="0" smtClean="0"/>
              <a:t>Ensure Information accuracy</a:t>
            </a:r>
            <a:endParaRPr lang="en-US" dirty="0"/>
          </a:p>
        </p:txBody>
      </p:sp>
      <p:sp>
        <p:nvSpPr>
          <p:cNvPr id="5" name="Rectangle 4"/>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spTree>
    <p:extLst>
      <p:ext uri="{BB962C8B-B14F-4D97-AF65-F5344CB8AC3E}">
        <p14:creationId xmlns:p14="http://schemas.microsoft.com/office/powerpoint/2010/main" xmlns="" val="9919633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a:xfrm>
            <a:off x="685800" y="1600200"/>
            <a:ext cx="7696200" cy="4876800"/>
          </a:xfrm>
        </p:spPr>
        <p:txBody>
          <a:bodyPr/>
          <a:lstStyle/>
          <a:p>
            <a:r>
              <a:rPr lang="en-US" dirty="0" smtClean="0"/>
              <a:t>Identify needs based on day-to-day functions of the agency</a:t>
            </a:r>
          </a:p>
          <a:p>
            <a:r>
              <a:rPr lang="en-US" dirty="0" smtClean="0"/>
              <a:t>When selecting which technologies to apply, be sure to consider how appropriate the technology is for your agency</a:t>
            </a:r>
          </a:p>
          <a:p>
            <a:r>
              <a:rPr lang="en-US" dirty="0" smtClean="0"/>
              <a:t>Any new technology </a:t>
            </a:r>
            <a:br>
              <a:rPr lang="en-US" dirty="0" smtClean="0"/>
            </a:br>
            <a:r>
              <a:rPr lang="en-US" dirty="0" smtClean="0"/>
              <a:t>implementation takes</a:t>
            </a:r>
            <a:br>
              <a:rPr lang="en-US" dirty="0" smtClean="0"/>
            </a:br>
            <a:r>
              <a:rPr lang="en-US" dirty="0" smtClean="0"/>
              <a:t>time—for staff, </a:t>
            </a:r>
            <a:br>
              <a:rPr lang="en-US" dirty="0" smtClean="0"/>
            </a:br>
            <a:r>
              <a:rPr lang="en-US" dirty="0" smtClean="0"/>
              <a:t>customers, and </a:t>
            </a:r>
            <a:br>
              <a:rPr lang="en-US" dirty="0" smtClean="0"/>
            </a:br>
            <a:r>
              <a:rPr lang="en-US" dirty="0" smtClean="0"/>
              <a:t>others—to adjust to </a:t>
            </a:r>
            <a:br>
              <a:rPr lang="en-US" dirty="0" smtClean="0"/>
            </a:br>
            <a:r>
              <a:rPr lang="en-US" dirty="0" smtClean="0"/>
              <a:t>the new change</a:t>
            </a:r>
          </a:p>
          <a:p>
            <a:pPr marL="0" indent="0">
              <a:buNone/>
            </a:pPr>
            <a:endParaRPr lang="en-US" dirty="0" smtClean="0"/>
          </a:p>
          <a:p>
            <a:endParaRPr lang="en-US" dirty="0"/>
          </a:p>
        </p:txBody>
      </p:sp>
      <p:pic>
        <p:nvPicPr>
          <p:cNvPr id="1026" name="Picture 2" descr="http://media.utsandiego.com/img/photos/2013/01/25/cubic_gates_r620x349.JPG?75d51d0aea2efce5189afce216053cbc530c46a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64957" y="3429000"/>
            <a:ext cx="4957913" cy="279082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92189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a:solidFill>
                  <a:schemeClr val="accent1">
                    <a:lumMod val="50000"/>
                  </a:schemeClr>
                </a:solidFill>
              </a:rPr>
              <a:t>Learning Objectives</a:t>
            </a:r>
          </a:p>
        </p:txBody>
      </p:sp>
      <p:sp>
        <p:nvSpPr>
          <p:cNvPr id="3" name="Content Placeholder 2"/>
          <p:cNvSpPr>
            <a:spLocks noGrp="1"/>
          </p:cNvSpPr>
          <p:nvPr>
            <p:ph idx="1"/>
          </p:nvPr>
        </p:nvSpPr>
        <p:spPr>
          <a:xfrm>
            <a:off x="762000" y="1570037"/>
            <a:ext cx="8153400" cy="4830763"/>
          </a:xfrm>
        </p:spPr>
        <p:txBody>
          <a:bodyPr>
            <a:noAutofit/>
          </a:bodyPr>
          <a:lstStyle/>
          <a:p>
            <a:pPr marL="0" lvl="0" indent="0">
              <a:buNone/>
            </a:pPr>
            <a:r>
              <a:rPr lang="en-US" dirty="0" smtClean="0"/>
              <a:t>At the end of this lesson, you will learn how your peers:</a:t>
            </a:r>
          </a:p>
          <a:p>
            <a:pPr lvl="0"/>
            <a:r>
              <a:rPr lang="en-US" dirty="0" smtClean="0"/>
              <a:t>Use technology and social media to connect system information and the customer and contain costs</a:t>
            </a:r>
          </a:p>
          <a:p>
            <a:pPr lvl="0"/>
            <a:r>
              <a:rPr lang="en-US" dirty="0" smtClean="0"/>
              <a:t>Develop service designs that maximize efficiency</a:t>
            </a:r>
            <a:br>
              <a:rPr lang="en-US" dirty="0" smtClean="0"/>
            </a:br>
            <a:endParaRPr lang="en-US" dirty="0" smtClean="0"/>
          </a:p>
          <a:p>
            <a:pPr marL="0" lvl="0" indent="0">
              <a:buNone/>
            </a:pPr>
            <a:r>
              <a:rPr lang="en-US" dirty="0" smtClean="0"/>
              <a:t>Additionally, you will learn:</a:t>
            </a:r>
          </a:p>
          <a:p>
            <a:pPr lvl="0"/>
            <a:r>
              <a:rPr lang="en-US" dirty="0" smtClean="0"/>
              <a:t>Examples of statewide and national examples  in technology</a:t>
            </a:r>
          </a:p>
          <a:p>
            <a:pPr lvl="0"/>
            <a:r>
              <a:rPr lang="en-US" dirty="0" smtClean="0"/>
              <a:t>Social media considerations for transit providers</a:t>
            </a:r>
          </a:p>
        </p:txBody>
      </p:sp>
    </p:spTree>
    <p:extLst>
      <p:ext uri="{BB962C8B-B14F-4D97-AF65-F5344CB8AC3E}">
        <p14:creationId xmlns:p14="http://schemas.microsoft.com/office/powerpoint/2010/main" xmlns="" val="42757615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0"/>
            <a:ext cx="7772400" cy="1362075"/>
          </a:xfrm>
        </p:spPr>
        <p:txBody>
          <a:bodyPr>
            <a:normAutofit fontScale="90000"/>
          </a:bodyPr>
          <a:lstStyle/>
          <a:p>
            <a:r>
              <a:rPr lang="en-US" dirty="0" smtClean="0"/>
              <a:t>Statewide and national examples in Technology</a:t>
            </a:r>
            <a:endParaRPr lang="en-US" dirty="0"/>
          </a:p>
        </p:txBody>
      </p:sp>
    </p:spTree>
    <p:extLst>
      <p:ext uri="{BB962C8B-B14F-4D97-AF65-F5344CB8AC3E}">
        <p14:creationId xmlns:p14="http://schemas.microsoft.com/office/powerpoint/2010/main" xmlns="" val="24482618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0052C4F-0EAC-A940-942B-00F89E616BE0}" type="slidenum">
              <a:rPr lang="en-US" smtClean="0"/>
              <a:pPr/>
              <a:t>21</a:t>
            </a:fld>
            <a:endParaRPr lang="en-US" dirty="0"/>
          </a:p>
        </p:txBody>
      </p:sp>
      <p:sp>
        <p:nvSpPr>
          <p:cNvPr id="8" name="Title 36"/>
          <p:cNvSpPr txBox="1">
            <a:spLocks/>
          </p:cNvSpPr>
          <p:nvPr/>
        </p:nvSpPr>
        <p:spPr>
          <a:xfrm>
            <a:off x="457200" y="499612"/>
            <a:ext cx="8229600" cy="418058"/>
          </a:xfrm>
          <a:prstGeom prst="rect">
            <a:avLst/>
          </a:prstGeom>
        </p:spPr>
        <p:txBody>
          <a:bodyPr vert="horz" lIns="91440" tIns="45720" rIns="91440" bIns="45720" rtlCol="0" anchor="ctr">
            <a:noAutofit/>
          </a:bodyPr>
          <a:lstStyle/>
          <a:p>
            <a:pPr lvl="0">
              <a:spcBef>
                <a:spcPct val="0"/>
              </a:spcBef>
              <a:defRPr/>
            </a:pPr>
            <a:r>
              <a:rPr lang="en-US" sz="2800" b="1" dirty="0" smtClean="0">
                <a:solidFill>
                  <a:schemeClr val="bg1"/>
                </a:solidFill>
                <a:latin typeface="Arial"/>
                <a:ea typeface="+mj-ea"/>
                <a:cs typeface="Arial"/>
              </a:rPr>
              <a:t>Rollout</a:t>
            </a:r>
            <a:endParaRPr kumimoji="0" lang="en-US" sz="2800" b="1" i="0" u="none" strike="noStrike" kern="1200" cap="none" spc="0" normalizeH="0" baseline="0" noProof="0" dirty="0" smtClean="0">
              <a:ln>
                <a:noFill/>
              </a:ln>
              <a:solidFill>
                <a:schemeClr val="bg1"/>
              </a:solidFill>
              <a:effectLst/>
              <a:uLnTx/>
              <a:uFillTx/>
              <a:latin typeface="Arial"/>
              <a:ea typeface="+mj-ea"/>
              <a:cs typeface="Arial"/>
            </a:endParaRPr>
          </a:p>
        </p:txBody>
      </p:sp>
      <p:pic>
        <p:nvPicPr>
          <p:cNvPr id="5" name="Picture 2" descr="C:\Users\ngrinnell\Downloads\Concept #1 - Lose The Wait (1).jpg"/>
          <p:cNvPicPr>
            <a:picLocks noChangeAspect="1" noChangeArrowheads="1"/>
          </p:cNvPicPr>
          <p:nvPr/>
        </p:nvPicPr>
        <p:blipFill>
          <a:blip r:embed="rId3" cstate="print"/>
          <a:srcRect/>
          <a:stretch>
            <a:fillRect/>
          </a:stretch>
        </p:blipFill>
        <p:spPr bwMode="auto">
          <a:xfrm>
            <a:off x="1002059" y="1665419"/>
            <a:ext cx="3128956" cy="4690931"/>
          </a:xfrm>
          <a:prstGeom prst="rect">
            <a:avLst/>
          </a:prstGeom>
          <a:noFill/>
        </p:spPr>
      </p:pic>
      <p:pic>
        <p:nvPicPr>
          <p:cNvPr id="9" name="Picture 8" descr="front card.psd"/>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906314" y="2657475"/>
            <a:ext cx="3518087" cy="3340100"/>
          </a:xfrm>
          <a:prstGeom prst="rect">
            <a:avLst/>
          </a:prstGeom>
        </p:spPr>
      </p:pic>
      <p:pic>
        <p:nvPicPr>
          <p:cNvPr id="7" name="Picture 6" descr="goPass_logo_sm.png"/>
          <p:cNvPicPr>
            <a:picLocks noChangeAspect="1"/>
          </p:cNvPicPr>
          <p:nvPr/>
        </p:nvPicPr>
        <p:blipFill>
          <a:blip r:embed="rId5" cstate="print"/>
          <a:stretch>
            <a:fillRect/>
          </a:stretch>
        </p:blipFill>
        <p:spPr>
          <a:xfrm>
            <a:off x="160045" y="6037141"/>
            <a:ext cx="838749" cy="747277"/>
          </a:xfrm>
          <a:prstGeom prst="rect">
            <a:avLst/>
          </a:prstGeom>
        </p:spPr>
      </p:pic>
      <p:sp>
        <p:nvSpPr>
          <p:cNvPr id="11" name="Title 1"/>
          <p:cNvSpPr>
            <a:spLocks noGrp="1"/>
          </p:cNvSpPr>
          <p:nvPr>
            <p:ph type="title"/>
          </p:nvPr>
        </p:nvSpPr>
        <p:spPr>
          <a:xfrm>
            <a:off x="457200" y="533400"/>
            <a:ext cx="8229600" cy="990600"/>
          </a:xfrm>
        </p:spPr>
        <p:txBody>
          <a:bodyPr/>
          <a:lstStyle/>
          <a:p>
            <a:r>
              <a:rPr lang="en-US" dirty="0" smtClean="0"/>
              <a:t>DART </a:t>
            </a:r>
            <a:r>
              <a:rPr lang="en-US" dirty="0" err="1" smtClean="0"/>
              <a:t>GoPass</a:t>
            </a:r>
            <a:r>
              <a:rPr lang="en-US" dirty="0" smtClean="0"/>
              <a:t> </a:t>
            </a:r>
            <a:r>
              <a:rPr lang="en-US" dirty="0" err="1" smtClean="0"/>
              <a:t>Farecard</a:t>
            </a:r>
            <a:r>
              <a:rPr lang="en-US" dirty="0" smtClean="0"/>
              <a:t> System</a:t>
            </a:r>
            <a:endParaRPr lang="en-US" dirty="0"/>
          </a:p>
        </p:txBody>
      </p:sp>
      <p:sp>
        <p:nvSpPr>
          <p:cNvPr id="12" name="Rectangle 11"/>
          <p:cNvSpPr/>
          <p:nvPr/>
        </p:nvSpPr>
        <p:spPr>
          <a:xfrm>
            <a:off x="6172200" y="6381690"/>
            <a:ext cx="2923877" cy="400110"/>
          </a:xfrm>
          <a:prstGeom prst="rect">
            <a:avLst/>
          </a:prstGeom>
        </p:spPr>
        <p:txBody>
          <a:bodyPr wrap="none">
            <a:spAutoFit/>
          </a:bodyPr>
          <a:lstStyle/>
          <a:p>
            <a:r>
              <a:rPr lang="en-US" sz="2000" b="1" i="1" dirty="0" smtClean="0">
                <a:solidFill>
                  <a:schemeClr val="accent1">
                    <a:lumMod val="50000"/>
                  </a:schemeClr>
                </a:solidFill>
              </a:rPr>
              <a:t>Examples in Technology</a:t>
            </a:r>
            <a:endParaRPr lang="en-US" sz="2000" b="1" i="1" dirty="0"/>
          </a:p>
        </p:txBody>
      </p:sp>
    </p:spTree>
    <p:extLst>
      <p:ext uri="{BB962C8B-B14F-4D97-AF65-F5344CB8AC3E}">
        <p14:creationId xmlns:p14="http://schemas.microsoft.com/office/powerpoint/2010/main" xmlns="" val="32525676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95865" y="438113"/>
            <a:ext cx="5390536" cy="530942"/>
          </a:xfrm>
          <a:prstGeom prst="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0" scaled="1"/>
            <a:tileRect/>
          </a:gra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14" name="Table 13"/>
          <p:cNvGraphicFramePr>
            <a:graphicFrameLocks noGrp="1"/>
          </p:cNvGraphicFramePr>
          <p:nvPr/>
        </p:nvGraphicFramePr>
        <p:xfrm>
          <a:off x="1381125" y="1537438"/>
          <a:ext cx="6096000" cy="3200400"/>
        </p:xfrm>
        <a:graphic>
          <a:graphicData uri="http://schemas.openxmlformats.org/drawingml/2006/table">
            <a:tbl>
              <a:tblPr firstRow="1" bandRow="1">
                <a:tableStyleId>{6E25E649-3F16-4E02-A733-19D2CDBF48F0}</a:tableStyleId>
              </a:tblPr>
              <a:tblGrid>
                <a:gridCol w="2844288"/>
                <a:gridCol w="3251712"/>
              </a:tblGrid>
              <a:tr h="370840">
                <a:tc>
                  <a:txBody>
                    <a:bodyPr/>
                    <a:lstStyle/>
                    <a:p>
                      <a:pPr>
                        <a:tabLst/>
                      </a:pPr>
                      <a:r>
                        <a:rPr lang="en-US" sz="1800" b="0" dirty="0" smtClean="0">
                          <a:solidFill>
                            <a:schemeClr val="tx1"/>
                          </a:solidFill>
                        </a:rPr>
                        <a:t>Agencies </a:t>
                      </a:r>
                      <a:endParaRPr lang="en-US" b="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smtClean="0"/>
                    </a:p>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en-US" sz="1800" dirty="0" smtClean="0"/>
                        <a:t>Software Vendor </a:t>
                      </a:r>
                      <a:endParaRPr lang="en-US"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smtClean="0"/>
                    </a:p>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en-US" sz="1800" dirty="0" smtClean="0"/>
                        <a:t>Gateway</a:t>
                      </a:r>
                      <a:endParaRPr lang="en-US"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smtClean="0"/>
                    </a:p>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sz="1800" dirty="0" smtClean="0"/>
                        <a:t>Payment Issuers</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endParaRPr lang="en-US" dirty="0" smtClean="0"/>
                    </a:p>
                    <a:p>
                      <a:pPr marL="0" indent="0"/>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en-US" sz="1800" dirty="0" smtClean="0"/>
                        <a:t>Future Payment Issuers</a:t>
                      </a:r>
                      <a:endParaRPr lang="en-US" dirty="0"/>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dirty="0" smtClean="0"/>
                    </a:p>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37" name="Title 36"/>
          <p:cNvSpPr>
            <a:spLocks noGrp="1"/>
          </p:cNvSpPr>
          <p:nvPr>
            <p:ph type="title"/>
          </p:nvPr>
        </p:nvSpPr>
        <p:spPr>
          <a:xfrm>
            <a:off x="457200" y="274638"/>
            <a:ext cx="8229600" cy="857693"/>
          </a:xfrm>
        </p:spPr>
        <p:txBody>
          <a:bodyPr>
            <a:normAutofit/>
          </a:bodyPr>
          <a:lstStyle/>
          <a:p>
            <a:pPr algn="l"/>
            <a:r>
              <a:rPr lang="en-US" sz="2800" b="1" dirty="0" smtClean="0">
                <a:solidFill>
                  <a:schemeClr val="bg1"/>
                </a:solidFill>
              </a:rPr>
              <a:t>Participants</a:t>
            </a:r>
            <a:endParaRPr lang="en-US" sz="2800" b="1" dirty="0">
              <a:solidFill>
                <a:schemeClr val="bg1"/>
              </a:solidFill>
            </a:endParaRPr>
          </a:p>
        </p:txBody>
      </p:sp>
      <p:sp>
        <p:nvSpPr>
          <p:cNvPr id="4" name="Slide Number Placeholder 3"/>
          <p:cNvSpPr>
            <a:spLocks noGrp="1"/>
          </p:cNvSpPr>
          <p:nvPr>
            <p:ph type="sldNum" sz="quarter" idx="12"/>
          </p:nvPr>
        </p:nvSpPr>
        <p:spPr>
          <a:xfrm>
            <a:off x="6553200" y="6410780"/>
            <a:ext cx="2133600" cy="365125"/>
          </a:xfrm>
        </p:spPr>
        <p:txBody>
          <a:bodyPr/>
          <a:lstStyle/>
          <a:p>
            <a:fld id="{20052C4F-0EAC-A940-942B-00F89E616BE0}" type="slidenum">
              <a:rPr lang="en-US" smtClean="0"/>
              <a:pPr/>
              <a:t>22</a:t>
            </a:fld>
            <a:endParaRPr lang="en-US" dirty="0"/>
          </a:p>
        </p:txBody>
      </p:sp>
      <p:sp>
        <p:nvSpPr>
          <p:cNvPr id="12" name="Content Placeholder 11"/>
          <p:cNvSpPr>
            <a:spLocks noGrp="1"/>
          </p:cNvSpPr>
          <p:nvPr>
            <p:ph sz="half" idx="2"/>
          </p:nvPr>
        </p:nvSpPr>
        <p:spPr>
          <a:xfrm>
            <a:off x="457200" y="1264432"/>
            <a:ext cx="8229600" cy="4511675"/>
          </a:xfrm>
        </p:spPr>
        <p:txBody>
          <a:bodyPr>
            <a:normAutofit/>
          </a:bodyPr>
          <a:lstStyle/>
          <a:p>
            <a:pPr marL="914400" lvl="1" indent="-514350">
              <a:lnSpc>
                <a:spcPct val="110000"/>
              </a:lnSpc>
              <a:buNone/>
            </a:pPr>
            <a:endParaRPr lang="en-US" sz="2800" dirty="0" smtClean="0"/>
          </a:p>
          <a:p>
            <a:pPr marL="914400" lvl="1" indent="-514350">
              <a:lnSpc>
                <a:spcPct val="110000"/>
              </a:lnSpc>
              <a:buNone/>
            </a:pPr>
            <a:endParaRPr lang="en-US" sz="1400" dirty="0" smtClean="0"/>
          </a:p>
          <a:p>
            <a:pPr marL="914400" lvl="1" indent="-514350">
              <a:lnSpc>
                <a:spcPct val="110000"/>
              </a:lnSpc>
              <a:buNone/>
            </a:pPr>
            <a:endParaRPr lang="en-US" sz="2800" dirty="0" smtClean="0"/>
          </a:p>
          <a:p>
            <a:pPr marL="914400" lvl="1" indent="-514350">
              <a:lnSpc>
                <a:spcPct val="110000"/>
              </a:lnSpc>
              <a:buNone/>
            </a:pPr>
            <a:endParaRPr lang="en-US" sz="1400" dirty="0" smtClean="0"/>
          </a:p>
          <a:p>
            <a:pPr marL="914400" lvl="1" indent="-514350">
              <a:lnSpc>
                <a:spcPct val="110000"/>
              </a:lnSpc>
              <a:buNone/>
            </a:pPr>
            <a:endParaRPr lang="en-US" sz="2800" dirty="0" smtClean="0"/>
          </a:p>
          <a:p>
            <a:pPr marL="914400" lvl="1" indent="-514350">
              <a:lnSpc>
                <a:spcPct val="110000"/>
              </a:lnSpc>
              <a:buNone/>
            </a:pPr>
            <a:endParaRPr lang="en-US" sz="1400" dirty="0" smtClean="0"/>
          </a:p>
          <a:p>
            <a:pPr marL="914400" lvl="1" indent="-514350">
              <a:lnSpc>
                <a:spcPct val="110000"/>
              </a:lnSpc>
              <a:buNone/>
            </a:pPr>
            <a:endParaRPr lang="en-US" sz="2800" dirty="0" smtClean="0"/>
          </a:p>
          <a:p>
            <a:pPr marL="914400" lvl="1" indent="-514350">
              <a:lnSpc>
                <a:spcPct val="110000"/>
              </a:lnSpc>
              <a:buNone/>
            </a:pPr>
            <a:endParaRPr lang="en-US" sz="2800" dirty="0"/>
          </a:p>
        </p:txBody>
      </p:sp>
      <p:pic>
        <p:nvPicPr>
          <p:cNvPr id="18" name="Picture 17" descr="unwireLogo.jpg"/>
          <p:cNvPicPr>
            <a:picLocks noChangeAspect="1"/>
          </p:cNvPicPr>
          <p:nvPr/>
        </p:nvPicPr>
        <p:blipFill>
          <a:blip r:embed="rId3" cstate="print"/>
          <a:stretch>
            <a:fillRect/>
          </a:stretch>
        </p:blipFill>
        <p:spPr>
          <a:xfrm>
            <a:off x="4257673" y="2232726"/>
            <a:ext cx="1550188" cy="579509"/>
          </a:xfrm>
          <a:prstGeom prst="rect">
            <a:avLst/>
          </a:prstGeom>
        </p:spPr>
      </p:pic>
      <p:pic>
        <p:nvPicPr>
          <p:cNvPr id="19" name="Picture 18" descr="ntta_logo.jpg"/>
          <p:cNvPicPr>
            <a:picLocks noChangeAspect="1"/>
          </p:cNvPicPr>
          <p:nvPr/>
        </p:nvPicPr>
        <p:blipFill>
          <a:blip r:embed="rId4" cstate="print"/>
          <a:stretch>
            <a:fillRect/>
          </a:stretch>
        </p:blipFill>
        <p:spPr>
          <a:xfrm>
            <a:off x="4296914" y="4188461"/>
            <a:ext cx="1373839" cy="476476"/>
          </a:xfrm>
          <a:prstGeom prst="rect">
            <a:avLst/>
          </a:prstGeom>
        </p:spPr>
      </p:pic>
      <p:pic>
        <p:nvPicPr>
          <p:cNvPr id="20" name="Picture 19" descr="paypal.jpg"/>
          <p:cNvPicPr>
            <a:picLocks noChangeAspect="1"/>
          </p:cNvPicPr>
          <p:nvPr/>
        </p:nvPicPr>
        <p:blipFill>
          <a:blip r:embed="rId5" cstate="print"/>
          <a:stretch>
            <a:fillRect/>
          </a:stretch>
        </p:blipFill>
        <p:spPr>
          <a:xfrm>
            <a:off x="5865923" y="4143614"/>
            <a:ext cx="1561194" cy="539471"/>
          </a:xfrm>
          <a:prstGeom prst="rect">
            <a:avLst/>
          </a:prstGeom>
        </p:spPr>
      </p:pic>
      <p:pic>
        <p:nvPicPr>
          <p:cNvPr id="21" name="Picture 20" descr="cybersource_logo.jpg"/>
          <p:cNvPicPr>
            <a:picLocks noChangeAspect="1"/>
          </p:cNvPicPr>
          <p:nvPr/>
        </p:nvPicPr>
        <p:blipFill>
          <a:blip r:embed="rId6" cstate="print"/>
          <a:stretch>
            <a:fillRect/>
          </a:stretch>
        </p:blipFill>
        <p:spPr>
          <a:xfrm>
            <a:off x="4209116" y="2841988"/>
            <a:ext cx="1979740" cy="593316"/>
          </a:xfrm>
          <a:prstGeom prst="rect">
            <a:avLst/>
          </a:prstGeom>
        </p:spPr>
      </p:pic>
      <p:pic>
        <p:nvPicPr>
          <p:cNvPr id="10" name="Picture 9" descr="DCTA Full Color Logo.eps"/>
          <p:cNvPicPr>
            <a:picLocks noChangeAspect="1"/>
          </p:cNvPicPr>
          <p:nvPr/>
        </p:nvPicPr>
        <p:blipFill>
          <a:blip r:embed="rId7" cstate="print"/>
          <a:stretch>
            <a:fillRect/>
          </a:stretch>
        </p:blipFill>
        <p:spPr>
          <a:xfrm>
            <a:off x="5892564" y="1637705"/>
            <a:ext cx="1104062" cy="502149"/>
          </a:xfrm>
          <a:prstGeom prst="rect">
            <a:avLst/>
          </a:prstGeom>
        </p:spPr>
      </p:pic>
      <p:pic>
        <p:nvPicPr>
          <p:cNvPr id="11" name="Picture 10" descr="T logo PMS.eps"/>
          <p:cNvPicPr>
            <a:picLocks noChangeAspect="1"/>
          </p:cNvPicPr>
          <p:nvPr/>
        </p:nvPicPr>
        <p:blipFill>
          <a:blip r:embed="rId8" cstate="print"/>
          <a:stretch>
            <a:fillRect/>
          </a:stretch>
        </p:blipFill>
        <p:spPr>
          <a:xfrm>
            <a:off x="5152124" y="1605181"/>
            <a:ext cx="577926" cy="526252"/>
          </a:xfrm>
          <a:prstGeom prst="rect">
            <a:avLst/>
          </a:prstGeom>
        </p:spPr>
      </p:pic>
      <p:pic>
        <p:nvPicPr>
          <p:cNvPr id="17" name="Picture 16" descr="DART Logo Standard-Reg for small use.eps"/>
          <p:cNvPicPr>
            <a:picLocks noChangeAspect="1"/>
          </p:cNvPicPr>
          <p:nvPr/>
        </p:nvPicPr>
        <p:blipFill>
          <a:blip r:embed="rId9" cstate="print"/>
          <a:stretch>
            <a:fillRect/>
          </a:stretch>
        </p:blipFill>
        <p:spPr>
          <a:xfrm>
            <a:off x="4273412" y="1583749"/>
            <a:ext cx="579546" cy="547684"/>
          </a:xfrm>
          <a:prstGeom prst="rect">
            <a:avLst/>
          </a:prstGeom>
        </p:spPr>
      </p:pic>
      <p:pic>
        <p:nvPicPr>
          <p:cNvPr id="15" name="Picture 14" descr="visa.jpg"/>
          <p:cNvPicPr>
            <a:picLocks noChangeAspect="1"/>
          </p:cNvPicPr>
          <p:nvPr/>
        </p:nvPicPr>
        <p:blipFill>
          <a:blip r:embed="rId10" cstate="print"/>
          <a:stretch>
            <a:fillRect/>
          </a:stretch>
        </p:blipFill>
        <p:spPr>
          <a:xfrm>
            <a:off x="4296914" y="3539613"/>
            <a:ext cx="772709" cy="486014"/>
          </a:xfrm>
          <a:prstGeom prst="rect">
            <a:avLst/>
          </a:prstGeom>
        </p:spPr>
      </p:pic>
      <p:pic>
        <p:nvPicPr>
          <p:cNvPr id="23" name="Picture 22" descr="masterCard.jpg"/>
          <p:cNvPicPr>
            <a:picLocks noChangeAspect="1"/>
          </p:cNvPicPr>
          <p:nvPr/>
        </p:nvPicPr>
        <p:blipFill>
          <a:blip r:embed="rId11" cstate="print"/>
          <a:stretch>
            <a:fillRect/>
          </a:stretch>
        </p:blipFill>
        <p:spPr>
          <a:xfrm>
            <a:off x="5150737" y="3539612"/>
            <a:ext cx="810025" cy="486015"/>
          </a:xfrm>
          <a:prstGeom prst="rect">
            <a:avLst/>
          </a:prstGeom>
        </p:spPr>
      </p:pic>
      <p:pic>
        <p:nvPicPr>
          <p:cNvPr id="24" name="Picture 23" descr="amEx.jpg"/>
          <p:cNvPicPr>
            <a:picLocks noChangeAspect="1"/>
          </p:cNvPicPr>
          <p:nvPr/>
        </p:nvPicPr>
        <p:blipFill>
          <a:blip r:embed="rId12" cstate="print"/>
          <a:stretch>
            <a:fillRect/>
          </a:stretch>
        </p:blipFill>
        <p:spPr>
          <a:xfrm>
            <a:off x="6051791" y="3539612"/>
            <a:ext cx="501409" cy="486015"/>
          </a:xfrm>
          <a:prstGeom prst="rect">
            <a:avLst/>
          </a:prstGeom>
        </p:spPr>
      </p:pic>
      <p:pic>
        <p:nvPicPr>
          <p:cNvPr id="25" name="Picture 24" descr="discover.jpg"/>
          <p:cNvPicPr>
            <a:picLocks noChangeAspect="1"/>
          </p:cNvPicPr>
          <p:nvPr/>
        </p:nvPicPr>
        <p:blipFill>
          <a:blip r:embed="rId13" cstate="print"/>
          <a:stretch>
            <a:fillRect/>
          </a:stretch>
        </p:blipFill>
        <p:spPr>
          <a:xfrm>
            <a:off x="6626940" y="3539614"/>
            <a:ext cx="772707" cy="486014"/>
          </a:xfrm>
          <a:prstGeom prst="rect">
            <a:avLst/>
          </a:prstGeom>
        </p:spPr>
      </p:pic>
      <p:pic>
        <p:nvPicPr>
          <p:cNvPr id="26" name="Picture 25" descr="goPass_logo_sm.png"/>
          <p:cNvPicPr>
            <a:picLocks noChangeAspect="1"/>
          </p:cNvPicPr>
          <p:nvPr/>
        </p:nvPicPr>
        <p:blipFill>
          <a:blip r:embed="rId14" cstate="print"/>
          <a:stretch>
            <a:fillRect/>
          </a:stretch>
        </p:blipFill>
        <p:spPr>
          <a:xfrm>
            <a:off x="160045" y="6037141"/>
            <a:ext cx="838749" cy="747277"/>
          </a:xfrm>
          <a:prstGeom prst="rect">
            <a:avLst/>
          </a:prstGeom>
        </p:spPr>
      </p:pic>
      <p:sp>
        <p:nvSpPr>
          <p:cNvPr id="27" name="Rectangle 26"/>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spTree>
    <p:extLst>
      <p:ext uri="{BB962C8B-B14F-4D97-AF65-F5344CB8AC3E}">
        <p14:creationId xmlns:p14="http://schemas.microsoft.com/office/powerpoint/2010/main" xmlns="" val="5016442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74757"/>
            <a:ext cx="7056419" cy="707886"/>
          </a:xfrm>
          <a:prstGeom prst="rect">
            <a:avLst/>
          </a:prstGeom>
        </p:spPr>
        <p:txBody>
          <a:bodyPr wrap="none">
            <a:spAutoFit/>
          </a:bodyPr>
          <a:lstStyle/>
          <a:p>
            <a:r>
              <a:rPr lang="en-US" dirty="0" smtClean="0"/>
              <a:t>Fort Smith Transit—Tablet Program</a:t>
            </a:r>
            <a:endParaRPr lang="en-US" b="1" dirty="0"/>
          </a:p>
        </p:txBody>
      </p:sp>
      <p:sp>
        <p:nvSpPr>
          <p:cNvPr id="3" name="Content Placeholder 2"/>
          <p:cNvSpPr>
            <a:spLocks noGrp="1"/>
          </p:cNvSpPr>
          <p:nvPr>
            <p:ph idx="1"/>
          </p:nvPr>
        </p:nvSpPr>
        <p:spPr/>
        <p:txBody>
          <a:bodyPr>
            <a:normAutofit lnSpcReduction="10000"/>
          </a:bodyPr>
          <a:lstStyle/>
          <a:p>
            <a:r>
              <a:rPr lang="en-US" sz="2600" dirty="0" smtClean="0"/>
              <a:t>Provides more accurate tracking of passengers per hour.</a:t>
            </a:r>
          </a:p>
          <a:p>
            <a:pPr lvl="0"/>
            <a:r>
              <a:rPr lang="en-US" sz="2600" dirty="0" smtClean="0"/>
              <a:t>Drivers receive updated schedules in real time. </a:t>
            </a:r>
          </a:p>
          <a:p>
            <a:pPr lvl="0"/>
            <a:r>
              <a:rPr lang="en-US" sz="2600" dirty="0" smtClean="0"/>
              <a:t>Rapid reprogramming allows for quick replacement or reassignment. </a:t>
            </a:r>
          </a:p>
          <a:p>
            <a:pPr lvl="0"/>
            <a:r>
              <a:rPr lang="en-US" sz="2600" dirty="0" smtClean="0"/>
              <a:t>The program has language translation abilities.</a:t>
            </a:r>
          </a:p>
          <a:p>
            <a:pPr lvl="0"/>
            <a:r>
              <a:rPr lang="en-US" sz="2600" dirty="0" smtClean="0"/>
              <a:t>The program uses off-the-shelf applications.</a:t>
            </a:r>
          </a:p>
          <a:p>
            <a:pPr lvl="0"/>
            <a:r>
              <a:rPr lang="en-US" sz="2600" dirty="0" smtClean="0"/>
              <a:t>Monthly operational costs are limited to the cell data plans for each tablet. </a:t>
            </a:r>
          </a:p>
          <a:p>
            <a:pPr lvl="0"/>
            <a:r>
              <a:rPr lang="en-US" sz="2600" dirty="0" smtClean="0"/>
              <a:t>Using a locator application enables dispatchers to find specific vehicles on duty. </a:t>
            </a:r>
          </a:p>
          <a:p>
            <a:pPr lvl="0">
              <a:buNone/>
            </a:pPr>
            <a:endParaRPr lang="en-US" sz="4300" dirty="0" smtClean="0"/>
          </a:p>
        </p:txBody>
      </p:sp>
      <p:sp>
        <p:nvSpPr>
          <p:cNvPr id="6" name="Rectangle 5"/>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spTree>
    <p:extLst>
      <p:ext uri="{BB962C8B-B14F-4D97-AF65-F5344CB8AC3E}">
        <p14:creationId xmlns:p14="http://schemas.microsoft.com/office/powerpoint/2010/main" xmlns="" val="19116581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74757"/>
            <a:ext cx="6634060" cy="707886"/>
          </a:xfrm>
          <a:prstGeom prst="rect">
            <a:avLst/>
          </a:prstGeom>
        </p:spPr>
        <p:txBody>
          <a:bodyPr wrap="none">
            <a:spAutoFit/>
          </a:bodyPr>
          <a:lstStyle/>
          <a:p>
            <a:r>
              <a:rPr lang="en-US" dirty="0" smtClean="0"/>
              <a:t>Brazos Transit District—GTFS Use</a:t>
            </a:r>
            <a:endParaRPr lang="en-US" dirty="0"/>
          </a:p>
        </p:txBody>
      </p:sp>
      <p:sp>
        <p:nvSpPr>
          <p:cNvPr id="3" name="Content Placeholder 2"/>
          <p:cNvSpPr>
            <a:spLocks noGrp="1"/>
          </p:cNvSpPr>
          <p:nvPr>
            <p:ph idx="1"/>
          </p:nvPr>
        </p:nvSpPr>
        <p:spPr>
          <a:xfrm>
            <a:off x="457200" y="1524000"/>
            <a:ext cx="8305800" cy="4953000"/>
          </a:xfrm>
        </p:spPr>
        <p:txBody>
          <a:bodyPr>
            <a:normAutofit/>
          </a:bodyPr>
          <a:lstStyle/>
          <a:p>
            <a:r>
              <a:rPr lang="en-US" sz="2600" dirty="0" smtClean="0"/>
              <a:t>BTD developed a fixed-route mash-up that displays route corridors in each of their serviced urban areas. </a:t>
            </a:r>
          </a:p>
          <a:p>
            <a:r>
              <a:rPr lang="en-US" sz="2600" dirty="0" smtClean="0"/>
              <a:t>Users type in their street address and street name, then select </a:t>
            </a:r>
            <a:br>
              <a:rPr lang="en-US" sz="2600" dirty="0" smtClean="0"/>
            </a:br>
            <a:r>
              <a:rPr lang="en-US" sz="2600" dirty="0" smtClean="0"/>
              <a:t>“Find Address.” </a:t>
            </a:r>
          </a:p>
          <a:p>
            <a:r>
              <a:rPr lang="en-US" sz="2600" dirty="0" smtClean="0"/>
              <a:t>The map zooms </a:t>
            </a:r>
            <a:br>
              <a:rPr lang="en-US" sz="2600" dirty="0" smtClean="0"/>
            </a:br>
            <a:r>
              <a:rPr lang="en-US" sz="2600" dirty="0" smtClean="0"/>
              <a:t>automatically to </a:t>
            </a:r>
            <a:br>
              <a:rPr lang="en-US" sz="2600" dirty="0" smtClean="0"/>
            </a:br>
            <a:r>
              <a:rPr lang="en-US" sz="2600" dirty="0" smtClean="0"/>
              <a:t>identify the route </a:t>
            </a:r>
            <a:br>
              <a:rPr lang="en-US" sz="2600" dirty="0" smtClean="0"/>
            </a:br>
            <a:r>
              <a:rPr lang="en-US" sz="2600" dirty="0" smtClean="0"/>
              <a:t>closest to that </a:t>
            </a:r>
            <a:br>
              <a:rPr lang="en-US" sz="2600" dirty="0" smtClean="0"/>
            </a:br>
            <a:r>
              <a:rPr lang="en-US" sz="2600" dirty="0" smtClean="0"/>
              <a:t>address point.</a:t>
            </a:r>
          </a:p>
          <a:p>
            <a:pPr>
              <a:buNone/>
            </a:pPr>
            <a:endParaRPr lang="en-US" sz="3000" dirty="0" smtClean="0"/>
          </a:p>
          <a:p>
            <a:pPr>
              <a:buNone/>
            </a:pPr>
            <a:endParaRPr lang="en-US" sz="4300" dirty="0"/>
          </a:p>
        </p:txBody>
      </p:sp>
      <p:pic>
        <p:nvPicPr>
          <p:cNvPr id="7170"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3442" t="37185" r="58897" b="10016"/>
          <a:stretch/>
        </p:blipFill>
        <p:spPr bwMode="auto">
          <a:xfrm>
            <a:off x="3657600" y="3276600"/>
            <a:ext cx="5097846" cy="298565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Rectangle 5"/>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spTree>
    <p:extLst>
      <p:ext uri="{BB962C8B-B14F-4D97-AF65-F5344CB8AC3E}">
        <p14:creationId xmlns:p14="http://schemas.microsoft.com/office/powerpoint/2010/main" xmlns="" val="19116581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cstate="print"/>
          <a:srcRect l="6571" r="30609" b="6818"/>
          <a:stretch>
            <a:fillRect/>
          </a:stretch>
        </p:blipFill>
        <p:spPr bwMode="auto">
          <a:xfrm>
            <a:off x="1066800" y="1314510"/>
            <a:ext cx="6934200" cy="508629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p:spPr>
      </p:pic>
      <p:sp>
        <p:nvSpPr>
          <p:cNvPr id="5" name="Title 4"/>
          <p:cNvSpPr>
            <a:spLocks noGrp="1"/>
          </p:cNvSpPr>
          <p:nvPr>
            <p:ph type="title"/>
          </p:nvPr>
        </p:nvSpPr>
        <p:spPr>
          <a:xfrm>
            <a:off x="457200" y="533400"/>
            <a:ext cx="6038576" cy="707886"/>
          </a:xfrm>
          <a:prstGeom prst="rect">
            <a:avLst/>
          </a:prstGeom>
        </p:spPr>
        <p:txBody>
          <a:bodyPr wrap="none">
            <a:spAutoFit/>
          </a:bodyPr>
          <a:lstStyle/>
          <a:p>
            <a:r>
              <a:rPr lang="en-US" dirty="0" smtClean="0"/>
              <a:t>BTD Mash-Up and GTFS Maps</a:t>
            </a:r>
            <a:endParaRPr lang="en-US" dirty="0"/>
          </a:p>
        </p:txBody>
      </p:sp>
      <p:sp>
        <p:nvSpPr>
          <p:cNvPr id="3" name="Content Placeholder 2"/>
          <p:cNvSpPr>
            <a:spLocks noGrp="1"/>
          </p:cNvSpPr>
          <p:nvPr>
            <p:ph idx="1"/>
          </p:nvPr>
        </p:nvSpPr>
        <p:spPr>
          <a:xfrm>
            <a:off x="0" y="990600"/>
            <a:ext cx="8686800" cy="4800600"/>
          </a:xfrm>
        </p:spPr>
        <p:txBody>
          <a:bodyPr>
            <a:normAutofit/>
          </a:bodyPr>
          <a:lstStyle/>
          <a:p>
            <a:pPr>
              <a:buNone/>
            </a:pPr>
            <a:endParaRPr lang="en-US" sz="4000" spc="-100" dirty="0">
              <a:solidFill>
                <a:schemeClr val="tx2"/>
              </a:solidFill>
              <a:latin typeface="+mj-lt"/>
              <a:ea typeface="+mj-ea"/>
              <a:cs typeface="+mj-cs"/>
            </a:endParaRPr>
          </a:p>
          <a:p>
            <a:pPr>
              <a:buNone/>
            </a:pPr>
            <a:r>
              <a:rPr lang="en-US" sz="4400" dirty="0" smtClean="0"/>
              <a:t>	</a:t>
            </a:r>
            <a:endParaRPr lang="en-US" sz="4300" dirty="0"/>
          </a:p>
        </p:txBody>
      </p:sp>
      <p:sp>
        <p:nvSpPr>
          <p:cNvPr id="7" name="Rectangle 6"/>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spTree>
    <p:extLst>
      <p:ext uri="{BB962C8B-B14F-4D97-AF65-F5344CB8AC3E}">
        <p14:creationId xmlns:p14="http://schemas.microsoft.com/office/powerpoint/2010/main" xmlns="" val="19116581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noGrp="1"/>
          </p:cNvSpPr>
          <p:nvPr>
            <p:ph type="title"/>
          </p:nvPr>
        </p:nvSpPr>
        <p:spPr>
          <a:prstGeom prst="rect">
            <a:avLst/>
          </a:prstGeom>
        </p:spPr>
        <p:txBody>
          <a:bodyPr vert="horz" lIns="91440" tIns="45720" rIns="91440" bIns="45720" rtlCol="0" anchor="ctr">
            <a:normAutofit fontScale="97500"/>
          </a:bodyPr>
          <a:lstStyle/>
          <a:p>
            <a:pPr lvl="0">
              <a:defRPr/>
            </a:pPr>
            <a:r>
              <a:rPr lang="en-US" dirty="0"/>
              <a:t>Wichita </a:t>
            </a:r>
            <a:r>
              <a:rPr lang="en-US" dirty="0" smtClean="0"/>
              <a:t>Falls–Falls </a:t>
            </a:r>
            <a:r>
              <a:rPr lang="en-US" dirty="0"/>
              <a:t>Ride Shared Facilities</a:t>
            </a:r>
          </a:p>
        </p:txBody>
      </p:sp>
      <p:sp>
        <p:nvSpPr>
          <p:cNvPr id="3" name="Content Placeholder 2"/>
          <p:cNvSpPr>
            <a:spLocks noGrp="1"/>
          </p:cNvSpPr>
          <p:nvPr>
            <p:ph idx="1"/>
          </p:nvPr>
        </p:nvSpPr>
        <p:spPr>
          <a:xfrm>
            <a:off x="457200" y="1600200"/>
            <a:ext cx="4953000" cy="4876800"/>
          </a:xfrm>
        </p:spPr>
        <p:txBody>
          <a:bodyPr>
            <a:normAutofit/>
          </a:bodyPr>
          <a:lstStyle/>
          <a:p>
            <a:r>
              <a:rPr lang="en-US" dirty="0" smtClean="0"/>
              <a:t>Sharp Lines provides intercity bus and rural service into Wichita Falls.</a:t>
            </a:r>
          </a:p>
          <a:p>
            <a:r>
              <a:rPr lang="en-US" dirty="0" smtClean="0"/>
              <a:t>Falls Ride had no location to conduct passenger transfers between bus systems.</a:t>
            </a:r>
          </a:p>
          <a:p>
            <a:r>
              <a:rPr lang="en-US" dirty="0" smtClean="0"/>
              <a:t>Falls Ride is currently building an intermodal transfer center to allow intercity operators, the rural provider, and city bus service to leverage ridership via a common transfer point. </a:t>
            </a:r>
          </a:p>
        </p:txBody>
      </p:sp>
      <p:pic>
        <p:nvPicPr>
          <p:cNvPr id="8194" name="Picture 2" descr="http://kauz.images.worldnow.com/images/15312711_BG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54782" y="2438400"/>
            <a:ext cx="3555998"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6" name="Rectangle 5"/>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spTree>
    <p:extLst>
      <p:ext uri="{BB962C8B-B14F-4D97-AF65-F5344CB8AC3E}">
        <p14:creationId xmlns:p14="http://schemas.microsoft.com/office/powerpoint/2010/main" xmlns="" val="4051407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cap="none" dirty="0" smtClean="0"/>
              <a:t>Longvie</a:t>
            </a:r>
            <a:r>
              <a:rPr lang="en-US" dirty="0" smtClean="0"/>
              <a:t>w Transit—Pedestrian and Bicycle </a:t>
            </a:r>
            <a:r>
              <a:rPr lang="en-US" cap="none" dirty="0" smtClean="0"/>
              <a:t>Considerations</a:t>
            </a:r>
            <a:endParaRPr lang="en-US" cap="none" dirty="0"/>
          </a:p>
        </p:txBody>
      </p:sp>
      <p:sp>
        <p:nvSpPr>
          <p:cNvPr id="3" name="Text Placeholder 2"/>
          <p:cNvSpPr>
            <a:spLocks noGrp="1"/>
          </p:cNvSpPr>
          <p:nvPr>
            <p:ph idx="1"/>
          </p:nvPr>
        </p:nvSpPr>
        <p:spPr>
          <a:xfrm>
            <a:off x="533400" y="1752600"/>
            <a:ext cx="8229600" cy="4724400"/>
          </a:xfrm>
        </p:spPr>
        <p:txBody>
          <a:bodyPr>
            <a:normAutofit/>
          </a:bodyPr>
          <a:lstStyle/>
          <a:p>
            <a:r>
              <a:rPr lang="en-US" dirty="0" smtClean="0">
                <a:solidFill>
                  <a:schemeClr val="tx1"/>
                </a:solidFill>
              </a:rPr>
              <a:t>Identified pedestrian and bicycle access as an important aspect of route development. </a:t>
            </a:r>
          </a:p>
          <a:p>
            <a:r>
              <a:rPr lang="en-US" dirty="0" smtClean="0">
                <a:solidFill>
                  <a:schemeClr val="tx1"/>
                </a:solidFill>
              </a:rPr>
              <a:t>Collected data on bus-stop inventory, including amenities such as benches, </a:t>
            </a:r>
            <a:br>
              <a:rPr lang="en-US" dirty="0" smtClean="0">
                <a:solidFill>
                  <a:schemeClr val="tx1"/>
                </a:solidFill>
              </a:rPr>
            </a:br>
            <a:r>
              <a:rPr lang="en-US" dirty="0" smtClean="0">
                <a:solidFill>
                  <a:schemeClr val="tx1"/>
                </a:solidFill>
              </a:rPr>
              <a:t>signage, bike racks, </a:t>
            </a:r>
            <a:br>
              <a:rPr lang="en-US" dirty="0" smtClean="0">
                <a:solidFill>
                  <a:schemeClr val="tx1"/>
                </a:solidFill>
              </a:rPr>
            </a:br>
            <a:r>
              <a:rPr lang="en-US" dirty="0" smtClean="0">
                <a:solidFill>
                  <a:schemeClr val="tx1"/>
                </a:solidFill>
              </a:rPr>
              <a:t>and pedestrian access.</a:t>
            </a:r>
          </a:p>
          <a:p>
            <a:r>
              <a:rPr lang="en-US" dirty="0" smtClean="0">
                <a:solidFill>
                  <a:schemeClr val="tx1"/>
                </a:solidFill>
              </a:rPr>
              <a:t>Seen as important </a:t>
            </a:r>
            <a:br>
              <a:rPr lang="en-US" dirty="0" smtClean="0">
                <a:solidFill>
                  <a:schemeClr val="tx1"/>
                </a:solidFill>
              </a:rPr>
            </a:br>
            <a:r>
              <a:rPr lang="en-US" dirty="0" smtClean="0">
                <a:solidFill>
                  <a:schemeClr val="tx1"/>
                </a:solidFill>
              </a:rPr>
              <a:t>elements to help grow </a:t>
            </a:r>
            <a:br>
              <a:rPr lang="en-US" dirty="0" smtClean="0">
                <a:solidFill>
                  <a:schemeClr val="tx1"/>
                </a:solidFill>
              </a:rPr>
            </a:br>
            <a:r>
              <a:rPr lang="en-US" dirty="0" smtClean="0">
                <a:solidFill>
                  <a:schemeClr val="tx1"/>
                </a:solidFill>
              </a:rPr>
              <a:t>access to transit </a:t>
            </a:r>
            <a:br>
              <a:rPr lang="en-US" dirty="0" smtClean="0">
                <a:solidFill>
                  <a:schemeClr val="tx1"/>
                </a:solidFill>
              </a:rPr>
            </a:br>
            <a:r>
              <a:rPr lang="en-US" dirty="0" smtClean="0">
                <a:solidFill>
                  <a:schemeClr val="tx1"/>
                </a:solidFill>
              </a:rPr>
              <a:t>routes.</a:t>
            </a:r>
          </a:p>
          <a:p>
            <a:endParaRPr lang="en-US" dirty="0"/>
          </a:p>
        </p:txBody>
      </p:sp>
      <p:pic>
        <p:nvPicPr>
          <p:cNvPr id="9218" name="Picture 2" descr="http://bikemd.org/public/images/Bike%20walk%20bu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9158" y="3048000"/>
            <a:ext cx="4737167" cy="3143251"/>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267200" y="6101813"/>
            <a:ext cx="1790700" cy="230832"/>
          </a:xfrm>
          <a:prstGeom prst="rect">
            <a:avLst/>
          </a:prstGeom>
          <a:noFill/>
        </p:spPr>
        <p:txBody>
          <a:bodyPr wrap="square" rtlCol="0">
            <a:spAutoFit/>
          </a:bodyPr>
          <a:lstStyle/>
          <a:p>
            <a:r>
              <a:rPr lang="en-US" sz="900" dirty="0" smtClean="0"/>
              <a:t>Image credit: bikemd.org </a:t>
            </a:r>
            <a:endParaRPr lang="en-US" sz="900" dirty="0"/>
          </a:p>
        </p:txBody>
      </p:sp>
      <p:sp>
        <p:nvSpPr>
          <p:cNvPr id="7" name="Rectangle 6"/>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spTree>
    <p:extLst>
      <p:ext uri="{BB962C8B-B14F-4D97-AF65-F5344CB8AC3E}">
        <p14:creationId xmlns:p14="http://schemas.microsoft.com/office/powerpoint/2010/main" xmlns="" val="25203204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2012 Working Files\Research\TTI\Instuctor Guide Phase II\Logos\DSCN1702.JPG"/>
          <p:cNvPicPr>
            <a:picLocks noChangeAspect="1" noChangeArrowheads="1"/>
          </p:cNvPicPr>
          <p:nvPr/>
        </p:nvPicPr>
        <p:blipFill>
          <a:blip r:embed="rId3" cstate="print">
            <a:lum bright="26000" contrast="-2000"/>
          </a:blip>
          <a:srcRect/>
          <a:stretch>
            <a:fillRect/>
          </a:stretch>
        </p:blipFill>
        <p:spPr bwMode="auto">
          <a:xfrm>
            <a:off x="4343400" y="2133600"/>
            <a:ext cx="4724400" cy="3137185"/>
          </a:xfrm>
          <a:prstGeom prst="rect">
            <a:avLst/>
          </a:prstGeom>
          <a:ln>
            <a:noFill/>
          </a:ln>
          <a:effectLst>
            <a:softEdge rad="112500"/>
          </a:effectLst>
        </p:spPr>
      </p:pic>
      <p:sp>
        <p:nvSpPr>
          <p:cNvPr id="2" name="Title 1"/>
          <p:cNvSpPr>
            <a:spLocks noGrp="1"/>
          </p:cNvSpPr>
          <p:nvPr>
            <p:ph type="title"/>
          </p:nvPr>
        </p:nvSpPr>
        <p:spPr>
          <a:xfrm>
            <a:off x="457200" y="762000"/>
            <a:ext cx="8229600" cy="990600"/>
          </a:xfrm>
        </p:spPr>
        <p:txBody>
          <a:bodyPr>
            <a:normAutofit/>
          </a:bodyPr>
          <a:lstStyle/>
          <a:p>
            <a:r>
              <a:rPr lang="en-US" dirty="0" smtClean="0"/>
              <a:t>CARTS—Bike Racks on Buses (BOBs)</a:t>
            </a:r>
            <a:endParaRPr lang="en-US" dirty="0"/>
          </a:p>
        </p:txBody>
      </p:sp>
      <p:sp>
        <p:nvSpPr>
          <p:cNvPr id="3" name="Content Placeholder 2"/>
          <p:cNvSpPr>
            <a:spLocks noGrp="1"/>
          </p:cNvSpPr>
          <p:nvPr>
            <p:ph idx="1"/>
          </p:nvPr>
        </p:nvSpPr>
        <p:spPr>
          <a:xfrm>
            <a:off x="457200" y="1752600"/>
            <a:ext cx="3886200" cy="4572000"/>
          </a:xfrm>
        </p:spPr>
        <p:txBody>
          <a:bodyPr>
            <a:normAutofit/>
          </a:bodyPr>
          <a:lstStyle/>
          <a:p>
            <a:r>
              <a:rPr lang="en-US" dirty="0" smtClean="0"/>
              <a:t>CARTS installed BOBs on all fixed-route buses and commuter-bus routes. </a:t>
            </a:r>
          </a:p>
          <a:p>
            <a:r>
              <a:rPr lang="en-US" dirty="0" smtClean="0"/>
              <a:t>BOB overloads or </a:t>
            </a:r>
            <a:br>
              <a:rPr lang="en-US" dirty="0" smtClean="0"/>
            </a:br>
            <a:r>
              <a:rPr lang="en-US" dirty="0" smtClean="0"/>
              <a:t>left-behinds are already common.</a:t>
            </a:r>
          </a:p>
          <a:p>
            <a:r>
              <a:rPr lang="en-US" dirty="0" smtClean="0"/>
              <a:t>Over time, the risk-averse will leave their bicycles at their trip origin.</a:t>
            </a:r>
          </a:p>
          <a:p>
            <a:endParaRPr lang="en-US" dirty="0"/>
          </a:p>
        </p:txBody>
      </p:sp>
      <p:sp>
        <p:nvSpPr>
          <p:cNvPr id="6" name="Rectangle 5"/>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spTree>
    <p:extLst>
      <p:ext uri="{BB962C8B-B14F-4D97-AF65-F5344CB8AC3E}">
        <p14:creationId xmlns:p14="http://schemas.microsoft.com/office/powerpoint/2010/main" xmlns="" val="10375951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Identification and Implementation of  national trends (Technology)</a:t>
            </a:r>
            <a:endParaRPr lang="en-US" sz="3200" dirty="0"/>
          </a:p>
        </p:txBody>
      </p:sp>
      <p:sp>
        <p:nvSpPr>
          <p:cNvPr id="3" name="Text Placeholder 2"/>
          <p:cNvSpPr>
            <a:spLocks noGrp="1"/>
          </p:cNvSpPr>
          <p:nvPr>
            <p:ph type="body" idx="1"/>
          </p:nvPr>
        </p:nvSpPr>
        <p:spPr/>
        <p:txBody>
          <a:bodyPr/>
          <a:lstStyle/>
          <a:p>
            <a:r>
              <a:rPr lang="en-US" dirty="0" smtClean="0"/>
              <a:t>Activity:  Localizing Savings from Implementation</a:t>
            </a:r>
            <a:endParaRPr lang="en-US" dirty="0"/>
          </a:p>
        </p:txBody>
      </p:sp>
      <p:pic>
        <p:nvPicPr>
          <p:cNvPr id="1026" name="Picture 2" descr="C:\Documents and Settings\Paul\Desktop\My Pictures\Images2\Bus Crash cartoon.jpg"/>
          <p:cNvPicPr>
            <a:picLocks noChangeAspect="1" noChangeArrowheads="1"/>
          </p:cNvPicPr>
          <p:nvPr/>
        </p:nvPicPr>
        <p:blipFill>
          <a:blip r:embed="rId2" cstate="print"/>
          <a:srcRect/>
          <a:stretch>
            <a:fillRect/>
          </a:stretch>
        </p:blipFill>
        <p:spPr bwMode="auto">
          <a:xfrm>
            <a:off x="2438400" y="685801"/>
            <a:ext cx="5145088" cy="2718208"/>
          </a:xfrm>
          <a:prstGeom prst="rect">
            <a:avLst/>
          </a:prstGeom>
          <a:noFill/>
        </p:spPr>
      </p:pic>
    </p:spTree>
    <p:extLst>
      <p:ext uri="{BB962C8B-B14F-4D97-AF65-F5344CB8AC3E}">
        <p14:creationId xmlns:p14="http://schemas.microsoft.com/office/powerpoint/2010/main" xmlns="" val="376690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2.bp.blogspot.com/-THPi3CWMxqs/Ttc-ltiP1XI/AAAAAAAAAAc/ejrK5gfD3A0/s1600/Mainfram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10199" y="2816071"/>
            <a:ext cx="3584329" cy="237375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xfrm>
            <a:off x="381000" y="762001"/>
            <a:ext cx="8113713" cy="1524000"/>
          </a:xfrm>
        </p:spPr>
        <p:txBody>
          <a:bodyPr>
            <a:normAutofit fontScale="90000"/>
          </a:bodyPr>
          <a:lstStyle/>
          <a:p>
            <a:r>
              <a:rPr lang="en-US" dirty="0" smtClean="0"/>
              <a:t>Technology Types AND Benefits</a:t>
            </a:r>
            <a:endParaRPr lang="en-US" dirty="0"/>
          </a:p>
        </p:txBody>
      </p:sp>
      <p:pic>
        <p:nvPicPr>
          <p:cNvPr id="5" name="Picture 4" descr="ibm3090-92.gif"/>
          <p:cNvPicPr>
            <a:picLocks noChangeAspect="1"/>
          </p:cNvPicPr>
          <p:nvPr/>
        </p:nvPicPr>
        <p:blipFill>
          <a:blip r:embed="rId4" cstate="print"/>
          <a:stretch>
            <a:fillRect/>
          </a:stretch>
        </p:blipFill>
        <p:spPr>
          <a:xfrm>
            <a:off x="3200400" y="4358985"/>
            <a:ext cx="3393948" cy="2266950"/>
          </a:xfrm>
          <a:prstGeom prst="rect">
            <a:avLst/>
          </a:prstGeom>
          <a:ln>
            <a:noFill/>
          </a:ln>
          <a:effectLst>
            <a:softEdge rad="112500"/>
          </a:effectLst>
        </p:spPr>
      </p:pic>
      <p:pic>
        <p:nvPicPr>
          <p:cNvPr id="6" name="Picture 5" descr="ibm_mainframe.jpg"/>
          <p:cNvPicPr>
            <a:picLocks noChangeAspect="1"/>
          </p:cNvPicPr>
          <p:nvPr/>
        </p:nvPicPr>
        <p:blipFill>
          <a:blip r:embed="rId5" cstate="print"/>
          <a:stretch>
            <a:fillRect/>
          </a:stretch>
        </p:blipFill>
        <p:spPr>
          <a:xfrm>
            <a:off x="685800" y="2996911"/>
            <a:ext cx="3283390" cy="2590800"/>
          </a:xfrm>
          <a:prstGeom prst="rect">
            <a:avLst/>
          </a:prstGeom>
          <a:ln>
            <a:noFill/>
          </a:ln>
          <a:effectLst>
            <a:softEdge rad="112500"/>
          </a:effectLst>
        </p:spPr>
      </p:pic>
    </p:spTree>
    <p:extLst>
      <p:ext uri="{BB962C8B-B14F-4D97-AF65-F5344CB8AC3E}">
        <p14:creationId xmlns:p14="http://schemas.microsoft.com/office/powerpoint/2010/main" xmlns="" val="39104439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a:t>
            </a:r>
            <a:endParaRPr lang="en-US" dirty="0"/>
          </a:p>
        </p:txBody>
      </p:sp>
      <p:sp>
        <p:nvSpPr>
          <p:cNvPr id="3" name="Content Placeholder 2"/>
          <p:cNvSpPr>
            <a:spLocks noGrp="1"/>
          </p:cNvSpPr>
          <p:nvPr>
            <p:ph idx="1"/>
          </p:nvPr>
        </p:nvSpPr>
        <p:spPr/>
        <p:txBody>
          <a:bodyPr>
            <a:normAutofit/>
          </a:bodyPr>
          <a:lstStyle/>
          <a:p>
            <a:r>
              <a:rPr lang="en-US" dirty="0" smtClean="0"/>
              <a:t>What technology to consider</a:t>
            </a:r>
          </a:p>
          <a:p>
            <a:r>
              <a:rPr lang="en-US" dirty="0" smtClean="0"/>
              <a:t>How can our system benefit?</a:t>
            </a:r>
          </a:p>
          <a:p>
            <a:r>
              <a:rPr lang="en-US" dirty="0" smtClean="0"/>
              <a:t>What is our current status…goals?</a:t>
            </a:r>
          </a:p>
          <a:p>
            <a:r>
              <a:rPr lang="en-US" dirty="0" smtClean="0"/>
              <a:t>Identify new technology to deploy</a:t>
            </a:r>
          </a:p>
          <a:p>
            <a:r>
              <a:rPr lang="en-US" dirty="0" smtClean="0"/>
              <a:t>Develop deployment plan</a:t>
            </a:r>
          </a:p>
          <a:p>
            <a:r>
              <a:rPr lang="en-US" dirty="0" smtClean="0"/>
              <a:t>Identify metric to evaluate deployment</a:t>
            </a:r>
          </a:p>
          <a:p>
            <a:r>
              <a:rPr lang="en-US" dirty="0" smtClean="0"/>
              <a:t>Identify deployment concerns</a:t>
            </a:r>
          </a:p>
          <a:p>
            <a:endParaRPr lang="en-US" dirty="0" smtClean="0"/>
          </a:p>
          <a:p>
            <a:endParaRPr lang="en-US" dirty="0"/>
          </a:p>
          <a:p>
            <a:pPr>
              <a:buNone/>
            </a:pPr>
            <a:endParaRPr lang="en-US" dirty="0"/>
          </a:p>
        </p:txBody>
      </p:sp>
      <p:sp>
        <p:nvSpPr>
          <p:cNvPr id="4" name="Rectangle 3"/>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spTree>
    <p:extLst>
      <p:ext uri="{BB962C8B-B14F-4D97-AF65-F5344CB8AC3E}">
        <p14:creationId xmlns:p14="http://schemas.microsoft.com/office/powerpoint/2010/main" xmlns="" val="33022644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a:t>
            </a:r>
            <a:endParaRPr lang="en-US" dirty="0"/>
          </a:p>
        </p:txBody>
      </p:sp>
      <p:sp>
        <p:nvSpPr>
          <p:cNvPr id="3" name="Content Placeholder 2"/>
          <p:cNvSpPr>
            <a:spLocks noGrp="1"/>
          </p:cNvSpPr>
          <p:nvPr>
            <p:ph idx="1"/>
          </p:nvPr>
        </p:nvSpPr>
        <p:spPr/>
        <p:txBody>
          <a:bodyPr>
            <a:normAutofit/>
          </a:bodyPr>
          <a:lstStyle/>
          <a:p>
            <a:r>
              <a:rPr lang="en-US" dirty="0" smtClean="0"/>
              <a:t>Technology Used?</a:t>
            </a:r>
          </a:p>
          <a:p>
            <a:r>
              <a:rPr lang="en-US" dirty="0" smtClean="0"/>
              <a:t>System Benefit(s)?</a:t>
            </a:r>
          </a:p>
          <a:p>
            <a:r>
              <a:rPr lang="en-US" dirty="0" smtClean="0"/>
              <a:t>Deployment Plan elements (chronologically)</a:t>
            </a:r>
          </a:p>
          <a:p>
            <a:r>
              <a:rPr lang="en-US" dirty="0" smtClean="0"/>
              <a:t>Identify metric to evaluate deployment</a:t>
            </a:r>
          </a:p>
          <a:p>
            <a:r>
              <a:rPr lang="en-US" dirty="0" smtClean="0"/>
              <a:t>Identify deployment concerns</a:t>
            </a:r>
          </a:p>
          <a:p>
            <a:endParaRPr lang="en-US" dirty="0" smtClean="0"/>
          </a:p>
          <a:p>
            <a:endParaRPr lang="en-US" dirty="0"/>
          </a:p>
          <a:p>
            <a:pPr>
              <a:buNone/>
            </a:pPr>
            <a:endParaRPr lang="en-US" dirty="0"/>
          </a:p>
        </p:txBody>
      </p:sp>
      <p:sp>
        <p:nvSpPr>
          <p:cNvPr id="4" name="Rectangle 3"/>
          <p:cNvSpPr/>
          <p:nvPr/>
        </p:nvSpPr>
        <p:spPr>
          <a:xfrm>
            <a:off x="4648200" y="6381690"/>
            <a:ext cx="4506555" cy="400110"/>
          </a:xfrm>
          <a:prstGeom prst="rect">
            <a:avLst/>
          </a:prstGeom>
        </p:spPr>
        <p:txBody>
          <a:bodyPr wrap="none">
            <a:spAutoFit/>
          </a:bodyPr>
          <a:lstStyle/>
          <a:p>
            <a:r>
              <a:rPr lang="en-US" sz="2000" b="1" i="1" dirty="0" smtClean="0">
                <a:solidFill>
                  <a:schemeClr val="accent1">
                    <a:lumMod val="50000"/>
                  </a:schemeClr>
                </a:solidFill>
              </a:rPr>
              <a:t>Selecting &amp; Implementing Technology</a:t>
            </a:r>
            <a:endParaRPr lang="en-US" sz="2000" b="1" i="1" dirty="0"/>
          </a:p>
        </p:txBody>
      </p:sp>
    </p:spTree>
    <p:extLst>
      <p:ext uri="{BB962C8B-B14F-4D97-AF65-F5344CB8AC3E}">
        <p14:creationId xmlns:p14="http://schemas.microsoft.com/office/powerpoint/2010/main" xmlns="" val="33022644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505200"/>
            <a:ext cx="7772400" cy="1143000"/>
          </a:xfrm>
        </p:spPr>
        <p:txBody>
          <a:bodyPr>
            <a:normAutofit/>
          </a:bodyPr>
          <a:lstStyle/>
          <a:p>
            <a:r>
              <a:rPr lang="en-US" sz="4000" dirty="0"/>
              <a:t>Innovative Service design</a:t>
            </a:r>
          </a:p>
        </p:txBody>
      </p:sp>
      <p:sp>
        <p:nvSpPr>
          <p:cNvPr id="4" name="Text Placeholder 3"/>
          <p:cNvSpPr>
            <a:spLocks noGrp="1"/>
          </p:cNvSpPr>
          <p:nvPr>
            <p:ph type="body" idx="1"/>
          </p:nvPr>
        </p:nvSpPr>
        <p:spPr>
          <a:xfrm>
            <a:off x="457200" y="381000"/>
            <a:ext cx="7772400" cy="3721100"/>
          </a:xfrm>
        </p:spPr>
        <p:txBody>
          <a:bodyPr/>
          <a:lstStyle/>
          <a:p>
            <a:endParaRPr lang="en-US" dirty="0" smtClean="0"/>
          </a:p>
          <a:p>
            <a:endParaRPr lang="en-US" dirty="0"/>
          </a:p>
        </p:txBody>
      </p:sp>
    </p:spTree>
    <p:extLst>
      <p:ext uri="{BB962C8B-B14F-4D97-AF65-F5344CB8AC3E}">
        <p14:creationId xmlns:p14="http://schemas.microsoft.com/office/powerpoint/2010/main" xmlns="" val="17750710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Service Innovations</a:t>
            </a:r>
            <a:endParaRPr lang="en-US" dirty="0"/>
          </a:p>
        </p:txBody>
      </p:sp>
      <p:sp>
        <p:nvSpPr>
          <p:cNvPr id="3" name="Content Placeholder 2"/>
          <p:cNvSpPr>
            <a:spLocks noGrp="1"/>
          </p:cNvSpPr>
          <p:nvPr>
            <p:ph idx="1"/>
          </p:nvPr>
        </p:nvSpPr>
        <p:spPr>
          <a:xfrm>
            <a:off x="457200" y="1600200"/>
            <a:ext cx="8382000" cy="4525963"/>
          </a:xfrm>
        </p:spPr>
        <p:txBody>
          <a:bodyPr/>
          <a:lstStyle/>
          <a:p>
            <a:pPr lvl="0">
              <a:buNone/>
            </a:pPr>
            <a:r>
              <a:rPr lang="en-US" dirty="0" smtClean="0"/>
              <a:t>Occur when Transit Agencies adapt themselves to:</a:t>
            </a:r>
            <a:endParaRPr lang="en-US" dirty="0"/>
          </a:p>
          <a:p>
            <a:r>
              <a:rPr lang="en-US" dirty="0" smtClean="0"/>
              <a:t>Changing demographics</a:t>
            </a:r>
          </a:p>
          <a:p>
            <a:r>
              <a:rPr lang="en-US" dirty="0" smtClean="0"/>
              <a:t>New technology</a:t>
            </a:r>
          </a:p>
          <a:p>
            <a:r>
              <a:rPr lang="en-US" dirty="0" smtClean="0"/>
              <a:t>Economic challenges</a:t>
            </a:r>
            <a:endParaRPr lang="en-US" dirty="0"/>
          </a:p>
        </p:txBody>
      </p:sp>
      <p:sp>
        <p:nvSpPr>
          <p:cNvPr id="5" name="Rectangle 4"/>
          <p:cNvSpPr/>
          <p:nvPr/>
        </p:nvSpPr>
        <p:spPr>
          <a:xfrm>
            <a:off x="5937969" y="6381690"/>
            <a:ext cx="3129831" cy="400110"/>
          </a:xfrm>
          <a:prstGeom prst="rect">
            <a:avLst/>
          </a:prstGeom>
        </p:spPr>
        <p:txBody>
          <a:bodyPr wrap="none">
            <a:spAutoFit/>
          </a:bodyPr>
          <a:lstStyle/>
          <a:p>
            <a:r>
              <a:rPr lang="en-US" sz="2000" b="1" i="1" dirty="0" smtClean="0">
                <a:solidFill>
                  <a:schemeClr val="accent1">
                    <a:lumMod val="50000"/>
                  </a:schemeClr>
                </a:solidFill>
              </a:rPr>
              <a:t>Innovative Service Design</a:t>
            </a:r>
            <a:endParaRPr lang="en-US" sz="2000" b="1" i="1" dirty="0"/>
          </a:p>
        </p:txBody>
      </p:sp>
    </p:spTree>
    <p:extLst>
      <p:ext uri="{BB962C8B-B14F-4D97-AF65-F5344CB8AC3E}">
        <p14:creationId xmlns:p14="http://schemas.microsoft.com/office/powerpoint/2010/main" xmlns="" val="2849344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Coordination vs. Connectivity</a:t>
            </a:r>
            <a:endParaRPr lang="en-US" dirty="0"/>
          </a:p>
        </p:txBody>
      </p:sp>
      <p:sp>
        <p:nvSpPr>
          <p:cNvPr id="3" name="Content Placeholder 2"/>
          <p:cNvSpPr>
            <a:spLocks noGrp="1"/>
          </p:cNvSpPr>
          <p:nvPr>
            <p:ph idx="1"/>
          </p:nvPr>
        </p:nvSpPr>
        <p:spPr>
          <a:xfrm>
            <a:off x="457200" y="1600200"/>
            <a:ext cx="8382000" cy="4525963"/>
          </a:xfrm>
        </p:spPr>
        <p:txBody>
          <a:bodyPr/>
          <a:lstStyle/>
          <a:p>
            <a:pPr lvl="0">
              <a:buNone/>
            </a:pPr>
            <a:endParaRPr lang="en-US" dirty="0" smtClean="0"/>
          </a:p>
          <a:p>
            <a:r>
              <a:rPr lang="en-US" b="1" i="1" dirty="0" smtClean="0"/>
              <a:t>Coordination</a:t>
            </a:r>
            <a:r>
              <a:rPr lang="en-US" dirty="0" smtClean="0"/>
              <a:t>  implies the ability to maximize resources within a specific service area with service often provided by one agency serving the general public and/or multiple social service agencies</a:t>
            </a:r>
            <a:endParaRPr lang="en-US" dirty="0"/>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ight Arrow 5"/>
          <p:cNvSpPr>
            <a:spLocks/>
          </p:cNvSpPr>
          <p:nvPr/>
        </p:nvSpPr>
        <p:spPr>
          <a:xfrm>
            <a:off x="762000" y="4343400"/>
            <a:ext cx="7543800" cy="762000"/>
          </a:xfrm>
          <a:prstGeom prst="rightArrow">
            <a:avLst/>
          </a:prstGeom>
          <a:gradFill flip="none" rotWithShape="1">
            <a:gsLst>
              <a:gs pos="0">
                <a:schemeClr val="accent6"/>
              </a:gs>
              <a:gs pos="50000">
                <a:schemeClr val="accent1">
                  <a:tint val="44500"/>
                  <a:satMod val="160000"/>
                </a:schemeClr>
              </a:gs>
              <a:gs pos="100000">
                <a:schemeClr val="accent1">
                  <a:tint val="23500"/>
                  <a:satMod val="160000"/>
                </a:scheme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3"/>
          <p:cNvSpPr>
            <a:spLocks noChangeArrowheads="1"/>
          </p:cNvSpPr>
          <p:nvPr/>
        </p:nvSpPr>
        <p:spPr bwMode="auto">
          <a:xfrm rot="10800000" flipV="1">
            <a:off x="381000" y="4038361"/>
            <a:ext cx="8763000" cy="1600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smtClean="0">
                <a:ln>
                  <a:noFill/>
                </a:ln>
                <a:solidFill>
                  <a:srgbClr val="000000"/>
                </a:solidFill>
                <a:effectLst/>
                <a:latin typeface="Arial" pitchFamily="34" charset="0"/>
                <a:ea typeface="Times New Roman" pitchFamily="18" charset="0"/>
                <a:cs typeface="Calibri" pitchFamily="34" charset="0"/>
              </a:rPr>
              <a:t>Spectrum of Coordination and Integration :</a:t>
            </a:r>
          </a:p>
          <a:p>
            <a:pPr marL="0" marR="0" lvl="0" indent="0" algn="l" defTabSz="914400" rtl="0" eaLnBrk="1" fontAlgn="base" latinLnBrk="0" hangingPunct="1">
              <a:lnSpc>
                <a:spcPct val="100000"/>
              </a:lnSpc>
              <a:spcBef>
                <a:spcPct val="0"/>
              </a:spcBef>
              <a:spcAft>
                <a:spcPct val="0"/>
              </a:spcAft>
              <a:buClrTx/>
              <a:buSzTx/>
              <a:buFontTx/>
              <a:buNone/>
              <a:tabLst/>
            </a:pPr>
            <a:endParaRPr lang="en-US" altLang="en-US" sz="1400" b="1" dirty="0">
              <a:solidFill>
                <a:srgbClr val="000000"/>
              </a:solidFill>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400" b="1"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en-US" sz="1400" b="1" dirty="0">
              <a:solidFill>
                <a:srgbClr val="000000"/>
              </a:solidFill>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smtClean="0">
                <a:ln>
                  <a:noFill/>
                </a:ln>
                <a:solidFill>
                  <a:srgbClr val="000000"/>
                </a:solidFill>
                <a:effectLst/>
                <a:latin typeface="Arial" pitchFamily="34" charset="0"/>
                <a:ea typeface="Times New Roman" pitchFamily="18" charset="0"/>
                <a:cs typeface="Calibri" pitchFamily="34" charset="0"/>
              </a:rPr>
              <a:t>Independent	Coordination	      Integration	    	     Consolidation</a:t>
            </a:r>
            <a:endParaRPr kumimoji="0" lang="en-US" alt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smtClean="0">
                <a:ln>
                  <a:noFill/>
                </a:ln>
                <a:solidFill>
                  <a:srgbClr val="000000"/>
                </a:solidFill>
                <a:effectLst/>
                <a:latin typeface="Arial" pitchFamily="34" charset="0"/>
                <a:ea typeface="Times New Roman" pitchFamily="18" charset="0"/>
                <a:cs typeface="Calibri" pitchFamily="34" charset="0"/>
              </a:rPr>
              <a:t>Systems</a:t>
            </a:r>
            <a:endParaRPr kumimoji="0" lang="en-US" alt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7"/>
          <p:cNvSpPr/>
          <p:nvPr/>
        </p:nvSpPr>
        <p:spPr>
          <a:xfrm>
            <a:off x="5937969" y="6381690"/>
            <a:ext cx="3129831" cy="400110"/>
          </a:xfrm>
          <a:prstGeom prst="rect">
            <a:avLst/>
          </a:prstGeom>
        </p:spPr>
        <p:txBody>
          <a:bodyPr wrap="none">
            <a:spAutoFit/>
          </a:bodyPr>
          <a:lstStyle/>
          <a:p>
            <a:r>
              <a:rPr lang="en-US" sz="2000" b="1" i="1" dirty="0" smtClean="0">
                <a:solidFill>
                  <a:schemeClr val="accent1">
                    <a:lumMod val="50000"/>
                  </a:schemeClr>
                </a:solidFill>
              </a:rPr>
              <a:t>Innovative Service Design</a:t>
            </a:r>
            <a:endParaRPr lang="en-US" sz="2000" b="1" i="1" dirty="0"/>
          </a:p>
        </p:txBody>
      </p:sp>
    </p:spTree>
    <p:extLst>
      <p:ext uri="{BB962C8B-B14F-4D97-AF65-F5344CB8AC3E}">
        <p14:creationId xmlns:p14="http://schemas.microsoft.com/office/powerpoint/2010/main" xmlns="" val="39742851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Coordination vs. Connectivity</a:t>
            </a:r>
            <a:endParaRPr lang="en-US" dirty="0"/>
          </a:p>
        </p:txBody>
      </p:sp>
      <p:sp>
        <p:nvSpPr>
          <p:cNvPr id="3" name="Content Placeholder 2"/>
          <p:cNvSpPr>
            <a:spLocks noGrp="1"/>
          </p:cNvSpPr>
          <p:nvPr>
            <p:ph idx="1"/>
          </p:nvPr>
        </p:nvSpPr>
        <p:spPr>
          <a:xfrm>
            <a:off x="457200" y="1600200"/>
            <a:ext cx="8229600" cy="4525963"/>
          </a:xfrm>
        </p:spPr>
        <p:txBody>
          <a:bodyPr/>
          <a:lstStyle/>
          <a:p>
            <a:r>
              <a:rPr lang="en-US" b="1" i="1" dirty="0" smtClean="0"/>
              <a:t>Connectivity</a:t>
            </a:r>
            <a:r>
              <a:rPr lang="en-US" dirty="0" smtClean="0"/>
              <a:t> refers to the development of inter-agency or inter-governmental service agreements between service agencies</a:t>
            </a:r>
            <a:endParaRPr lang="en-US" dirty="0"/>
          </a:p>
        </p:txBody>
      </p:sp>
      <p:sp>
        <p:nvSpPr>
          <p:cNvPr id="5" name="Rectangle 4"/>
          <p:cNvSpPr/>
          <p:nvPr/>
        </p:nvSpPr>
        <p:spPr>
          <a:xfrm>
            <a:off x="5937969" y="6381690"/>
            <a:ext cx="3129831" cy="400110"/>
          </a:xfrm>
          <a:prstGeom prst="rect">
            <a:avLst/>
          </a:prstGeom>
        </p:spPr>
        <p:txBody>
          <a:bodyPr wrap="none">
            <a:spAutoFit/>
          </a:bodyPr>
          <a:lstStyle/>
          <a:p>
            <a:r>
              <a:rPr lang="en-US" sz="2000" b="1" i="1" dirty="0" smtClean="0">
                <a:solidFill>
                  <a:schemeClr val="accent1">
                    <a:lumMod val="50000"/>
                  </a:schemeClr>
                </a:solidFill>
              </a:rPr>
              <a:t>Innovative Service Design</a:t>
            </a:r>
            <a:endParaRPr lang="en-US" sz="2000" b="1" i="1" dirty="0"/>
          </a:p>
        </p:txBody>
      </p:sp>
      <p:pic>
        <p:nvPicPr>
          <p:cNvPr id="10242" name="Picture 2" descr="http://nationalcenterformobilitymanagement.org/wp-content/uploads/2014/01/Austin-institute-118.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24200" y="2647212"/>
            <a:ext cx="5110330" cy="329638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3352800" y="5941368"/>
            <a:ext cx="3124200" cy="230832"/>
          </a:xfrm>
          <a:prstGeom prst="rect">
            <a:avLst/>
          </a:prstGeom>
          <a:noFill/>
        </p:spPr>
        <p:txBody>
          <a:bodyPr wrap="square" rtlCol="0">
            <a:spAutoFit/>
          </a:bodyPr>
          <a:lstStyle/>
          <a:p>
            <a:r>
              <a:rPr lang="en-US" sz="900" dirty="0" smtClean="0"/>
              <a:t>Image credit: National Center for Mobility Management</a:t>
            </a:r>
            <a:endParaRPr lang="en-US" sz="900" dirty="0"/>
          </a:p>
        </p:txBody>
      </p:sp>
    </p:spTree>
    <p:extLst>
      <p:ext uri="{BB962C8B-B14F-4D97-AF65-F5344CB8AC3E}">
        <p14:creationId xmlns:p14="http://schemas.microsoft.com/office/powerpoint/2010/main" xmlns="" val="8811231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Connectivity –Advantages</a:t>
            </a:r>
            <a:endParaRPr lang="en-US" dirty="0"/>
          </a:p>
        </p:txBody>
      </p:sp>
      <p:sp>
        <p:nvSpPr>
          <p:cNvPr id="3" name="Content Placeholder 2"/>
          <p:cNvSpPr>
            <a:spLocks noGrp="1"/>
          </p:cNvSpPr>
          <p:nvPr>
            <p:ph idx="1"/>
          </p:nvPr>
        </p:nvSpPr>
        <p:spPr>
          <a:xfrm>
            <a:off x="762000" y="1600200"/>
            <a:ext cx="7924800" cy="4648200"/>
          </a:xfrm>
        </p:spPr>
        <p:txBody>
          <a:bodyPr>
            <a:normAutofit/>
          </a:bodyPr>
          <a:lstStyle/>
          <a:p>
            <a:pPr lvl="0"/>
            <a:r>
              <a:rPr lang="en-US" dirty="0" smtClean="0"/>
              <a:t>Seamless fare payment</a:t>
            </a:r>
          </a:p>
          <a:p>
            <a:pPr lvl="0"/>
            <a:r>
              <a:rPr lang="en-US" dirty="0" smtClean="0"/>
              <a:t>Connect rural and urban providers with consistent branding</a:t>
            </a:r>
          </a:p>
          <a:p>
            <a:pPr lvl="0"/>
            <a:r>
              <a:rPr lang="en-US" dirty="0" smtClean="0"/>
              <a:t>Improved service frequency</a:t>
            </a:r>
          </a:p>
          <a:p>
            <a:pPr lvl="0"/>
            <a:r>
              <a:rPr lang="en-US" dirty="0" smtClean="0"/>
              <a:t>Enhanced route information</a:t>
            </a:r>
            <a:endParaRPr lang="en-US" dirty="0"/>
          </a:p>
        </p:txBody>
      </p:sp>
      <p:sp>
        <p:nvSpPr>
          <p:cNvPr id="5" name="Rectangle 4"/>
          <p:cNvSpPr/>
          <p:nvPr/>
        </p:nvSpPr>
        <p:spPr>
          <a:xfrm>
            <a:off x="5937969" y="6381690"/>
            <a:ext cx="3129831" cy="400110"/>
          </a:xfrm>
          <a:prstGeom prst="rect">
            <a:avLst/>
          </a:prstGeom>
        </p:spPr>
        <p:txBody>
          <a:bodyPr wrap="none">
            <a:spAutoFit/>
          </a:bodyPr>
          <a:lstStyle/>
          <a:p>
            <a:r>
              <a:rPr lang="en-US" sz="2000" b="1" i="1" dirty="0" smtClean="0">
                <a:solidFill>
                  <a:schemeClr val="accent1">
                    <a:lumMod val="50000"/>
                  </a:schemeClr>
                </a:solidFill>
              </a:rPr>
              <a:t>Innovative Service Design</a:t>
            </a:r>
            <a:endParaRPr lang="en-US" sz="2000" b="1" i="1" dirty="0"/>
          </a:p>
        </p:txBody>
      </p:sp>
    </p:spTree>
    <p:extLst>
      <p:ext uri="{BB962C8B-B14F-4D97-AF65-F5344CB8AC3E}">
        <p14:creationId xmlns:p14="http://schemas.microsoft.com/office/powerpoint/2010/main" xmlns="" val="38905604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Transit agencies should be flexible—adapt and change based on regional needs </a:t>
            </a:r>
          </a:p>
          <a:p>
            <a:r>
              <a:rPr lang="en-US" dirty="0" smtClean="0"/>
              <a:t>Forming partnerships for service provision not only provides customer convenience, but may make for more cost-effective service</a:t>
            </a:r>
          </a:p>
          <a:p>
            <a:r>
              <a:rPr lang="en-US" dirty="0" smtClean="0"/>
              <a:t>Start small—capture low-hanging fruit when first coordinating</a:t>
            </a:r>
            <a:endParaRPr lang="en-US" dirty="0"/>
          </a:p>
        </p:txBody>
      </p:sp>
    </p:spTree>
    <p:extLst>
      <p:ext uri="{BB962C8B-B14F-4D97-AF65-F5344CB8AC3E}">
        <p14:creationId xmlns:p14="http://schemas.microsoft.com/office/powerpoint/2010/main" xmlns="" val="36689275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Media For </a:t>
            </a:r>
            <a:br>
              <a:rPr lang="en-US" dirty="0" smtClean="0"/>
            </a:br>
            <a:r>
              <a:rPr lang="en-US" dirty="0" smtClean="0"/>
              <a:t>Transit Providers</a:t>
            </a:r>
            <a:endParaRPr lang="en-US" dirty="0"/>
          </a:p>
        </p:txBody>
      </p:sp>
      <p:sp>
        <p:nvSpPr>
          <p:cNvPr id="3" name="Text Placeholder 2"/>
          <p:cNvSpPr>
            <a:spLocks noGrp="1"/>
          </p:cNvSpPr>
          <p:nvPr>
            <p:ph type="body" idx="1"/>
          </p:nvPr>
        </p:nvSpPr>
        <p:spPr/>
        <p:txBody>
          <a:bodyPr/>
          <a:lstStyle/>
          <a:p>
            <a:r>
              <a:rPr lang="en-US" dirty="0" smtClean="0"/>
              <a:t>Usage and Considerations</a:t>
            </a:r>
            <a:endParaRPr lang="en-US" dirty="0"/>
          </a:p>
        </p:txBody>
      </p:sp>
    </p:spTree>
    <p:extLst>
      <p:ext uri="{BB962C8B-B14F-4D97-AF65-F5344CB8AC3E}">
        <p14:creationId xmlns:p14="http://schemas.microsoft.com/office/powerpoint/2010/main" xmlns="" val="7205989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buNone/>
            </a:pPr>
            <a:r>
              <a:rPr lang="en-US" dirty="0" smtClean="0"/>
              <a:t>The popularity of web-based networking sites such as </a:t>
            </a:r>
            <a:r>
              <a:rPr lang="en-US" dirty="0" err="1" smtClean="0"/>
              <a:t>Facebook</a:t>
            </a:r>
            <a:r>
              <a:rPr lang="en-US" dirty="0" smtClean="0"/>
              <a:t>, Twitter, and blogs have led private enterprise and government to embrace these channels for communicating with customers.</a:t>
            </a:r>
            <a:endParaRPr lang="en-US" dirty="0"/>
          </a:p>
          <a:p>
            <a:pPr marL="0" indent="0">
              <a:buNone/>
            </a:pPr>
            <a:endParaRPr lang="en-US" dirty="0" smtClean="0"/>
          </a:p>
          <a:p>
            <a:pPr marL="0" indent="0" algn="r">
              <a:buNone/>
            </a:pPr>
            <a:r>
              <a:rPr lang="en-US" dirty="0" smtClean="0"/>
              <a:t>TCRP Synthesis 99</a:t>
            </a:r>
            <a:endParaRPr lang="en-US" dirty="0"/>
          </a:p>
        </p:txBody>
      </p:sp>
      <p:sp>
        <p:nvSpPr>
          <p:cNvPr id="5" name="Rectangle 4"/>
          <p:cNvSpPr/>
          <p:nvPr/>
        </p:nvSpPr>
        <p:spPr>
          <a:xfrm>
            <a:off x="4953000" y="6381690"/>
            <a:ext cx="4089261" cy="400110"/>
          </a:xfrm>
          <a:prstGeom prst="rect">
            <a:avLst/>
          </a:prstGeom>
        </p:spPr>
        <p:txBody>
          <a:bodyPr wrap="none">
            <a:spAutoFit/>
          </a:bodyPr>
          <a:lstStyle/>
          <a:p>
            <a:r>
              <a:rPr lang="en-US" sz="2000" b="1" i="1" dirty="0" smtClean="0">
                <a:solidFill>
                  <a:schemeClr val="accent1">
                    <a:lumMod val="50000"/>
                  </a:schemeClr>
                </a:solidFill>
              </a:rPr>
              <a:t>Social Media for Transit Providers</a:t>
            </a:r>
            <a:endParaRPr lang="en-US" sz="2000" b="1" i="1" dirty="0"/>
          </a:p>
        </p:txBody>
      </p:sp>
    </p:spTree>
    <p:extLst>
      <p:ext uri="{BB962C8B-B14F-4D97-AF65-F5344CB8AC3E}">
        <p14:creationId xmlns:p14="http://schemas.microsoft.com/office/powerpoint/2010/main" xmlns="" val="2679406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4400" dirty="0" smtClean="0">
                <a:solidFill>
                  <a:schemeClr val="accent1">
                    <a:lumMod val="50000"/>
                  </a:schemeClr>
                </a:solidFill>
              </a:rPr>
              <a:t>Technology </a:t>
            </a:r>
            <a:r>
              <a:rPr lang="en-US" sz="4400" cap="none" dirty="0" smtClean="0">
                <a:solidFill>
                  <a:schemeClr val="accent1">
                    <a:lumMod val="50000"/>
                  </a:schemeClr>
                </a:solidFill>
              </a:rPr>
              <a:t>Types</a:t>
            </a:r>
            <a:endParaRPr lang="en-US" sz="4400" cap="none" dirty="0">
              <a:solidFill>
                <a:schemeClr val="accent1">
                  <a:lumMod val="50000"/>
                </a:schemeClr>
              </a:solidFill>
            </a:endParaRPr>
          </a:p>
        </p:txBody>
      </p:sp>
      <p:sp>
        <p:nvSpPr>
          <p:cNvPr id="2" name="Content Placeholder 1"/>
          <p:cNvSpPr>
            <a:spLocks noGrp="1"/>
          </p:cNvSpPr>
          <p:nvPr>
            <p:ph sz="half" idx="1"/>
          </p:nvPr>
        </p:nvSpPr>
        <p:spPr/>
        <p:txBody>
          <a:bodyPr>
            <a:normAutofit/>
          </a:bodyPr>
          <a:lstStyle/>
          <a:p>
            <a:r>
              <a:rPr lang="en-US" sz="2600" dirty="0" smtClean="0"/>
              <a:t>Fleet </a:t>
            </a:r>
            <a:r>
              <a:rPr lang="en-US" sz="2600" dirty="0"/>
              <a:t>m</a:t>
            </a:r>
            <a:r>
              <a:rPr lang="en-US" sz="2600" dirty="0" smtClean="0"/>
              <a:t>aintenance software</a:t>
            </a:r>
          </a:p>
          <a:p>
            <a:r>
              <a:rPr lang="en-US" sz="2600" dirty="0" smtClean="0"/>
              <a:t>Dispatch and scheduling software</a:t>
            </a:r>
          </a:p>
          <a:p>
            <a:r>
              <a:rPr lang="en-US" sz="2600" dirty="0" smtClean="0"/>
              <a:t>Mobile data computers</a:t>
            </a:r>
          </a:p>
          <a:p>
            <a:r>
              <a:rPr lang="en-US" sz="2600" dirty="0" smtClean="0"/>
              <a:t>Vehicle location and communication </a:t>
            </a:r>
            <a:br>
              <a:rPr lang="en-US" sz="2600" dirty="0" smtClean="0"/>
            </a:br>
            <a:r>
              <a:rPr lang="en-US" sz="2600" dirty="0" smtClean="0"/>
              <a:t>systems</a:t>
            </a:r>
            <a:endParaRPr lang="en-US" sz="2600" dirty="0"/>
          </a:p>
        </p:txBody>
      </p:sp>
      <p:pic>
        <p:nvPicPr>
          <p:cNvPr id="4098" name="Picture 2" descr="http://www.johnsoncitypress.com/data/graphics/newsroom/bb6ba6e0d07c8ba5546b04060768140f.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2277" r="12189"/>
          <a:stretch/>
        </p:blipFill>
        <p:spPr bwMode="auto">
          <a:xfrm>
            <a:off x="4495800" y="1925782"/>
            <a:ext cx="4475018" cy="3933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6" name="Rectangle 5"/>
          <p:cNvSpPr/>
          <p:nvPr/>
        </p:nvSpPr>
        <p:spPr>
          <a:xfrm>
            <a:off x="5628461" y="6381690"/>
            <a:ext cx="3439339" cy="400110"/>
          </a:xfrm>
          <a:prstGeom prst="rect">
            <a:avLst/>
          </a:prstGeom>
        </p:spPr>
        <p:txBody>
          <a:bodyPr wrap="none">
            <a:spAutoFit/>
          </a:bodyPr>
          <a:lstStyle/>
          <a:p>
            <a:r>
              <a:rPr lang="en-US" sz="2000" b="1" i="1" dirty="0" smtClean="0">
                <a:solidFill>
                  <a:schemeClr val="accent1">
                    <a:lumMod val="50000"/>
                  </a:schemeClr>
                </a:solidFill>
              </a:rPr>
              <a:t>Technology Types &amp; Benefits</a:t>
            </a:r>
            <a:endParaRPr lang="en-US" sz="2000" b="1" i="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Social Media (the Other Technology)</a:t>
            </a:r>
            <a:endParaRPr lang="en-US" dirty="0"/>
          </a:p>
        </p:txBody>
      </p:sp>
      <p:sp>
        <p:nvSpPr>
          <p:cNvPr id="5" name="Content Placeholder 4"/>
          <p:cNvSpPr>
            <a:spLocks noGrp="1"/>
          </p:cNvSpPr>
          <p:nvPr>
            <p:ph idx="1"/>
          </p:nvPr>
        </p:nvSpPr>
        <p:spPr>
          <a:xfrm>
            <a:off x="457200" y="1600200"/>
            <a:ext cx="8229600" cy="4572000"/>
          </a:xfrm>
        </p:spPr>
        <p:txBody>
          <a:bodyPr/>
          <a:lstStyle/>
          <a:p>
            <a:pPr>
              <a:buNone/>
            </a:pPr>
            <a:r>
              <a:rPr lang="en-US" sz="2600" dirty="0" smtClean="0"/>
              <a:t>Types of social media:</a:t>
            </a:r>
          </a:p>
          <a:p>
            <a:r>
              <a:rPr lang="en-US" sz="2600" dirty="0" err="1" smtClean="0"/>
              <a:t>Facebook</a:t>
            </a:r>
            <a:endParaRPr lang="en-US" sz="2600" dirty="0" smtClean="0"/>
          </a:p>
          <a:p>
            <a:r>
              <a:rPr lang="en-US" sz="2600" dirty="0" smtClean="0"/>
              <a:t>You Tube</a:t>
            </a:r>
          </a:p>
          <a:p>
            <a:r>
              <a:rPr lang="en-US" sz="2600" dirty="0" smtClean="0"/>
              <a:t>LinkedIn</a:t>
            </a:r>
          </a:p>
          <a:p>
            <a:r>
              <a:rPr lang="en-US" sz="2600" dirty="0" smtClean="0"/>
              <a:t>Vine</a:t>
            </a:r>
          </a:p>
          <a:p>
            <a:r>
              <a:rPr lang="en-US" sz="2600" dirty="0" smtClean="0"/>
              <a:t>Twitter</a:t>
            </a:r>
          </a:p>
          <a:p>
            <a:r>
              <a:rPr lang="en-US" sz="2600" dirty="0" smtClean="0"/>
              <a:t>Blogs</a:t>
            </a:r>
          </a:p>
          <a:p>
            <a:endParaRPr lang="en-US" dirty="0"/>
          </a:p>
        </p:txBody>
      </p:sp>
      <p:sp>
        <p:nvSpPr>
          <p:cNvPr id="2" name="AutoShape 2" descr="data:image/jpeg;base64,/9j/4AAQSkZJRgABAQAAAQABAAD/2wCEAAkGBxAHBhUUBxQUFRUXFhwaGBcVGRMfIBcaHx4XGxcaFxYeKCkgGBwlHBYUIjEtJTUrLi4uGR8zOjMsNygtLisBCgoKDg0OGxAQGiwlHyUvLzY0MjIsLS8xNCwvMDQsLiwsLCwvLCwsNCwsNywsLCwsLywvLCwsLCwsLCw0LCwsLP/AABEIAKgBLAMBIgACEQEDEQH/xAAcAAEAAgMBAQEAAAAAAAAAAAAABAYCBQcBAwj/xABDEAACAQIDBAYGBggFBQAAAAAAAQIDEQQFEgYhMZEHExVRYuEiQWFxgaEUMkJScrIXIzQ2c4KSsTNTwdHxFiRUs8L/xAAZAQEAAwEBAAAAAAAAAAAAAAAAAgMEAQX/xAAnEQEAAgICAgIBAwUAAAAAAAAAAQIREgMhE0EEMRRRwdEiMnHw8f/aAAwDAQACEQMRAD8ArYAPdeeAAAAAAAAAAAAAAAAAAAAAAAAAAAAAAAAAAAAAAAAAAAAAAAAAAAAAAAAAAAAAAAAAAAAAAAAAAAAAAAAAAAAAAAAAHlwPQAAAAAAAAAAAAAAAAAAAAAAAAAAAAAAAAAAAAAAAAAAAAAAAeaddRRW67LrlnR3Ux2VqqnBKUbxUnK7XqbtuVymUf2uHvO/7Lb9m8P8Awo/2MnyeS1MYW8VYt9uCY7CPAYjTJNK7TT+zJcUfIunSbl6oZlKUftxUv5o7pfJLmUqLvEv4rbVyhaMS9ABYiAAAAAANls3lfbWeUqF7KcvSa9UUnKVvbZNL2tHZI7NZZlmE/W0KCiuM6qi+c5lHLzxxzj2spxzbtwkFm6Q44aG0C7H6rq+qj/g6NOq87/V3Xtb5FZLa22iJQmMTgABJwAAAAAAWjo+yGhn+azhmGrTGnqSi7XepLe+7ebPpJ2fwuR4Wh2ZT0OUp6nqm27KNuLfeyqeWsX09p6TrsogALUAAAAAAALx0dbMYbP6FWWZKT0SSSUmlvV99t5C94pXaUq1m04hRwWrpHymhk2dwp5bDRF0YyavJ3eqom7tt8EiqnaWi1cw5MYnAACTgAAABjvnLTT4v5HBKynCyxuPSoq7uoxXfJ7l/c/QWBw6y3LIU1v0QjH32Vii9GOznVQWIxC3K6p39b4Sn/dL4+wvGKnqqW7jzfkX3tj9GrjriMuedKU01Tvx0VH+XzOb0/wDDRdekLEfTs3nCk16EVD48Zf3t8CorBVEtzh8zXwf00jKi/cvmD6fQ6nfD5iWEqRW7S/Yrl20I4fMGMZaluMiTgAAOjdGmzE+vo43rI6bTWizv9qHHhx3lx2zyGe0WUKlQnGDVRSvJN7kpK273oo/RptFiO0aWE9DqbTf1Xq4Sn9a/f7C5bfZ3WyHJY1MBp1OpGPpK6s1JvdddyPN5d/NH6+mqmujnVPYSrPaOWEjVhqjR61z0ytvkoqNuN99zaPorxFt2Ipf0zNNl+1WYVs9nWwMI1K1SCi1GnKXoxta0U7r1FsybaHOqmaU45jhX1cppTfVVI6U3ZyvfdbjvL725o9wrrFJ9KPtFsritnrPHKLhJ2U4NuN+53Sadl61zGzmyuK2ik3gkowTs6k21FPuVruT93xtc6x0g0lW2PxGv1RUl74yi1/YmbJ4SOC2aw8KSt+qi37XJapP4tsr/ACrePPvKXhjbHpRP0U1dH7VC/d1cv76iq7R7NVshzGFKq41JTV4dXq33elKzXG/dc3GN6RcweNl1EqcYqTSjoTsr7rt72ydslm9TajbajPM1DVSpTtpTSfc2m3v9NlsTzV/qv9IzFJ6h8cu6MMViKKljatOk39mzm1+KzSv7mzzMujHFYag5YKpCs19mzg3+G7ab97R0LauGOqZals44xqOavKTjuhZ3tdNXvpXMy2VjjaeV22icXVUnZx0742Vm7WV76l8EZ/yOTG2Y/wALPFXOMOf9EUXDaCspppqk00+KanG6a9TLhtxsxU2mhRVCcYKDk25Jvio2sl7mRMow8cP0m4vq92qhGT97cL82r/Ez6RdosRs/haXZ2lOpKSbkr2slwXD1+u4tNrcsTX7mP2IiIpMSrWJ6K68KTeGxFOcu6UJRv8byKT2bW7S6hU5ddq06PXq7u7234W33sdn2Czurn2RdZjtOuNSUG4q17KLTt6n6XyImXYOD6SsVUaV40KdvfJJN++0EiyvyL1m0X7wjPHWcTCrYLotxNWknjK1Om/uqMp297vFX9xHzbo1xeCoOWDlCulvcYpxl/LF3T537rls6RtpsRkEaMct0p1NTcpK9lHTuS4b9XyNtsTnFTPNn41cYkp6pRencnZ2vb1brEfNzRWLzjDulJnX24fgcFUx+LjTwcXOcnZRXz48Lb734F4wnRZiKlJPFV6cH3RjKVvjeJY9mMup0Nu8wlBL0er0+zrE5z5yij49I21WIyGvShlulOUXKUpK/BpJJcF6/kTtzXteK0/32jHHWIzZVM66OcXl2Hc8NKNeKV2opqVu9Qd7/AAd/YywdDn7BiPxx/Ky17H5tPO9nqdbEpKUtSlp4XjKUbpeq+m5q9i8PHCZzmEKKsliE0u68dVvmVX5bWpatvuP5TrSItEwp3S7+8tO3/jx/PVM8J0Y4mvhYyrVadNuKbg1JuN/U33ouuP2d7S22hiMUr06VGOlP7VTXUa+EU0/e4+01vSbtJ2bl/wBHwj/W1V6TX2KfBv3y3pfzewlTltMVpRyaR3azlGMoxw+LlGjNVFFtKaTSlb1r2GOCw6xVdqd91rK/efIk5U9OMfwfzNtvpnhN7CX3X/Uv9zzsLwv+pf7m9nJqW481sqzKeIaKeSKEbyi7fiLVsjsLLGSjUxUerouz4+lUXFW+6n38u81+Id8LK51bZv8Ad7D/AMGn+VFPNyWrXpPjrEy2FKmqVNRpJJJWSXBJcEke2PQYGlg6UW98VyQ6mP3VyRmAIGKpQVT0Yx9u5FV27VGGSfrFHW5Lq9yvxWq3s03+RaaySqvSc06TKUI469N2k6V5b+6+n3XSNHDGbQpvPSiSalXm4cL/APJ6YU/qIzPUhlAAdFo6M/3xpfhn+SRd+lv92I/x4/lqHNdmM3WRZ1CvKGvSpLTe17prjZ95vNr9t1tHlapRounaandzT4KStay+8ZeTjtPNFojpbW0RSYXXotwsKOysZ00tVSU3N+t2k4pfBJc33n2r7R4yO030ejgpunriuuvK2l21T+rp3Xe6/qOd7H7Z1Nm4OnOHWUm76b2cX63F79z7n8t97DjulRulbL8PaXfUluX8sePNFN+C+8zjOVleSusd4W7br90MT/Df+hK2XxEcVs5h5U+DpQ5pJNfBpo53nvSKs2yapR+juLqR06tadvbbSabZXbLEbORcIJVKTd9Em1Z+twlv039zXzOR8a88ePeTy12ZY7YfMYY6ap0HJanaUZU7NX3Pe93xNrsVltbZ3bSlDNoqEqtKaitUX7Ve277DNt+lWlo/Zql/xxtzKdtTtRPP80p1qcOpdNWjaV3dPUpXsrO5fHlvGtoxCE6V7iXXNqp42nlqezqjKopK8ZW3xs72u0r30v4MqNPMNo6j3UIL3qkv/oiZX0pVKVFRzSiptfbpy0398GrX9zXuRNq9KtNR/U4abfinFfNJlFeLkr1pEpzes95llsVXxNfbnE9taVWjQjGSjay3wa4buDRK6UcoxGbYegstpyqOMp6tNt11G3F+xlNy/bWWC2mrYvqVJ1kk4a2tNtPCVnf6vd6yzU+lWk4/rMNNP2Ti/m0iVuPki8XrHr9nItWa4mW+6O8orZNs/ozCOmcqkp6bp2TUUk2t1/Rv8SPlWMhLpHxcE9/U018Y2cv/AGIruZdKdSpSayygoN/bqS1W90Ekr+9/Ao2FzSvhczVejN9bqctb33b+tfvTu7+87XgvbabdZJ5KxiI9OodJ+QYnOI0ZZZDrNGtSinFP0tNmrtXXos3GwWVVcn2bhTx60z1Sk43Ttd7k2t17FVwXSq1Stj8PeXrdOe5/yyW7myNm/ShVxFBxyukqTf25S1NfhjZJP339xDxc01jjx07vSJ2ysuzWMhV26zGMHvfVW9uiLjPlJpGv6TtncVm+Jo1Msh1ijGUZJOKa3pp72rric2y3M62WZiq2Dk1UTbu9+q/1lL7yfr/3L/hOlX9X/wB7hnq76c9z+DW7myy3Del4tTv/AJhGL1tXFlt2IyyplGzNKljUlNam0mnbVKUrXW66TIOx1aNfPMxlSd19IS5R0v5plSzrpNrYvDuGV01Rvu1uWqSXhVkov27zWbGbYLZqhUjOk6muSlfXa1lbudyHg5Ji0zHc/wApeSsTER9Q6Ri9oPoO2sMNiXaFWjFwfdU1VFb+ZJL3pd5p+lHZ36fgPpOFX6ykvTS+1T484737nL2FC2v2i/6izWFalB0nGmoparu6lKV07K31vkWnCdKThg4xxmH1yUUpSU0lJ8G9Ol2udjhvTW1Y79ub1tmJc548D64B2xr/AA/6o22BzmlgsTVdCk4wm7xjdNxW/wBG+7cr7nvt3M1GGlfME+F09y5myZmYnpStc97+B4E70ov2I++CwlTHYhQwkXKT9Stzb9RSkjV/2SR1fZv93sP/AAaf5UcuzLDTwcJwxMXGS4p/DmdR2b/d7D/waf5UZvkf2wt4vtsgAZF4eSV47tx6fLEtql6IEFq63cziG1GuOYSjVm5vrJKUnxlZ2udb2mqVaOS1JYGSjKKu3bfp9el+p+3f/quKYubqYt9Z9nh8fX7zd8aveWbll8z0A3qAAAAAAAAAAAAAAAAAAAAAAAAAAAAAAAAA9oO2Mh8f7HhjJX4bmuDOTGYFso1YOhHVJJpE7K817MxWvDyi3Zxad96fFbndcFwKT9Iq/e+SHX1fv/KJTPHM9J7LfmuYfTU3OSvpUUk27JJJK7bb4cW22ZZbtxicpnCFSalTUUlCailpW5JTSunbvv8AEpvXVfvvkjCSdSV6rcvePDExiTeft139JNL/ACZ/1RH6SaX+RP8Aqicg6mPcOpj3EPxaJeazr/6SaX+RP+qJ863SLSqK3UzS/FE5J1Me4dTHuH4tDy2XnabbX6fhXTpJQg+KveUu5exX/wCSkXc5uU+LYjBR4IyLqccU+kJtkABYiAAAAAAAAAAAAAAAAAAAAAAAAAAAAAAAAAAAAAAAAAAAAAAAAAADy4uTOyfG+XmOyfG+XmR2h3CHcXJnZPjfLzHZPjfLzG0GEO4uTOyfG+XmOyfG+XmNoMIdxcmdk+N8vMdk+N8vMbQYQ7i5M7J8b5eY7J8b5eY2gwh3FyZ2T43y8x2T43y8xtBhDuLkzsnxvl5jsnxvl5jaDCHcXJnZPjfLzHZPjfLzG0GEO4uTOyfG+XmOyfG+XmNoMIdxcmdk+N8vMdk+N8vMbQYQ7i5M7J8b5eY7J8b5eY2gwh3FyZ2T43y8x2T43y8xtBhDuLkzsnxvl5jsnxvl5jaDCHcXJnZPjfLzHZPjfLzG0GEO4uTOyfG+XmOyfG+XmNoMIdxcmdk+N8vMdk+N8vMbQYQ7i5M7J8b5eY7J8b5eY2gwh3FyZ2T43y8x2T43y8xtBhDuLkzsnxvl5jsnxvl5jaDDZgAgkAAAAAAAAAAAAAAAAAAAAAAAAAAAAAAAAAAAAAAAAAAAAAAAAAAAAAAAAAAAAAAAAAAAAAAAAAAAAAAAAAAAAAAAAAAAAAAAAAAD/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data:image/jpeg;base64,/9j/4AAQSkZJRgABAQAAAQABAAD/2wCEAAkGBxAHBhUUBxQUFRUXFhwaGBcVGRMfIBcaHx4XGxcaFxYeKCkgGBwlHBYUIjEtJTUrLi4uGR8zOjMsNygtLisBCgoKDg0OGxAQGiwlHyUvLzY0MjIsLS8xNCwvMDQsLiwsLCwvLCwsNCwsNywsLCwsLywvLCwsLCwsLCw0LCwsLP/AABEIAKgBLAMBIgACEQEDEQH/xAAcAAEAAgMBAQEAAAAAAAAAAAAABAYCBQcBAwj/xABDEAACAQIDBAYGBggFBQAAAAAAAQIDEQQFEgYhMZEHExVRYuEiQWFxgaEUMkJScrIXIzQ2c4KSsTNTwdHxFiRUs8L/xAAZAQEAAwEBAAAAAAAAAAAAAAAAAgMEAQX/xAAnEQEAAgICAgIBAwUAAAAAAAAAAQIREgMhE0EEMRRRwdEiMnHw8f/aAAwDAQACEQMRAD8ArYAPdeeAAAAAAAAAAAAAAAAAAAAAAAAAAAAAAAAAAAAAAAAAAAAAAAAAAAAAAAAAAAAAAAAAAAAAAAAAAAAAAAAAAAAAAAAAHlwPQAAAAAAAAAAAAAAAAAAAAAAAAAAAAAAAAAAAAAAAAAAAAAAAeaddRRW67LrlnR3Ux2VqqnBKUbxUnK7XqbtuVymUf2uHvO/7Lb9m8P8Awo/2MnyeS1MYW8VYt9uCY7CPAYjTJNK7TT+zJcUfIunSbl6oZlKUftxUv5o7pfJLmUqLvEv4rbVyhaMS9ABYiAAAAAANls3lfbWeUqF7KcvSa9UUnKVvbZNL2tHZI7NZZlmE/W0KCiuM6qi+c5lHLzxxzj2spxzbtwkFm6Q44aG0C7H6rq+qj/g6NOq87/V3Xtb5FZLa22iJQmMTgABJwAAAAAAWjo+yGhn+azhmGrTGnqSi7XepLe+7ebPpJ2fwuR4Wh2ZT0OUp6nqm27KNuLfeyqeWsX09p6TrsogALUAAAAAAALx0dbMYbP6FWWZKT0SSSUmlvV99t5C94pXaUq1m04hRwWrpHymhk2dwp5bDRF0YyavJ3eqom7tt8EiqnaWi1cw5MYnAACTgAAABjvnLTT4v5HBKynCyxuPSoq7uoxXfJ7l/c/QWBw6y3LIU1v0QjH32Vii9GOznVQWIxC3K6p39b4Sn/dL4+wvGKnqqW7jzfkX3tj9GrjriMuedKU01Tvx0VH+XzOb0/wDDRdekLEfTs3nCk16EVD48Zf3t8CorBVEtzh8zXwf00jKi/cvmD6fQ6nfD5iWEqRW7S/Yrl20I4fMGMZaluMiTgAAOjdGmzE+vo43rI6bTWizv9qHHhx3lx2zyGe0WUKlQnGDVRSvJN7kpK273oo/RptFiO0aWE9DqbTf1Xq4Sn9a/f7C5bfZ3WyHJY1MBp1OpGPpK6s1JvdddyPN5d/NH6+mqmujnVPYSrPaOWEjVhqjR61z0ytvkoqNuN99zaPorxFt2Ipf0zNNl+1WYVs9nWwMI1K1SCi1GnKXoxta0U7r1FsybaHOqmaU45jhX1cppTfVVI6U3ZyvfdbjvL725o9wrrFJ9KPtFsritnrPHKLhJ2U4NuN+53Sadl61zGzmyuK2ik3gkowTs6k21FPuVruT93xtc6x0g0lW2PxGv1RUl74yi1/YmbJ4SOC2aw8KSt+qi37XJapP4tsr/ACrePPvKXhjbHpRP0U1dH7VC/d1cv76iq7R7NVshzGFKq41JTV4dXq33elKzXG/dc3GN6RcweNl1EqcYqTSjoTsr7rt72ydslm9TajbajPM1DVSpTtpTSfc2m3v9NlsTzV/qv9IzFJ6h8cu6MMViKKljatOk39mzm1+KzSv7mzzMujHFYag5YKpCs19mzg3+G7ab97R0LauGOqZals44xqOavKTjuhZ3tdNXvpXMy2VjjaeV22icXVUnZx0742Vm7WV76l8EZ/yOTG2Y/wALPFXOMOf9EUXDaCspppqk00+KanG6a9TLhtxsxU2mhRVCcYKDk25Jvio2sl7mRMow8cP0m4vq92qhGT97cL82r/Ez6RdosRs/haXZ2lOpKSbkr2slwXD1+u4tNrcsTX7mP2IiIpMSrWJ6K68KTeGxFOcu6UJRv8byKT2bW7S6hU5ddq06PXq7u7234W33sdn2Czurn2RdZjtOuNSUG4q17KLTt6n6XyImXYOD6SsVUaV40KdvfJJN++0EiyvyL1m0X7wjPHWcTCrYLotxNWknjK1Om/uqMp297vFX9xHzbo1xeCoOWDlCulvcYpxl/LF3T537rls6RtpsRkEaMct0p1NTcpK9lHTuS4b9XyNtsTnFTPNn41cYkp6pRencnZ2vb1brEfNzRWLzjDulJnX24fgcFUx+LjTwcXOcnZRXz48Lb734F4wnRZiKlJPFV6cH3RjKVvjeJY9mMup0Nu8wlBL0er0+zrE5z5yij49I21WIyGvShlulOUXKUpK/BpJJcF6/kTtzXteK0/32jHHWIzZVM66OcXl2Hc8NKNeKV2opqVu9Qd7/AAd/YywdDn7BiPxx/Ky17H5tPO9nqdbEpKUtSlp4XjKUbpeq+m5q9i8PHCZzmEKKsliE0u68dVvmVX5bWpatvuP5TrSItEwp3S7+8tO3/jx/PVM8J0Y4mvhYyrVadNuKbg1JuN/U33ouuP2d7S22hiMUr06VGOlP7VTXUa+EU0/e4+01vSbtJ2bl/wBHwj/W1V6TX2KfBv3y3pfzewlTltMVpRyaR3azlGMoxw+LlGjNVFFtKaTSlb1r2GOCw6xVdqd91rK/efIk5U9OMfwfzNtvpnhN7CX3X/Uv9zzsLwv+pf7m9nJqW481sqzKeIaKeSKEbyi7fiLVsjsLLGSjUxUerouz4+lUXFW+6n38u81+Id8LK51bZv8Ad7D/AMGn+VFPNyWrXpPjrEy2FKmqVNRpJJJWSXBJcEke2PQYGlg6UW98VyQ6mP3VyRmAIGKpQVT0Yx9u5FV27VGGSfrFHW5Lq9yvxWq3s03+RaaySqvSc06TKUI469N2k6V5b+6+n3XSNHDGbQpvPSiSalXm4cL/APJ6YU/qIzPUhlAAdFo6M/3xpfhn+SRd+lv92I/x4/lqHNdmM3WRZ1CvKGvSpLTe17prjZ95vNr9t1tHlapRounaandzT4KStay+8ZeTjtPNFojpbW0RSYXXotwsKOysZ00tVSU3N+t2k4pfBJc33n2r7R4yO030ejgpunriuuvK2l21T+rp3Xe6/qOd7H7Z1Nm4OnOHWUm76b2cX63F79z7n8t97DjulRulbL8PaXfUluX8sePNFN+C+8zjOVleSusd4W7br90MT/Df+hK2XxEcVs5h5U+DpQ5pJNfBpo53nvSKs2yapR+juLqR06tadvbbSabZXbLEbORcIJVKTd9Em1Z+twlv039zXzOR8a88ePeTy12ZY7YfMYY6ap0HJanaUZU7NX3Pe93xNrsVltbZ3bSlDNoqEqtKaitUX7Ve277DNt+lWlo/Zql/xxtzKdtTtRPP80p1qcOpdNWjaV3dPUpXsrO5fHlvGtoxCE6V7iXXNqp42nlqezqjKopK8ZW3xs72u0r30v4MqNPMNo6j3UIL3qkv/oiZX0pVKVFRzSiptfbpy0398GrX9zXuRNq9KtNR/U4abfinFfNJlFeLkr1pEpzes95llsVXxNfbnE9taVWjQjGSjay3wa4buDRK6UcoxGbYegstpyqOMp6tNt11G3F+xlNy/bWWC2mrYvqVJ1kk4a2tNtPCVnf6vd6yzU+lWk4/rMNNP2Ti/m0iVuPki8XrHr9nItWa4mW+6O8orZNs/ozCOmcqkp6bp2TUUk2t1/Rv8SPlWMhLpHxcE9/U018Y2cv/AGIruZdKdSpSayygoN/bqS1W90Ekr+9/Ao2FzSvhczVejN9bqctb33b+tfvTu7+87XgvbabdZJ5KxiI9OodJ+QYnOI0ZZZDrNGtSinFP0tNmrtXXos3GwWVVcn2bhTx60z1Sk43Ttd7k2t17FVwXSq1Stj8PeXrdOe5/yyW7myNm/ShVxFBxyukqTf25S1NfhjZJP339xDxc01jjx07vSJ2ysuzWMhV26zGMHvfVW9uiLjPlJpGv6TtncVm+Jo1Msh1ijGUZJOKa3pp72rric2y3M62WZiq2Dk1UTbu9+q/1lL7yfr/3L/hOlX9X/wB7hnq76c9z+DW7myy3Del4tTv/AJhGL1tXFlt2IyyplGzNKljUlNam0mnbVKUrXW66TIOx1aNfPMxlSd19IS5R0v5plSzrpNrYvDuGV01Rvu1uWqSXhVkov27zWbGbYLZqhUjOk6muSlfXa1lbudyHg5Ji0zHc/wApeSsTER9Q6Ri9oPoO2sMNiXaFWjFwfdU1VFb+ZJL3pd5p+lHZ36fgPpOFX6ykvTS+1T484737nL2FC2v2i/6izWFalB0nGmoparu6lKV07K31vkWnCdKThg4xxmH1yUUpSU0lJ8G9Ol2udjhvTW1Y79ub1tmJc548D64B2xr/AA/6o22BzmlgsTVdCk4wm7xjdNxW/wBG+7cr7nvt3M1GGlfME+F09y5myZmYnpStc97+B4E70ov2I++CwlTHYhQwkXKT9Stzb9RSkjV/2SR1fZv93sP/AAaf5UcuzLDTwcJwxMXGS4p/DmdR2b/d7D/waf5UZvkf2wt4vtsgAZF4eSV47tx6fLEtql6IEFq63cziG1GuOYSjVm5vrJKUnxlZ2udb2mqVaOS1JYGSjKKu3bfp9el+p+3f/quKYubqYt9Z9nh8fX7zd8aveWbll8z0A3qAAAAAAAAAAAAAAAAAAAAAAAAAAAAAAAAA9oO2Mh8f7HhjJX4bmuDOTGYFso1YOhHVJJpE7K817MxWvDyi3Zxad96fFbndcFwKT9Iq/e+SHX1fv/KJTPHM9J7LfmuYfTU3OSvpUUk27JJJK7bb4cW22ZZbtxicpnCFSalTUUlCailpW5JTSunbvv8AEpvXVfvvkjCSdSV6rcvePDExiTeft139JNL/ACZ/1RH6SaX+RP8Aqicg6mPcOpj3EPxaJeazr/6SaX+RP+qJ863SLSqK3UzS/FE5J1Me4dTHuH4tDy2XnabbX6fhXTpJQg+KveUu5exX/wCSkXc5uU+LYjBR4IyLqccU+kJtkABYiAAAAAAAAAAAAAAAAAAAAAAAAAAAAAAAAAAAAAAAAAAAAAAAAAADy4uTOyfG+XmOyfG+XmR2h3CHcXJnZPjfLzHZPjfLzG0GEO4uTOyfG+XmOyfG+XmNoMIdxcmdk+N8vMdk+N8vMbQYQ7i5M7J8b5eY7J8b5eY2gwh3FyZ2T43y8x2T43y8xtBhDuLkzsnxvl5jsnxvl5jaDCHcXJnZPjfLzHZPjfLzG0GEO4uTOyfG+XmOyfG+XmNoMIdxcmdk+N8vMdk+N8vMbQYQ7i5M7J8b5eY7J8b5eY2gwh3FyZ2T43y8x2T43y8xtBhDuLkzsnxvl5jsnxvl5jaDCHcXJnZPjfLzHZPjfLzG0GEO4uTOyfG+XmOyfG+XmNoMIdxcmdk+N8vMdk+N8vMbQYQ7i5M7J8b5eY7J8b5eY2gwh3FyZ2T43y8x2T43y8xtBhDuLkzsnxvl5jsnxvl5jaDDZgAgkAAAAAAAAAAAAAAAAAAAAAAAAAAAAAAAAAAAAAAAAAAAAAAAAAAAAAAAAAAAAAAAAAAAAAAAAAAAAAAAAAAAAAAAAAAAAAAAAAAD/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6"/>
          <p:cNvSpPr/>
          <p:nvPr/>
        </p:nvSpPr>
        <p:spPr>
          <a:xfrm>
            <a:off x="4953000" y="6381690"/>
            <a:ext cx="4089261" cy="400110"/>
          </a:xfrm>
          <a:prstGeom prst="rect">
            <a:avLst/>
          </a:prstGeom>
        </p:spPr>
        <p:txBody>
          <a:bodyPr wrap="none">
            <a:spAutoFit/>
          </a:bodyPr>
          <a:lstStyle/>
          <a:p>
            <a:r>
              <a:rPr lang="en-US" sz="2000" b="1" i="1" dirty="0" smtClean="0">
                <a:solidFill>
                  <a:schemeClr val="accent1">
                    <a:lumMod val="50000"/>
                  </a:schemeClr>
                </a:solidFill>
              </a:rPr>
              <a:t>Social Media for Transit Providers</a:t>
            </a:r>
            <a:endParaRPr lang="en-US" sz="2000" b="1" i="1" dirty="0"/>
          </a:p>
        </p:txBody>
      </p:sp>
      <p:sp>
        <p:nvSpPr>
          <p:cNvPr id="8" name="AutoShape 2" descr="data:image/jpeg;base64,/9j/4AAQSkZJRgABAQAAAQABAAD/2wCEAAkGBg8QEBMSEg8SFBUUDxARFRAWEBQTEBcVFBAVFRUSFRIXGyYeFxokGRQUHy8gIycpLC0sFR8xODIqNSYrLSkBCQoKDgwOGg8PGi0kHyQsLCoqMS4sLC8yLS8sLCkpKiwpLiwsKS0sLC0pLCwqKikpLCwqKSwqKSksLC8pKikpKf/AABEIAOAA4AMBIgACEQEDEQH/xAAcAAEAAQUBAQAAAAAAAAAAAAAAAgMEBQYHAQj/xABLEAABAwIABwcRBgQGAwAAAAABAAIRAwQFBhIhMVFhEyJBcYGz0gcUFTIzQlJTcnSCkZKTlKGxI1Ric8HRY7LC8CQ0Q6KjtGTD8f/EABkBAQADAQEAAAAAAAAAAAAAAAADBAUBAv/EADERAAICAQMBBAgGAwAAAAAAAAABAgMRBBIxIRMyQVEiYXGBkaGx4QUVQmLB8BRS0f/aAAwDAQACEQMRAD8A7ii8Jhc6w/jC6/c6nTcW2gJaXAw64IzHPwUuD8XEpqqna8IittjUsszeFMfqbXGna0+uHgwXh2RbNOo1YOUdjQeMLA18L4Rq9vebmI7ShTawD035TvoqFNgaA1oAAEAAQBxBSlacKIQ4XxMmeosn449hR63qcN5eHabyr+hTrZ/3q7+MrdJVpSVNgh3PzKPWrvvN38ZW6S860d95uvi63SVeUlBufmUOtD94uvi63STrP+Pc/F1ukq8pKDc/ModZfxrn4ut0151iPG3HxVbpq4lJQbmW/WA8bcfFVumnY9vjK/xVbpq4lJQZZbdjWeHW+JrdNOxrPCrfE1umrmUlDmWWvYunrq/EVumvOxVL+J8RW6au5SUGWWnYij/E9/W6a87D0fBf76r0leSvJXcsFr2HoeC73tTpLzsLb+L/AN7+kruUlMsZLPsFbeKHtO/detwLQGdrC0621KjT62uV3KSmWcFvcXdEzRvaw/BVdu9M7IfvgOIhZ/BeP4BDL2mKJOYXDSTak/iJz0vSkZtKwErx7QQQQCCIIOcEaiFDOmE+UT13zhwzp4M5x616ucYv4fdYOFOo4m0cQ0EmTbuJzZ/FE+zxLo8rLuqdTwzWqtVqyjTuqBhUkMsmOg1ml9YjS2gDBbsL3b3iDlrzGgAAAAAAADQANAXl5dGtd3VY+PNBmxlDeZthdlnlSVq0w2QSMm+zfNslKSoykqUgJSkqMpKAlKSoykoCUpKjKSgJSkqMpKAlKSoykoCUpKjKSgJSkqMpKAlKSoyvJQE5SVCUlATlJUJSUBOUlQlJQHtRgcC0iQQQQdBB0hbP1P8ACrnU32tRxL7fJDHHS6g6dzO0tgs9Ea1q8qtgS53LCFs/QKm6Wz9oewvYPbYPWob4b62veT6ezZYvX0MZgl+VRa46XOqPPG6o5x+qu5VhgbuDOI/zFXsqw+SAlKSoykrhwlKSoykoCUpKjKSgJSkqMpKAlKSoykoCUpKjKSgJSkqMpKAlKSqtlZVKzwym2SfUBwuJ4AtnOJghjA7hyqlbvjmgMpt0AZySTs08EU7YQeGTV0zsWYo1MlF0K3wPRoD7KiHP4HOOedryDA4hyLHPxQNV7qleuS5xkhjQ0DNAALpzAADRwKFauD54Jno5rjqzTpSVk8YcF07ao1jKhdLZIdBc3PmkgDT+ixUqzGSksoqyi4vayUpKjKSvR5JSkqMpKAlKpVD9rbHVfWZ/52qcqlUP2lv57af9hi4+D1HlFvgruLfT/ncruVZ4O7mPKqc45XMr0zy+ScpKhKSgJryVe4Arhl1RJ8YG+1Lf1W9X+LltWkuphrj37N67jMZjygqvbeq5JNFirTu2LaZzmV5K2PCGJFZsmk8VB4J3r+KdB+S164t303ZL2OadTgQeMTpG1SQsjPusjnVOHeRGUlRlJUhGSlJUZSUBKUlRlJQEpVS3oOqPaxglzjAH98HDyKjK3fE3A2Qzd3jfPG9Gpmvjdp4o2qG6xVxyTU1OyWDK4FwOy2p5IzuMF7+En9AOALIIixZScnlm5GKisItryrWA+yptcdbqmSPkCT8lreFKuFiDvMlv8GCfqX+pbaikhZs8EyOyvf8Aqa9hyepOUcqcqc8zlTtnPKjK6fhDBVGuIqMDtTtDxxOGcLScO4sVLeXtJfT8Lvm+UBwbR8lpVamM+j6My7tLKvquqMNKSoykq0VSUpKjKSgJSqbzv6Hnlp/2GKUqm87+h53a8+xcfB2PKKGDzvPTq865XMq1su1P5lbnnqvK9HGTlJUJSUOE8r/7wrpuAcLC5otf3w3rxqcNPIdI41y+VfYIwxUtqmWzODmcw9q4ajqOo8HrBr6intI9OUWdPd2UuvDOpqlcWrKjcl7GuGpwBHzVvgrDFK5ZlU3eUw5ntOoj9dCvVjNOLw+TZTUlldUathLEam6TQeWHwHS5nIe2HzWrYQwTXtz9pTIE5n6WHicM3Ic66kvHsBBBAIOYgiQeRWq9XOPPUq2aSEu70ORSkresK4k0akupHcneDE0j6Pe8mbYtPwlgivbmKrCBMB4zsPE79DBWhXfCzjkzraJ18roWspKhKSpyAymL+DOua7WHtRv3+SODlMDl2LpoC1/EvBu52+6Eb6rDvQHaD6u9JbAsfVWb54XCNrS17IZ8WERFVLQREQBeESvUQGhY1Yubgd1pj7Nxgt8Bx0eieDUc2pa7K65XoNe1zHCWuBaRrBXLcL4Odb1nUjngy12tp7U/pxgrV0t29bZcoyNVRse6PDLWUlRlJV0pEpUHnf0fO7Xn2L2VBx39Hzq159i4+D1HlFK1OZ35tfnnqtKoW/ffnV+eeqsr0cfJKUlRlJQ4SlZ/FTAdG6NTdHPBZknJaQAQ6dMgnSODWFr0rIYAwsbau2pnyc7XgaSw6Y2ggHkUVqk4PbySVOKmt3Bv9niva0nB7Kbg4d9utSeLttCyyhRrNe0Oa4Oa4AhwMgg6CCprDlKUn6TN6MYxXooIiLyegoVaTXtLXNDmkQWkSCNRBU0QGi4x4nmlNWgC5ml1PS5u1vhN+Y28GAwVZGvWp0h37hJ1NGdx9kFdZWNtcAUaVw6uwQXsyS3vASZc4DgJgf2Sr1erai1LnwKFmjTmnHjxMi1oAAAgAAAbBwL1EVEvhERAEREAREQBapj9YTSZWAzsdkO8l2j1Oj2itrVnhey3ehUpCJcwhs6MrS0nlAUtU9k0yK6G+DicolJWWqYn3wMbhlbRUpx83A/JVKGJd87TTazyqjf6SVs9tX/sviYnY2cbX8DCyoOO+pec23PsWy3uKrLWkatxWBOhlJmbKfwNyznjXAGYFawTvqXnNtz7F2M1NNxDhKEkpEKWl/59fnnqcqk076p+fX556lKkRHLknKSoSkrpwnKSoSkoDN4BxnrWhgb+mTJpkxE6Sw96fl9VvGDcbLSvAFQMce8qQx06gdDuQlc+wBgc3dYUw8MAaXuJzuyQQDkt4TnHF8j0OxxVs6IEUGuI794D3Trz5hyALN1aqT68+r+TS0jua6d31/wZZFFlMNEAADUBA9Sks00wiIgCIiAIiIAiIgCIiAIiIAiIgKNe7p0xL6jGDW5waPmsDhPHq2pAinNZ34c1PledI4pWYvcDW1YzUoU3nwiwZfI7SFi6mItidDHt4qrj/MSp6+y/Xkgt7Z9zBoWFMLVbmpl1HSdDWjMxo1NH9kqycd9T84t+fYtuw7gfBtoDJqVKkb2iKoBz6C4gb1u31StOe7fU+D/EUM3B3Zi165RlH0VhGPOEoz9J5Z539Xzi45569lRed/V85uOeekqZcEUuWSlJUZSV04SlJUZSUBcWl4+jUbUpmHNMg8G0EcIIkHjXT8X8ZaN20QQ2oBvqROfaW+E3b64XKJXrXkEEEggyCDBB1gjQq92njauvJPRfKp9ODtyLllnjrfU8wq7poAD2ZZ4pEOJ4yV0DAjr1zA653JpIkUmMcHDy3F5E7B61lW6eVSzJo1atTG14imZNERVyyEREAREQBERAEREAREQBUru5bTpvqO0MY554mgk/RVVrHVAwnudtuYO+rOyduQ2HPPF2rfTUlcN81Ejtnsg5GJd1SqhGa1YDtql39IWLvsdb2qI3QUxnzU25J9okuHIQsBKStqOnrjxExJai2XRy/vuKhcSSSZJMkkySdZKg476n+fQ55i8lRcc7PzqPPMUzIo8kqvdK3nNxzz1GV7X7tWH/AJVwP+dygSurgS5ZKUlRlJXTySlJUZSUBKUlRlJQGYxTczr63y4jdDp0ZW5uyOXLyY2wuuLheUtvwR1RqtNobXp7qBm3QHJqRtBzOO3Nyqhq9PKxqUS/pL41pxkdFRYzAWHBdsNRtGrTZoDn5IyteSGuMga/rnjJrJlFxeGasZKSygiIuHoIiIAiIgCIiAIiIAuS414a66uXOaZps+zp6i0HO/lMnihbdj7jFuNPcGH7Sq3fEHOymcxPG7OByngC5tK1NFThdo/cZWtuy+zXvJykqEpK0jOJyovOdn5tHnWryVF57X82lzrVxnVyVLru1fzq5556zODLSnfDcy8U7kDePd3OuAO1fqqADthnI0hxCwt53e487ueeeqbXkEEEgggggwQQZBBGgzwry45j0eGes4k8rJd4RwZWt35Fam5h4J7V21rhmdyK1ldFxXxrpXjOtrprDUiBlNBZVA2HMH6xw6RwgV8IdTi0qSabn0TnzA5dOT+F2ccQIVb/ACtj22rD+RZ/xd63VPK+ZzOUlbdc9TK6Hc61F/lB9M+oB31Vqep3f6qPvT0VMtRU/wBSIXp7V+lmtykraqHU1vSd8+g0a8t7j6skD5rMWHUxotg1q76n4WNFNp2E53eoheZaqqPieo6W2XgaBRpOe4MY1znHQ1oLnHiAW74u9TwyKl3sItwZ944fyjlOkLccHYIt7ZuTRpNYOEgb4+U453cpV4qF2tlLpDp9S9Voox6z6/T7njWgAAAAAAAAQABoAC9RFQNAIiIAiIgCIiAIiIAsRjJjFTsqWUYc90inTnO46zqaJEn9SFHGPGejZMl2+qOG8pA747Se9bt9UlcowlhOrcVXVarspzuRoA0MaOBo1cucklXdNpnY90uPqUtTqVX6MefoRu7t9V7qlR2U97spztv6CIAHAAFSlRlJWzjBjZJSkqMpK6cJSoVDo/Mp841eyo1Do8tn84XDq5Kt+f8AEXHndzz71RlVcI/5i487uefeqEpHhHZ95ksr954eMFb3iv1Q8mKV2ZGhtxw8VUf1Dl4StClJXi2qNqxI9V2yqeYnfKdRrgHNIIIBDgZBB0EEaVJcWwFjRc2Z+zfLJk0XSaZ1keCdo5ZXRMCY/WlxDXu3Goc2Q8jIJ/DU0HiMHYse7STr6rqjYq1cLOj6M2VERVC2EREAREQBERAEREARCVrWGcf7O3lrXbs8d5TILQfxVO1HJJ2L3CEpvEVk8TsjBZk8GykrTMZOqJTpTTtoqP0GrppN4vDPFm2nQtNw7jfdXkh7sin4lmZnpnS/lzbAsNK06dCl1s+BmXa5vpX8StcXT6jy97y9zjLnOMk/3q0BU5UZSVo4M4lKSoykroJSkqEpKAnKhVOblb/MElQrnenk+oQ6uS6wof8AE3Pnl1z71bSrjC4i6uhqvLrn3K1lcj3Udn3mSlJUZSV6PBKUJUZSUBlcFYy3drApV3Bo/wBN2/pcQY7tfRhbXg/qqkQK9tOt9J3/AK39Jc/lJUE9PXZ3kTQvsr7rOw2fVAwdU/18g6qjHMHtRk/NZi2wtb1c9OvSf5NRrvoVwaVEtB0gKrL8Pg+G/wC/AtR181yk/l/0+hUXz7TeW9qS3ySW/RVOvKvjanvH/uo/y793y+5J+Yft+f2O+ucBpMKxusPWlLulzRbsNVgPqmVwp++MnOdZzn1lAANC9L8PXjL5HH+IPwj8/sddvOqNg+nOTUfVI4KdN3yc6Gn1rX8IdVSoZFC3a3U+o4vPsNgD2itDlJU8NFVHwz7SvPWWy8cewyWE8YLq57tXe4eBOTT9hsA8slY+VGUlWlFRWEiq25PLJSkqMpK9HCUpKjKSgJSkqMpKAlKSoykoCUqnXO9P98KlKi5hdDRpc5rRxucAPqh1Gex9sjRwjW1VAyu3ic3Jd/vY5YGV1LqnYANa3bcMEvt8okDSaToy/VAdxB2tcqDlW0tinUvV0LGqrcLH6+pOUlQlJVorE5SVCUlATlJUJSUBOUlQlJQE5SVCUlATlJUJSUBOUlQlJQE5SVCUlATleSoykoCUpKjKSgJSkqMpKAlKSoykoCUrK4q2BuL63pjQKrartjaW/M7CQ1vpLEZS6d1LcXjTpOu3iHVmhtMHSKIM5XpmDxNaeFV9TZ2dbfuRY01faWJe83tcjx5xIdaOdXoNm3cZc0DuJOnN4vUeDRqXXF4QDmPqWHRfKmWUbd1MbY4Z86SkrqGMXUspVSX2jhRcc+4kfYE7Iz0+SRsWi4RxQwhbnf2tQjw6Y3Vh2yySBxgLcq1Ndi6MxLNNZXyjEykryo0tMOa5p1FpafUVHLVgr4ZOUlRyl6AdR9RQYZ7KSvdzd4DvZd+ybi/wH+w79kyhhnkpKl1vU8XU92/9l71rV8VU92/9kyhtZCUlVOtKviavun/svesq3iavuX/subl5ndr8ilKSqvWFfxFb3NT9l72Pr/d63uan7JuXmNr8ijKSq/Y24+71/cVOinYy4+7V/cVOim5eY2y8ihKSrjsVc/drj3FTop2Kuvutx8PV6Kbo+Y2S8i3lJVz2Iuvutx8PV6Kdh7r7pc/D1eim6Pmd2S8i2lJV12Gu/ulz8NV6K9GA7w6LO6+Gq9FN8fMbJeRaSkrYLDqf4SrH/L7mPDqvDB7Il3yW74v9S+2oEPuHdcPGcNLcmgD5GfL9IxsCr2auqtc59hPXpbJvjHtNXxIxGddubXrtLbcQ4NOY1tUDxes8Oga11xrQBAEAZo4F6AixL75XSyzappjVHCP/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data:image/jpeg;base64,/9j/4AAQSkZJRgABAQAAAQABAAD/2wCEAAkGBg8QEBMSEg8SFBUUDxARFRAWEBQTEBcVFBAVFRUSFRIXGyYeFxokGRQUHy8gIycpLC0sFR8xODIqNSYrLSkBCQoKDgwOGg8PGi0kHyQsLCoqMS4sLC8yLS8sLCkpKiwpLiwsKS0sLC0pLCwqKikpLCwqKSwqKSksLC8pKikpKf/AABEIAOAA4AMBIgACEQEDEQH/xAAcAAEAAQUBAQAAAAAAAAAAAAAAAgMEBQYHAQj/xABLEAABAwIABwcRBgQGAwAAAAABAAIRAwQFBhIhMVFhEyJBcYGz0gcUFTIzQlJTcnSCkZKTlKGxI1Ric8HRY7LC8CQ0Q6KjtGTD8f/EABkBAQADAQEAAAAAAAAAAAAAAAADBAUBAv/EADERAAICAQMBBAgGAwAAAAAAAAABAgMRBBIxIRMyQVEiYXGBkaGx4QUVQmLB8BRS0f/aAAwDAQACEQMRAD8A7ii8Jhc6w/jC6/c6nTcW2gJaXAw64IzHPwUuD8XEpqqna8IittjUsszeFMfqbXGna0+uHgwXh2RbNOo1YOUdjQeMLA18L4Rq9vebmI7ShTawD035TvoqFNgaA1oAAEAAQBxBSlacKIQ4XxMmeosn449hR63qcN5eHabyr+hTrZ/3q7+MrdJVpSVNgh3PzKPWrvvN38ZW6S860d95uvi63SVeUlBufmUOtD94uvi63STrP+Pc/F1ukq8pKDc/ModZfxrn4ut0151iPG3HxVbpq4lJQbmW/WA8bcfFVumnY9vjK/xVbpq4lJQZZbdjWeHW+JrdNOxrPCrfE1umrmUlDmWWvYunrq/EVumvOxVL+J8RW6au5SUGWWnYij/E9/W6a87D0fBf76r0leSvJXcsFr2HoeC73tTpLzsLb+L/AN7+kruUlMsZLPsFbeKHtO/detwLQGdrC0621KjT62uV3KSmWcFvcXdEzRvaw/BVdu9M7IfvgOIhZ/BeP4BDL2mKJOYXDSTak/iJz0vSkZtKwErx7QQQQCCIIOcEaiFDOmE+UT13zhwzp4M5x616ucYv4fdYOFOo4m0cQ0EmTbuJzZ/FE+zxLo8rLuqdTwzWqtVqyjTuqBhUkMsmOg1ml9YjS2gDBbsL3b3iDlrzGgAAAAAAADQANAXl5dGtd3VY+PNBmxlDeZthdlnlSVq0w2QSMm+zfNslKSoykqUgJSkqMpKAlKSoykoCUpKjKSgJSkqMpKAlKSoykoCUpKjKSgJSkqMpKAlKSoyvJQE5SVCUlATlJUJSUBOUlQlJQHtRgcC0iQQQQdBB0hbP1P8ACrnU32tRxL7fJDHHS6g6dzO0tgs9Ea1q8qtgS53LCFs/QKm6Wz9oewvYPbYPWob4b62veT6ezZYvX0MZgl+VRa46XOqPPG6o5x+qu5VhgbuDOI/zFXsqw+SAlKSoykrhwlKSoykoCUpKjKSgJSkqMpKAlKSoykoCUpKjKSgJSkqMpKAlKSqtlZVKzwym2SfUBwuJ4AtnOJghjA7hyqlbvjmgMpt0AZySTs08EU7YQeGTV0zsWYo1MlF0K3wPRoD7KiHP4HOOedryDA4hyLHPxQNV7qleuS5xkhjQ0DNAALpzAADRwKFauD54Jno5rjqzTpSVk8YcF07ao1jKhdLZIdBc3PmkgDT+ixUqzGSksoqyi4vayUpKjKSvR5JSkqMpKAlKpVD9rbHVfWZ/52qcqlUP2lv57af9hi4+D1HlFvgruLfT/ncruVZ4O7mPKqc45XMr0zy+ScpKhKSgJryVe4Arhl1RJ8YG+1Lf1W9X+LltWkuphrj37N67jMZjygqvbeq5JNFirTu2LaZzmV5K2PCGJFZsmk8VB4J3r+KdB+S164t303ZL2OadTgQeMTpG1SQsjPusjnVOHeRGUlRlJUhGSlJUZSUBKUlRlJQEpVS3oOqPaxglzjAH98HDyKjK3fE3A2Qzd3jfPG9Gpmvjdp4o2qG6xVxyTU1OyWDK4FwOy2p5IzuMF7+En9AOALIIixZScnlm5GKisItryrWA+yptcdbqmSPkCT8lreFKuFiDvMlv8GCfqX+pbaikhZs8EyOyvf8Aqa9hyepOUcqcqc8zlTtnPKjK6fhDBVGuIqMDtTtDxxOGcLScO4sVLeXtJfT8Lvm+UBwbR8lpVamM+j6My7tLKvquqMNKSoykq0VSUpKjKSgJSqbzv6Hnlp/2GKUqm87+h53a8+xcfB2PKKGDzvPTq865XMq1su1P5lbnnqvK9HGTlJUJSUOE8r/7wrpuAcLC5otf3w3rxqcNPIdI41y+VfYIwxUtqmWzODmcw9q4ajqOo8HrBr6intI9OUWdPd2UuvDOpqlcWrKjcl7GuGpwBHzVvgrDFK5ZlU3eUw5ntOoj9dCvVjNOLw+TZTUlldUathLEam6TQeWHwHS5nIe2HzWrYQwTXtz9pTIE5n6WHicM3Ic66kvHsBBBAIOYgiQeRWq9XOPPUq2aSEu70ORSkresK4k0akupHcneDE0j6Pe8mbYtPwlgivbmKrCBMB4zsPE79DBWhXfCzjkzraJ18roWspKhKSpyAymL+DOua7WHtRv3+SODlMDl2LpoC1/EvBu52+6Eb6rDvQHaD6u9JbAsfVWb54XCNrS17IZ8WERFVLQREQBeESvUQGhY1Yubgd1pj7Nxgt8Bx0eieDUc2pa7K65XoNe1zHCWuBaRrBXLcL4Odb1nUjngy12tp7U/pxgrV0t29bZcoyNVRse6PDLWUlRlJV0pEpUHnf0fO7Xn2L2VBx39Hzq159i4+D1HlFK1OZ35tfnnqtKoW/ffnV+eeqsr0cfJKUlRlJQ4SlZ/FTAdG6NTdHPBZknJaQAQ6dMgnSODWFr0rIYAwsbau2pnyc7XgaSw6Y2ggHkUVqk4PbySVOKmt3Bv9niva0nB7Kbg4d9utSeLttCyyhRrNe0Oa4Oa4AhwMgg6CCprDlKUn6TN6MYxXooIiLyegoVaTXtLXNDmkQWkSCNRBU0QGi4x4nmlNWgC5ml1PS5u1vhN+Y28GAwVZGvWp0h37hJ1NGdx9kFdZWNtcAUaVw6uwQXsyS3vASZc4DgJgf2Sr1erai1LnwKFmjTmnHjxMi1oAAAgAAAbBwL1EVEvhERAEREAREQBapj9YTSZWAzsdkO8l2j1Oj2itrVnhey3ehUpCJcwhs6MrS0nlAUtU9k0yK6G+DicolJWWqYn3wMbhlbRUpx83A/JVKGJd87TTazyqjf6SVs9tX/sviYnY2cbX8DCyoOO+pec23PsWy3uKrLWkatxWBOhlJmbKfwNyznjXAGYFawTvqXnNtz7F2M1NNxDhKEkpEKWl/59fnnqcqk076p+fX556lKkRHLknKSoSkrpwnKSoSkoDN4BxnrWhgb+mTJpkxE6Sw96fl9VvGDcbLSvAFQMce8qQx06gdDuQlc+wBgc3dYUw8MAaXuJzuyQQDkt4TnHF8j0OxxVs6IEUGuI794D3Trz5hyALN1aqT68+r+TS0jua6d31/wZZFFlMNEAADUBA9Sks00wiIgCIiAIiIAiIgCIiAIiIAiIgKNe7p0xL6jGDW5waPmsDhPHq2pAinNZ34c1PledI4pWYvcDW1YzUoU3nwiwZfI7SFi6mItidDHt4qrj/MSp6+y/Xkgt7Z9zBoWFMLVbmpl1HSdDWjMxo1NH9kqycd9T84t+fYtuw7gfBtoDJqVKkb2iKoBz6C4gb1u31StOe7fU+D/EUM3B3Zi165RlH0VhGPOEoz9J5Z539Xzi45569lRed/V85uOeekqZcEUuWSlJUZSV04SlJUZSUBcWl4+jUbUpmHNMg8G0EcIIkHjXT8X8ZaN20QQ2oBvqROfaW+E3b64XKJXrXkEEEggyCDBB1gjQq92njauvJPRfKp9ODtyLllnjrfU8wq7poAD2ZZ4pEOJ4yV0DAjr1zA653JpIkUmMcHDy3F5E7B61lW6eVSzJo1atTG14imZNERVyyEREAREQBERAEREAREQBUru5bTpvqO0MY554mgk/RVVrHVAwnudtuYO+rOyduQ2HPPF2rfTUlcN81Ejtnsg5GJd1SqhGa1YDtql39IWLvsdb2qI3QUxnzU25J9okuHIQsBKStqOnrjxExJai2XRy/vuKhcSSSZJMkkySdZKg476n+fQ55i8lRcc7PzqPPMUzIo8kqvdK3nNxzz1GV7X7tWH/AJVwP+dygSurgS5ZKUlRlJXTySlJUZSUBKUlRlJQGYxTczr63y4jdDp0ZW5uyOXLyY2wuuLheUtvwR1RqtNobXp7qBm3QHJqRtBzOO3Nyqhq9PKxqUS/pL41pxkdFRYzAWHBdsNRtGrTZoDn5IyteSGuMga/rnjJrJlFxeGasZKSygiIuHoIiIAiIgCIiAIiIAuS414a66uXOaZps+zp6i0HO/lMnihbdj7jFuNPcGH7Sq3fEHOymcxPG7OByngC5tK1NFThdo/cZWtuy+zXvJykqEpK0jOJyovOdn5tHnWryVF57X82lzrVxnVyVLru1fzq5556zODLSnfDcy8U7kDePd3OuAO1fqqADthnI0hxCwt53e487ueeeqbXkEEEgggggwQQZBBGgzwry45j0eGes4k8rJd4RwZWt35Fam5h4J7V21rhmdyK1ldFxXxrpXjOtrprDUiBlNBZVA2HMH6xw6RwgV8IdTi0qSabn0TnzA5dOT+F2ccQIVb/ACtj22rD+RZ/xd63VPK+ZzOUlbdc9TK6Hc61F/lB9M+oB31Vqep3f6qPvT0VMtRU/wBSIXp7V+lmtykraqHU1vSd8+g0a8t7j6skD5rMWHUxotg1q76n4WNFNp2E53eoheZaqqPieo6W2XgaBRpOe4MY1znHQ1oLnHiAW74u9TwyKl3sItwZ944fyjlOkLccHYIt7ZuTRpNYOEgb4+U453cpV4qF2tlLpDp9S9Voox6z6/T7njWgAAAAAAAAQABoAC9RFQNAIiIAiIgCIiAIiIAsRjJjFTsqWUYc90inTnO46zqaJEn9SFHGPGejZMl2+qOG8pA747Se9bt9UlcowlhOrcVXVarspzuRoA0MaOBo1cucklXdNpnY90uPqUtTqVX6MefoRu7t9V7qlR2U97spztv6CIAHAAFSlRlJWzjBjZJSkqMpK6cJSoVDo/Mp841eyo1Do8tn84XDq5Kt+f8AEXHndzz71RlVcI/5i487uefeqEpHhHZ95ksr954eMFb3iv1Q8mKV2ZGhtxw8VUf1Dl4StClJXi2qNqxI9V2yqeYnfKdRrgHNIIIBDgZBB0EEaVJcWwFjRc2Z+zfLJk0XSaZ1keCdo5ZXRMCY/WlxDXu3Goc2Q8jIJ/DU0HiMHYse7STr6rqjYq1cLOj6M2VERVC2EREAREQBERAEREARCVrWGcf7O3lrXbs8d5TILQfxVO1HJJ2L3CEpvEVk8TsjBZk8GykrTMZOqJTpTTtoqP0GrppN4vDPFm2nQtNw7jfdXkh7sin4lmZnpnS/lzbAsNK06dCl1s+BmXa5vpX8StcXT6jy97y9zjLnOMk/3q0BU5UZSVo4M4lKSoykroJSkqEpKAnKhVOblb/MElQrnenk+oQ6uS6wof8AE3Pnl1z71bSrjC4i6uhqvLrn3K1lcj3Udn3mSlJUZSV6PBKUJUZSUBlcFYy3drApV3Bo/wBN2/pcQY7tfRhbXg/qqkQK9tOt9J3/AK39Jc/lJUE9PXZ3kTQvsr7rOw2fVAwdU/18g6qjHMHtRk/NZi2wtb1c9OvSf5NRrvoVwaVEtB0gKrL8Pg+G/wC/AtR181yk/l/0+hUXz7TeW9qS3ySW/RVOvKvjanvH/uo/y793y+5J+Yft+f2O+ucBpMKxusPWlLulzRbsNVgPqmVwp++MnOdZzn1lAANC9L8PXjL5HH+IPwj8/sddvOqNg+nOTUfVI4KdN3yc6Gn1rX8IdVSoZFC3a3U+o4vPsNgD2itDlJU8NFVHwz7SvPWWy8cewyWE8YLq57tXe4eBOTT9hsA8slY+VGUlWlFRWEiq25PLJSkqMpK9HCUpKjKSgJSkqMpKAlKSoykoCUqnXO9P98KlKi5hdDRpc5rRxucAPqh1Gex9sjRwjW1VAyu3ic3Jd/vY5YGV1LqnYANa3bcMEvt8okDSaToy/VAdxB2tcqDlW0tinUvV0LGqrcLH6+pOUlQlJVorE5SVCUlATlJUJSUBOUlQlJQE5SVCUlATlJUJSUBOUlQlJQE5SVCUlATleSoykoCUpKjKSgJSkqMpKAlKSoykoCUrK4q2BuL63pjQKrartjaW/M7CQ1vpLEZS6d1LcXjTpOu3iHVmhtMHSKIM5XpmDxNaeFV9TZ2dbfuRY01faWJe83tcjx5xIdaOdXoNm3cZc0DuJOnN4vUeDRqXXF4QDmPqWHRfKmWUbd1MbY4Z86SkrqGMXUspVSX2jhRcc+4kfYE7Iz0+SRsWi4RxQwhbnf2tQjw6Y3Vh2yySBxgLcq1Ndi6MxLNNZXyjEykryo0tMOa5p1FpafUVHLVgr4ZOUlRyl6AdR9RQYZ7KSvdzd4DvZd+ybi/wH+w79kyhhnkpKl1vU8XU92/9l71rV8VU92/9kyhtZCUlVOtKviavun/svesq3iavuX/subl5ndr8ilKSqvWFfxFb3NT9l72Pr/d63uan7JuXmNr8ijKSq/Y24+71/cVOinYy4+7V/cVOim5eY2y8ihKSrjsVc/drj3FTop2Kuvutx8PV6Kbo+Y2S8i3lJVz2Iuvutx8PV6Kdh7r7pc/D1eim6Pmd2S8i2lJV12Gu/ulz8NV6K9GA7w6LO6+Gq9FN8fMbJeRaSkrYLDqf4SrH/L7mPDqvDB7Il3yW74v9S+2oEPuHdcPGcNLcmgD5GfL9IxsCr2auqtc59hPXpbJvjHtNXxIxGddubXrtLbcQ4NOY1tUDxes8Oga11xrQBAEAZo4F6AixL75XSyzappjVHCP/2Q=="/>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6" descr="data:image/jpeg;base64,/9j/4AAQSkZJRgABAQAAAQABAAD/2wCEAAkGBg8QEBMSEg8SFBUUDxARFRAWEBQTEBcVFBAVFRUSFRIXGyYeFxokGRQUHy8gIycpLC0sFR8xODIqNSYrLSkBCQoKDgwOGg8PGi0kHyQsLCoqMS4sLC8yLS8sLCkpKiwpLiwsKS0sLC0pLCwqKikpLCwqKSwqKSksLC8pKikpKf/AABEIAOAA4AMBIgACEQEDEQH/xAAcAAEAAQUBAQAAAAAAAAAAAAAAAgMEBQYHAQj/xABLEAABAwIABwcRBgQGAwAAAAABAAIRAwQFBhIhMVFhEyJBcYGz0gcUFTIzQlJTcnSCkZKTlKGxI1Ric8HRY7LC8CQ0Q6KjtGTD8f/EABkBAQADAQEAAAAAAAAAAAAAAAADBAUBAv/EADERAAICAQMBBAgGAwAAAAAAAAABAgMRBBIxIRMyQVEiYXGBkaGx4QUVQmLB8BRS0f/aAAwDAQACEQMRAD8A7ii8Jhc6w/jC6/c6nTcW2gJaXAw64IzHPwUuD8XEpqqna8IittjUsszeFMfqbXGna0+uHgwXh2RbNOo1YOUdjQeMLA18L4Rq9vebmI7ShTawD035TvoqFNgaA1oAAEAAQBxBSlacKIQ4XxMmeosn449hR63qcN5eHabyr+hTrZ/3q7+MrdJVpSVNgh3PzKPWrvvN38ZW6S860d95uvi63SVeUlBufmUOtD94uvi63STrP+Pc/F1ukq8pKDc/ModZfxrn4ut0151iPG3HxVbpq4lJQbmW/WA8bcfFVumnY9vjK/xVbpq4lJQZZbdjWeHW+JrdNOxrPCrfE1umrmUlDmWWvYunrq/EVumvOxVL+J8RW6au5SUGWWnYij/E9/W6a87D0fBf76r0leSvJXcsFr2HoeC73tTpLzsLb+L/AN7+kruUlMsZLPsFbeKHtO/detwLQGdrC0621KjT62uV3KSmWcFvcXdEzRvaw/BVdu9M7IfvgOIhZ/BeP4BDL2mKJOYXDSTak/iJz0vSkZtKwErx7QQQQCCIIOcEaiFDOmE+UT13zhwzp4M5x616ucYv4fdYOFOo4m0cQ0EmTbuJzZ/FE+zxLo8rLuqdTwzWqtVqyjTuqBhUkMsmOg1ml9YjS2gDBbsL3b3iDlrzGgAAAAAAADQANAXl5dGtd3VY+PNBmxlDeZthdlnlSVq0w2QSMm+zfNslKSoykqUgJSkqMpKAlKSoykoCUpKjKSgJSkqMpKAlKSoykoCUpKjKSgJSkqMpKAlKSoyvJQE5SVCUlATlJUJSUBOUlQlJQHtRgcC0iQQQQdBB0hbP1P8ACrnU32tRxL7fJDHHS6g6dzO0tgs9Ea1q8qtgS53LCFs/QKm6Wz9oewvYPbYPWob4b62veT6ezZYvX0MZgl+VRa46XOqPPG6o5x+qu5VhgbuDOI/zFXsqw+SAlKSoykrhwlKSoykoCUpKjKSgJSkqMpKAlKSoykoCUpKjKSgJSkqMpKAlKSqtlZVKzwym2SfUBwuJ4AtnOJghjA7hyqlbvjmgMpt0AZySTs08EU7YQeGTV0zsWYo1MlF0K3wPRoD7KiHP4HOOedryDA4hyLHPxQNV7qleuS5xkhjQ0DNAALpzAADRwKFauD54Jno5rjqzTpSVk8YcF07ao1jKhdLZIdBc3PmkgDT+ixUqzGSksoqyi4vayUpKjKSvR5JSkqMpKAlKpVD9rbHVfWZ/52qcqlUP2lv57af9hi4+D1HlFvgruLfT/ncruVZ4O7mPKqc45XMr0zy+ScpKhKSgJryVe4Arhl1RJ8YG+1Lf1W9X+LltWkuphrj37N67jMZjygqvbeq5JNFirTu2LaZzmV5K2PCGJFZsmk8VB4J3r+KdB+S164t303ZL2OadTgQeMTpG1SQsjPusjnVOHeRGUlRlJUhGSlJUZSUBKUlRlJQEpVS3oOqPaxglzjAH98HDyKjK3fE3A2Qzd3jfPG9Gpmvjdp4o2qG6xVxyTU1OyWDK4FwOy2p5IzuMF7+En9AOALIIixZScnlm5GKisItryrWA+yptcdbqmSPkCT8lreFKuFiDvMlv8GCfqX+pbaikhZs8EyOyvf8Aqa9hyepOUcqcqc8zlTtnPKjK6fhDBVGuIqMDtTtDxxOGcLScO4sVLeXtJfT8Lvm+UBwbR8lpVamM+j6My7tLKvquqMNKSoykq0VSUpKjKSgJSqbzv6Hnlp/2GKUqm87+h53a8+xcfB2PKKGDzvPTq865XMq1su1P5lbnnqvK9HGTlJUJSUOE8r/7wrpuAcLC5otf3w3rxqcNPIdI41y+VfYIwxUtqmWzODmcw9q4ajqOo8HrBr6intI9OUWdPd2UuvDOpqlcWrKjcl7GuGpwBHzVvgrDFK5ZlU3eUw5ntOoj9dCvVjNOLw+TZTUlldUathLEam6TQeWHwHS5nIe2HzWrYQwTXtz9pTIE5n6WHicM3Ic66kvHsBBBAIOYgiQeRWq9XOPPUq2aSEu70ORSkresK4k0akupHcneDE0j6Pe8mbYtPwlgivbmKrCBMB4zsPE79DBWhXfCzjkzraJ18roWspKhKSpyAymL+DOua7WHtRv3+SODlMDl2LpoC1/EvBu52+6Eb6rDvQHaD6u9JbAsfVWb54XCNrS17IZ8WERFVLQREQBeESvUQGhY1Yubgd1pj7Nxgt8Bx0eieDUc2pa7K65XoNe1zHCWuBaRrBXLcL4Odb1nUjngy12tp7U/pxgrV0t29bZcoyNVRse6PDLWUlRlJV0pEpUHnf0fO7Xn2L2VBx39Hzq159i4+D1HlFK1OZ35tfnnqtKoW/ffnV+eeqsr0cfJKUlRlJQ4SlZ/FTAdG6NTdHPBZknJaQAQ6dMgnSODWFr0rIYAwsbau2pnyc7XgaSw6Y2ggHkUVqk4PbySVOKmt3Bv9niva0nB7Kbg4d9utSeLttCyyhRrNe0Oa4Oa4AhwMgg6CCprDlKUn6TN6MYxXooIiLyegoVaTXtLXNDmkQWkSCNRBU0QGi4x4nmlNWgC5ml1PS5u1vhN+Y28GAwVZGvWp0h37hJ1NGdx9kFdZWNtcAUaVw6uwQXsyS3vASZc4DgJgf2Sr1erai1LnwKFmjTmnHjxMi1oAAAgAAAbBwL1EVEvhERAEREAREQBapj9YTSZWAzsdkO8l2j1Oj2itrVnhey3ehUpCJcwhs6MrS0nlAUtU9k0yK6G+DicolJWWqYn3wMbhlbRUpx83A/JVKGJd87TTazyqjf6SVs9tX/sviYnY2cbX8DCyoOO+pec23PsWy3uKrLWkatxWBOhlJmbKfwNyznjXAGYFawTvqXnNtz7F2M1NNxDhKEkpEKWl/59fnnqcqk076p+fX556lKkRHLknKSoSkrpwnKSoSkoDN4BxnrWhgb+mTJpkxE6Sw96fl9VvGDcbLSvAFQMce8qQx06gdDuQlc+wBgc3dYUw8MAaXuJzuyQQDkt4TnHF8j0OxxVs6IEUGuI794D3Trz5hyALN1aqT68+r+TS0jua6d31/wZZFFlMNEAADUBA9Sks00wiIgCIiAIiIAiIgCIiAIiIAiIgKNe7p0xL6jGDW5waPmsDhPHq2pAinNZ34c1PledI4pWYvcDW1YzUoU3nwiwZfI7SFi6mItidDHt4qrj/MSp6+y/Xkgt7Z9zBoWFMLVbmpl1HSdDWjMxo1NH9kqycd9T84t+fYtuw7gfBtoDJqVKkb2iKoBz6C4gb1u31StOe7fU+D/EUM3B3Zi165RlH0VhGPOEoz9J5Z539Xzi45569lRed/V85uOeekqZcEUuWSlJUZSV04SlJUZSUBcWl4+jUbUpmHNMg8G0EcIIkHjXT8X8ZaN20QQ2oBvqROfaW+E3b64XKJXrXkEEEggyCDBB1gjQq92njauvJPRfKp9ODtyLllnjrfU8wq7poAD2ZZ4pEOJ4yV0DAjr1zA653JpIkUmMcHDy3F5E7B61lW6eVSzJo1atTG14imZNERVyyEREAREQBERAEREAREQBUru5bTpvqO0MY554mgk/RVVrHVAwnudtuYO+rOyduQ2HPPF2rfTUlcN81Ejtnsg5GJd1SqhGa1YDtql39IWLvsdb2qI3QUxnzU25J9okuHIQsBKStqOnrjxExJai2XRy/vuKhcSSSZJMkkySdZKg476n+fQ55i8lRcc7PzqPPMUzIo8kqvdK3nNxzz1GV7X7tWH/AJVwP+dygSurgS5ZKUlRlJXTySlJUZSUBKUlRlJQGYxTczr63y4jdDp0ZW5uyOXLyY2wuuLheUtvwR1RqtNobXp7qBm3QHJqRtBzOO3Nyqhq9PKxqUS/pL41pxkdFRYzAWHBdsNRtGrTZoDn5IyteSGuMga/rnjJrJlFxeGasZKSygiIuHoIiIAiIgCIiAIiIAuS414a66uXOaZps+zp6i0HO/lMnihbdj7jFuNPcGH7Sq3fEHOymcxPG7OByngC5tK1NFThdo/cZWtuy+zXvJykqEpK0jOJyovOdn5tHnWryVF57X82lzrVxnVyVLru1fzq5556zODLSnfDcy8U7kDePd3OuAO1fqqADthnI0hxCwt53e487ueeeqbXkEEEgggggwQQZBBGgzwry45j0eGes4k8rJd4RwZWt35Fam5h4J7V21rhmdyK1ldFxXxrpXjOtrprDUiBlNBZVA2HMH6xw6RwgV8IdTi0qSabn0TnzA5dOT+F2ccQIVb/ACtj22rD+RZ/xd63VPK+ZzOUlbdc9TK6Hc61F/lB9M+oB31Vqep3f6qPvT0VMtRU/wBSIXp7V+lmtykraqHU1vSd8+g0a8t7j6skD5rMWHUxotg1q76n4WNFNp2E53eoheZaqqPieo6W2XgaBRpOe4MY1znHQ1oLnHiAW74u9TwyKl3sItwZ944fyjlOkLccHYIt7ZuTRpNYOEgb4+U453cpV4qF2tlLpDp9S9Voox6z6/T7njWgAAAAAAAAQABoAC9RFQNAIiIAiIgCIiAIiIAsRjJjFTsqWUYc90inTnO46zqaJEn9SFHGPGejZMl2+qOG8pA747Se9bt9UlcowlhOrcVXVarspzuRoA0MaOBo1cucklXdNpnY90uPqUtTqVX6MefoRu7t9V7qlR2U97spztv6CIAHAAFSlRlJWzjBjZJSkqMpK6cJSoVDo/Mp841eyo1Do8tn84XDq5Kt+f8AEXHndzz71RlVcI/5i487uefeqEpHhHZ95ksr954eMFb3iv1Q8mKV2ZGhtxw8VUf1Dl4StClJXi2qNqxI9V2yqeYnfKdRrgHNIIIBDgZBB0EEaVJcWwFjRc2Z+zfLJk0XSaZ1keCdo5ZXRMCY/WlxDXu3Goc2Q8jIJ/DU0HiMHYse7STr6rqjYq1cLOj6M2VERVC2EREAREQBERAEREARCVrWGcf7O3lrXbs8d5TILQfxVO1HJJ2L3CEpvEVk8TsjBZk8GykrTMZOqJTpTTtoqP0GrppN4vDPFm2nQtNw7jfdXkh7sin4lmZnpnS/lzbAsNK06dCl1s+BmXa5vpX8StcXT6jy97y9zjLnOMk/3q0BU5UZSVo4M4lKSoykroJSkqEpKAnKhVOblb/MElQrnenk+oQ6uS6wof8AE3Pnl1z71bSrjC4i6uhqvLrn3K1lcj3Udn3mSlJUZSV6PBKUJUZSUBlcFYy3drApV3Bo/wBN2/pcQY7tfRhbXg/qqkQK9tOt9J3/AK39Jc/lJUE9PXZ3kTQvsr7rOw2fVAwdU/18g6qjHMHtRk/NZi2wtb1c9OvSf5NRrvoVwaVEtB0gKrL8Pg+G/wC/AtR181yk/l/0+hUXz7TeW9qS3ySW/RVOvKvjanvH/uo/y793y+5J+Yft+f2O+ucBpMKxusPWlLulzRbsNVgPqmVwp++MnOdZzn1lAANC9L8PXjL5HH+IPwj8/sddvOqNg+nOTUfVI4KdN3yc6Gn1rX8IdVSoZFC3a3U+o4vPsNgD2itDlJU8NFVHwz7SvPWWy8cewyWE8YLq57tXe4eBOTT9hsA8slY+VGUlWlFRWEiq25PLJSkqMpK9HCUpKjKSgJSkqMpKAlKSoykoCUqnXO9P98KlKi5hdDRpc5rRxucAPqh1Gex9sjRwjW1VAyu3ic3Jd/vY5YGV1LqnYANa3bcMEvt8okDSaToy/VAdxB2tcqDlW0tinUvV0LGqrcLH6+pOUlQlJVorE5SVCUlATlJUJSUBOUlQlJQE5SVCUlATlJUJSUBOUlQlJQE5SVCUlATleSoykoCUpKjKSgJSkqMpKAlKSoykoCUrK4q2BuL63pjQKrartjaW/M7CQ1vpLEZS6d1LcXjTpOu3iHVmhtMHSKIM5XpmDxNaeFV9TZ2dbfuRY01faWJe83tcjx5xIdaOdXoNm3cZc0DuJOnN4vUeDRqXXF4QDmPqWHRfKmWUbd1MbY4Z86SkrqGMXUspVSX2jhRcc+4kfYE7Iz0+SRsWi4RxQwhbnf2tQjw6Y3Vh2yySBxgLcq1Ndi6MxLNNZXyjEykryo0tMOa5p1FpafUVHLVgr4ZOUlRyl6AdR9RQYZ7KSvdzd4DvZd+ybi/wH+w79kyhhnkpKl1vU8XU92/9l71rV8VU92/9kyhtZCUlVOtKviavun/svesq3iavuX/subl5ndr8ilKSqvWFfxFb3NT9l72Pr/d63uan7JuXmNr8ijKSq/Y24+71/cVOinYy4+7V/cVOim5eY2y8ihKSrjsVc/drj3FTop2Kuvutx8PV6Kbo+Y2S8i3lJVz2Iuvutx8PV6Kdh7r7pc/D1eim6Pmd2S8i2lJV12Gu/ulz8NV6K9GA7w6LO6+Gq9FN8fMbJeRaSkrYLDqf4SrH/L7mPDqvDB7Il3yW74v9S+2oEPuHdcPGcNLcmgD5GfL9IxsCr2auqtc59hPXpbJvjHtNXxIxGddubXrtLbcQ4NOY1tUDxes8Oga11xrQBAEAZo4F6AixL75XSyzappjVHCP/2Q=="/>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272" name="Picture 8" descr="https://encrypted-tbn3.gstatic.com/images?q=tbn:ANd9GcTJvlsvUtXCWZRfQvtvHdpT_XIU1T2mfsfZGQZ2VaTQzXmiiqKFYTTGYym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24400" y="2286000"/>
            <a:ext cx="3425588" cy="2743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992037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Five Categories of Social Media Usage</a:t>
            </a:r>
            <a:endParaRPr lang="en-US" dirty="0"/>
          </a:p>
        </p:txBody>
      </p:sp>
      <p:sp>
        <p:nvSpPr>
          <p:cNvPr id="3" name="Content Placeholder 2"/>
          <p:cNvSpPr>
            <a:spLocks noGrp="1"/>
          </p:cNvSpPr>
          <p:nvPr>
            <p:ph idx="1"/>
          </p:nvPr>
        </p:nvSpPr>
        <p:spPr/>
        <p:txBody>
          <a:bodyPr>
            <a:normAutofit/>
          </a:bodyPr>
          <a:lstStyle/>
          <a:p>
            <a:endParaRPr lang="en-US" dirty="0"/>
          </a:p>
          <a:p>
            <a:r>
              <a:rPr lang="en-US" sz="2600" dirty="0" smtClean="0"/>
              <a:t>Timely updates</a:t>
            </a:r>
            <a:endParaRPr lang="en-US" sz="2600" dirty="0"/>
          </a:p>
          <a:p>
            <a:r>
              <a:rPr lang="en-US" sz="2600" dirty="0" smtClean="0"/>
              <a:t>Public information</a:t>
            </a:r>
          </a:p>
          <a:p>
            <a:r>
              <a:rPr lang="en-US" sz="2600" dirty="0" smtClean="0"/>
              <a:t>Citizen </a:t>
            </a:r>
            <a:r>
              <a:rPr lang="en-US" sz="2600" dirty="0"/>
              <a:t>engagement </a:t>
            </a:r>
          </a:p>
          <a:p>
            <a:r>
              <a:rPr lang="en-US" sz="2600" dirty="0" smtClean="0"/>
              <a:t>Employee </a:t>
            </a:r>
            <a:r>
              <a:rPr lang="en-US" sz="2600" dirty="0"/>
              <a:t>recognition </a:t>
            </a:r>
          </a:p>
          <a:p>
            <a:r>
              <a:rPr lang="en-US" sz="2600" dirty="0" smtClean="0"/>
              <a:t>Entertainment </a:t>
            </a:r>
            <a:endParaRPr lang="en-US" sz="2600" dirty="0"/>
          </a:p>
        </p:txBody>
      </p:sp>
      <p:sp>
        <p:nvSpPr>
          <p:cNvPr id="4" name="Rectangle 3"/>
          <p:cNvSpPr/>
          <p:nvPr/>
        </p:nvSpPr>
        <p:spPr>
          <a:xfrm>
            <a:off x="4953000" y="6381690"/>
            <a:ext cx="4089261" cy="400110"/>
          </a:xfrm>
          <a:prstGeom prst="rect">
            <a:avLst/>
          </a:prstGeom>
        </p:spPr>
        <p:txBody>
          <a:bodyPr wrap="none">
            <a:spAutoFit/>
          </a:bodyPr>
          <a:lstStyle/>
          <a:p>
            <a:r>
              <a:rPr lang="en-US" sz="2000" b="1" i="1" dirty="0" smtClean="0">
                <a:solidFill>
                  <a:schemeClr val="accent1">
                    <a:lumMod val="50000"/>
                  </a:schemeClr>
                </a:solidFill>
              </a:rPr>
              <a:t>Social Media for Transit Providers</a:t>
            </a:r>
            <a:endParaRPr lang="en-US" sz="2000" b="1" i="1" dirty="0"/>
          </a:p>
        </p:txBody>
      </p:sp>
    </p:spTree>
    <p:extLst>
      <p:ext uri="{BB962C8B-B14F-4D97-AF65-F5344CB8AC3E}">
        <p14:creationId xmlns:p14="http://schemas.microsoft.com/office/powerpoint/2010/main" xmlns="" val="34603506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Social Media</a:t>
            </a:r>
            <a:endParaRPr lang="en-US" dirty="0"/>
          </a:p>
        </p:txBody>
      </p:sp>
      <p:sp>
        <p:nvSpPr>
          <p:cNvPr id="5" name="Content Placeholder 4"/>
          <p:cNvSpPr>
            <a:spLocks noGrp="1"/>
          </p:cNvSpPr>
          <p:nvPr>
            <p:ph idx="1"/>
          </p:nvPr>
        </p:nvSpPr>
        <p:spPr/>
        <p:txBody>
          <a:bodyPr/>
          <a:lstStyle/>
          <a:p>
            <a:pPr>
              <a:buNone/>
            </a:pPr>
            <a:r>
              <a:rPr lang="en-US" dirty="0" smtClean="0"/>
              <a:t>Transit agency uses for social media:</a:t>
            </a:r>
          </a:p>
          <a:p>
            <a:pPr marL="280988" indent="-280988"/>
            <a:r>
              <a:rPr lang="en-US" dirty="0" smtClean="0"/>
              <a:t>Better engage with citizen feedback</a:t>
            </a:r>
          </a:p>
          <a:p>
            <a:pPr marL="280988" indent="-280988"/>
            <a:r>
              <a:rPr lang="en-US" dirty="0" smtClean="0"/>
              <a:t>Enlighten passengers with more detailed route and schedule information</a:t>
            </a:r>
          </a:p>
          <a:p>
            <a:pPr marL="280988" indent="-280988"/>
            <a:r>
              <a:rPr lang="en-US" dirty="0" smtClean="0"/>
              <a:t>Provide prompt updates regarding service changes or disruptions</a:t>
            </a:r>
          </a:p>
          <a:p>
            <a:endParaRPr lang="en-US" dirty="0"/>
          </a:p>
        </p:txBody>
      </p:sp>
      <p:sp>
        <p:nvSpPr>
          <p:cNvPr id="7" name="Rectangle 6"/>
          <p:cNvSpPr/>
          <p:nvPr/>
        </p:nvSpPr>
        <p:spPr>
          <a:xfrm>
            <a:off x="4953000" y="6381690"/>
            <a:ext cx="4089261" cy="400110"/>
          </a:xfrm>
          <a:prstGeom prst="rect">
            <a:avLst/>
          </a:prstGeom>
        </p:spPr>
        <p:txBody>
          <a:bodyPr wrap="none">
            <a:spAutoFit/>
          </a:bodyPr>
          <a:lstStyle/>
          <a:p>
            <a:r>
              <a:rPr lang="en-US" sz="2000" b="1" i="1" dirty="0" smtClean="0">
                <a:solidFill>
                  <a:schemeClr val="accent1">
                    <a:lumMod val="50000"/>
                  </a:schemeClr>
                </a:solidFill>
              </a:rPr>
              <a:t>Social Media for Transit Providers</a:t>
            </a:r>
            <a:endParaRPr lang="en-US" sz="2000" b="1" i="1" dirty="0"/>
          </a:p>
        </p:txBody>
      </p:sp>
      <p:pic>
        <p:nvPicPr>
          <p:cNvPr id="6" name="Picture 2" descr="http://www.coscampusonline.com/wp-content/uploads/2013/10/10-18-2013-Daniel-Nunez-POTN-1.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9649"/>
          <a:stretch/>
        </p:blipFill>
        <p:spPr bwMode="auto">
          <a:xfrm>
            <a:off x="3657600" y="3733800"/>
            <a:ext cx="4561114" cy="2699828"/>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810000" y="6261556"/>
            <a:ext cx="2971800" cy="215444"/>
          </a:xfrm>
          <a:prstGeom prst="rect">
            <a:avLst/>
          </a:prstGeom>
          <a:noFill/>
        </p:spPr>
        <p:txBody>
          <a:bodyPr wrap="square" rtlCol="0">
            <a:spAutoFit/>
          </a:bodyPr>
          <a:lstStyle/>
          <a:p>
            <a:r>
              <a:rPr lang="en-US" sz="800" dirty="0" smtClean="0"/>
              <a:t>Image credit: cosccampusonline.com</a:t>
            </a:r>
            <a:endParaRPr lang="en-US" sz="800" dirty="0"/>
          </a:p>
        </p:txBody>
      </p:sp>
    </p:spTree>
    <p:extLst>
      <p:ext uri="{BB962C8B-B14F-4D97-AF65-F5344CB8AC3E}">
        <p14:creationId xmlns:p14="http://schemas.microsoft.com/office/powerpoint/2010/main" xmlns="" val="31237442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33600" y="381000"/>
            <a:ext cx="5181600" cy="637326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1581300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Considerations for Social Media</a:t>
            </a:r>
            <a:endParaRPr lang="en-US" dirty="0"/>
          </a:p>
        </p:txBody>
      </p:sp>
      <p:sp>
        <p:nvSpPr>
          <p:cNvPr id="3" name="Content Placeholder 2"/>
          <p:cNvSpPr>
            <a:spLocks noGrp="1"/>
          </p:cNvSpPr>
          <p:nvPr>
            <p:ph idx="1"/>
          </p:nvPr>
        </p:nvSpPr>
        <p:spPr/>
        <p:txBody>
          <a:bodyPr>
            <a:normAutofit/>
          </a:bodyPr>
          <a:lstStyle/>
          <a:p>
            <a:r>
              <a:rPr lang="en-US" sz="2600" dirty="0" smtClean="0"/>
              <a:t>Keep it in perspective</a:t>
            </a:r>
            <a:endParaRPr lang="en-US" sz="2600" dirty="0"/>
          </a:p>
          <a:p>
            <a:r>
              <a:rPr lang="en-US" sz="2600" dirty="0" smtClean="0"/>
              <a:t>Consider organizational impacts</a:t>
            </a:r>
          </a:p>
          <a:p>
            <a:r>
              <a:rPr lang="en-US" sz="2600" dirty="0" smtClean="0"/>
              <a:t>Identify the real costs</a:t>
            </a:r>
          </a:p>
          <a:p>
            <a:r>
              <a:rPr lang="en-US" sz="2600" dirty="0" smtClean="0"/>
              <a:t>Find the right voice </a:t>
            </a:r>
            <a:endParaRPr lang="en-US" sz="2600" dirty="0"/>
          </a:p>
          <a:p>
            <a:r>
              <a:rPr lang="en-US" sz="2600" dirty="0" smtClean="0"/>
              <a:t>Listen, listen, listen</a:t>
            </a:r>
            <a:endParaRPr lang="en-US" sz="2600" dirty="0"/>
          </a:p>
          <a:p>
            <a:r>
              <a:rPr lang="en-US" sz="2600" dirty="0" smtClean="0"/>
              <a:t>Respect the strengths of social media</a:t>
            </a:r>
          </a:p>
          <a:p>
            <a:r>
              <a:rPr lang="en-US" sz="2600" dirty="0" smtClean="0"/>
              <a:t>Have fun</a:t>
            </a:r>
          </a:p>
          <a:p>
            <a:r>
              <a:rPr lang="en-US" sz="2600" dirty="0" smtClean="0"/>
              <a:t>Just get started</a:t>
            </a:r>
            <a:endParaRPr lang="en-US" sz="2600" dirty="0"/>
          </a:p>
        </p:txBody>
      </p:sp>
      <p:sp>
        <p:nvSpPr>
          <p:cNvPr id="4" name="Rectangle 3"/>
          <p:cNvSpPr/>
          <p:nvPr/>
        </p:nvSpPr>
        <p:spPr>
          <a:xfrm>
            <a:off x="4953000" y="6381690"/>
            <a:ext cx="4089261" cy="400110"/>
          </a:xfrm>
          <a:prstGeom prst="rect">
            <a:avLst/>
          </a:prstGeom>
        </p:spPr>
        <p:txBody>
          <a:bodyPr wrap="none">
            <a:spAutoFit/>
          </a:bodyPr>
          <a:lstStyle/>
          <a:p>
            <a:r>
              <a:rPr lang="en-US" sz="2000" b="1" i="1" dirty="0" smtClean="0">
                <a:solidFill>
                  <a:schemeClr val="accent1">
                    <a:lumMod val="50000"/>
                  </a:schemeClr>
                </a:solidFill>
              </a:rPr>
              <a:t>Social Media for Transit Providers</a:t>
            </a:r>
            <a:endParaRPr lang="en-US" sz="2000" b="1" i="1" dirty="0"/>
          </a:p>
        </p:txBody>
      </p:sp>
    </p:spTree>
    <p:extLst>
      <p:ext uri="{BB962C8B-B14F-4D97-AF65-F5344CB8AC3E}">
        <p14:creationId xmlns:p14="http://schemas.microsoft.com/office/powerpoint/2010/main" xmlns="" val="30376643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2918" t="9591" r="58517" b="39649"/>
          <a:stretch/>
        </p:blipFill>
        <p:spPr bwMode="auto">
          <a:xfrm>
            <a:off x="457200" y="1373514"/>
            <a:ext cx="8382001" cy="4570086"/>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extBox 3"/>
          <p:cNvSpPr txBox="1"/>
          <p:nvPr/>
        </p:nvSpPr>
        <p:spPr>
          <a:xfrm>
            <a:off x="3200400" y="5835134"/>
            <a:ext cx="5181600" cy="184666"/>
          </a:xfrm>
          <a:prstGeom prst="rect">
            <a:avLst/>
          </a:prstGeom>
          <a:noFill/>
        </p:spPr>
        <p:txBody>
          <a:bodyPr wrap="square" rtlCol="0">
            <a:spAutoFit/>
          </a:bodyPr>
          <a:lstStyle/>
          <a:p>
            <a:r>
              <a:rPr lang="en-US" sz="600" dirty="0" smtClean="0"/>
              <a:t>Campaign/photo credit: “I’m on board with Metro”; Metro St. Louis</a:t>
            </a:r>
            <a:endParaRPr lang="en-US" sz="600" dirty="0"/>
          </a:p>
        </p:txBody>
      </p:sp>
      <p:sp>
        <p:nvSpPr>
          <p:cNvPr id="5" name="Rectangle 4"/>
          <p:cNvSpPr/>
          <p:nvPr/>
        </p:nvSpPr>
        <p:spPr>
          <a:xfrm>
            <a:off x="4953000" y="6381690"/>
            <a:ext cx="4089261" cy="400110"/>
          </a:xfrm>
          <a:prstGeom prst="rect">
            <a:avLst/>
          </a:prstGeom>
        </p:spPr>
        <p:txBody>
          <a:bodyPr wrap="none">
            <a:spAutoFit/>
          </a:bodyPr>
          <a:lstStyle/>
          <a:p>
            <a:r>
              <a:rPr lang="en-US" sz="2000" b="1" i="1" dirty="0" smtClean="0">
                <a:solidFill>
                  <a:schemeClr val="accent1">
                    <a:lumMod val="50000"/>
                  </a:schemeClr>
                </a:solidFill>
              </a:rPr>
              <a:t>Social Media for Transit Providers</a:t>
            </a:r>
            <a:endParaRPr lang="en-US" sz="2000" b="1" i="1" dirty="0"/>
          </a:p>
        </p:txBody>
      </p:sp>
      <p:sp>
        <p:nvSpPr>
          <p:cNvPr id="6" name="Title 1"/>
          <p:cNvSpPr>
            <a:spLocks noGrp="1"/>
          </p:cNvSpPr>
          <p:nvPr>
            <p:ph type="title"/>
          </p:nvPr>
        </p:nvSpPr>
        <p:spPr>
          <a:xfrm>
            <a:off x="304800" y="457200"/>
            <a:ext cx="8229600" cy="990600"/>
          </a:xfrm>
        </p:spPr>
        <p:txBody>
          <a:bodyPr/>
          <a:lstStyle/>
          <a:p>
            <a:r>
              <a:rPr lang="en-US" dirty="0" smtClean="0"/>
              <a:t>Example: Online Promotions</a:t>
            </a:r>
            <a:endParaRPr lang="en-US" dirty="0"/>
          </a:p>
        </p:txBody>
      </p:sp>
    </p:spTree>
    <p:extLst>
      <p:ext uri="{BB962C8B-B14F-4D97-AF65-F5344CB8AC3E}">
        <p14:creationId xmlns:p14="http://schemas.microsoft.com/office/powerpoint/2010/main" xmlns="" val="26018564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379" t="33655" r="31621" b="32690"/>
          <a:stretch/>
        </p:blipFill>
        <p:spPr bwMode="auto">
          <a:xfrm>
            <a:off x="222355" y="1458310"/>
            <a:ext cx="8769245" cy="425669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TextBox 2"/>
          <p:cNvSpPr txBox="1"/>
          <p:nvPr/>
        </p:nvSpPr>
        <p:spPr>
          <a:xfrm>
            <a:off x="4191000" y="5638800"/>
            <a:ext cx="4876800" cy="307777"/>
          </a:xfrm>
          <a:prstGeom prst="rect">
            <a:avLst/>
          </a:prstGeom>
          <a:noFill/>
        </p:spPr>
        <p:txBody>
          <a:bodyPr wrap="square" rtlCol="0">
            <a:spAutoFit/>
          </a:bodyPr>
          <a:lstStyle/>
          <a:p>
            <a:r>
              <a:rPr lang="en-US" sz="1400" dirty="0">
                <a:hlinkClick r:id="rId4"/>
              </a:rPr>
              <a:t>http://</a:t>
            </a:r>
            <a:r>
              <a:rPr lang="en-US" sz="1400" dirty="0" smtClean="0">
                <a:hlinkClick r:id="rId4"/>
              </a:rPr>
              <a:t>www.youtube.com/watch?v=OsqkNFcFEoA</a:t>
            </a:r>
            <a:r>
              <a:rPr lang="en-US" sz="1400" dirty="0" smtClean="0"/>
              <a:t> </a:t>
            </a:r>
            <a:endParaRPr lang="en-US" sz="1400" dirty="0"/>
          </a:p>
        </p:txBody>
      </p:sp>
      <p:sp>
        <p:nvSpPr>
          <p:cNvPr id="4" name="Rectangle 3"/>
          <p:cNvSpPr/>
          <p:nvPr/>
        </p:nvSpPr>
        <p:spPr>
          <a:xfrm>
            <a:off x="4953000" y="6381690"/>
            <a:ext cx="4089261" cy="400110"/>
          </a:xfrm>
          <a:prstGeom prst="rect">
            <a:avLst/>
          </a:prstGeom>
        </p:spPr>
        <p:txBody>
          <a:bodyPr wrap="none">
            <a:spAutoFit/>
          </a:bodyPr>
          <a:lstStyle/>
          <a:p>
            <a:r>
              <a:rPr lang="en-US" sz="2000" b="1" i="1" dirty="0" smtClean="0">
                <a:solidFill>
                  <a:schemeClr val="accent1">
                    <a:lumMod val="50000"/>
                  </a:schemeClr>
                </a:solidFill>
              </a:rPr>
              <a:t>Social Media for Transit Providers</a:t>
            </a:r>
            <a:endParaRPr lang="en-US" sz="2000" b="1" i="1" dirty="0"/>
          </a:p>
        </p:txBody>
      </p:sp>
      <p:sp>
        <p:nvSpPr>
          <p:cNvPr id="5" name="Title 1"/>
          <p:cNvSpPr>
            <a:spLocks noGrp="1"/>
          </p:cNvSpPr>
          <p:nvPr>
            <p:ph type="title"/>
          </p:nvPr>
        </p:nvSpPr>
        <p:spPr>
          <a:xfrm>
            <a:off x="304800" y="457200"/>
            <a:ext cx="8229600" cy="990600"/>
          </a:xfrm>
        </p:spPr>
        <p:txBody>
          <a:bodyPr/>
          <a:lstStyle/>
          <a:p>
            <a:r>
              <a:rPr lang="en-US" dirty="0" smtClean="0"/>
              <a:t>Example: YouTube</a:t>
            </a:r>
            <a:endParaRPr lang="en-US" dirty="0"/>
          </a:p>
        </p:txBody>
      </p:sp>
    </p:spTree>
    <p:extLst>
      <p:ext uri="{BB962C8B-B14F-4D97-AF65-F5344CB8AC3E}">
        <p14:creationId xmlns:p14="http://schemas.microsoft.com/office/powerpoint/2010/main" xmlns="" val="70520314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5862" t="23907" r="40000" b="25312"/>
          <a:stretch/>
        </p:blipFill>
        <p:spPr bwMode="auto">
          <a:xfrm>
            <a:off x="1048542" y="722108"/>
            <a:ext cx="6763954" cy="565958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Rectangle 2"/>
          <p:cNvSpPr/>
          <p:nvPr/>
        </p:nvSpPr>
        <p:spPr>
          <a:xfrm>
            <a:off x="4953000" y="6381690"/>
            <a:ext cx="4089261" cy="400110"/>
          </a:xfrm>
          <a:prstGeom prst="rect">
            <a:avLst/>
          </a:prstGeom>
        </p:spPr>
        <p:txBody>
          <a:bodyPr wrap="none">
            <a:spAutoFit/>
          </a:bodyPr>
          <a:lstStyle/>
          <a:p>
            <a:r>
              <a:rPr lang="en-US" sz="2000" b="1" i="1" dirty="0" smtClean="0">
                <a:solidFill>
                  <a:schemeClr val="accent1">
                    <a:lumMod val="50000"/>
                  </a:schemeClr>
                </a:solidFill>
              </a:rPr>
              <a:t>Social Media for Transit Providers</a:t>
            </a:r>
            <a:endParaRPr lang="en-US" sz="2000" b="1" i="1" dirty="0"/>
          </a:p>
        </p:txBody>
      </p:sp>
      <p:sp>
        <p:nvSpPr>
          <p:cNvPr id="4" name="Title 1"/>
          <p:cNvSpPr>
            <a:spLocks noGrp="1"/>
          </p:cNvSpPr>
          <p:nvPr>
            <p:ph type="title"/>
          </p:nvPr>
        </p:nvSpPr>
        <p:spPr>
          <a:xfrm>
            <a:off x="304800" y="152400"/>
            <a:ext cx="8229600" cy="990600"/>
          </a:xfrm>
        </p:spPr>
        <p:txBody>
          <a:bodyPr/>
          <a:lstStyle/>
          <a:p>
            <a:r>
              <a:rPr lang="en-US" dirty="0" smtClean="0"/>
              <a:t>Example: Online Blogs</a:t>
            </a:r>
            <a:endParaRPr lang="en-US" dirty="0"/>
          </a:p>
        </p:txBody>
      </p:sp>
    </p:spTree>
    <p:extLst>
      <p:ext uri="{BB962C8B-B14F-4D97-AF65-F5344CB8AC3E}">
        <p14:creationId xmlns:p14="http://schemas.microsoft.com/office/powerpoint/2010/main" xmlns="" val="24949874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lstStyle/>
          <a:p>
            <a:r>
              <a:rPr lang="en-US" dirty="0" smtClean="0"/>
              <a:t>Example: Twitter</a:t>
            </a:r>
            <a:endParaRPr lang="en-US" dirty="0"/>
          </a:p>
        </p:txBody>
      </p:sp>
      <p:pic>
        <p:nvPicPr>
          <p:cNvPr id="8194"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3000" t="7172" r="24545" b="8045"/>
          <a:stretch/>
        </p:blipFill>
        <p:spPr bwMode="auto">
          <a:xfrm>
            <a:off x="387957" y="914400"/>
            <a:ext cx="8451243" cy="55626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Rectangle 3"/>
          <p:cNvSpPr/>
          <p:nvPr/>
        </p:nvSpPr>
        <p:spPr>
          <a:xfrm>
            <a:off x="4953000" y="6457890"/>
            <a:ext cx="4089261" cy="400110"/>
          </a:xfrm>
          <a:prstGeom prst="rect">
            <a:avLst/>
          </a:prstGeom>
        </p:spPr>
        <p:txBody>
          <a:bodyPr wrap="none">
            <a:spAutoFit/>
          </a:bodyPr>
          <a:lstStyle/>
          <a:p>
            <a:r>
              <a:rPr lang="en-US" sz="2000" b="1" i="1" dirty="0" smtClean="0">
                <a:solidFill>
                  <a:schemeClr val="accent1">
                    <a:lumMod val="50000"/>
                  </a:schemeClr>
                </a:solidFill>
              </a:rPr>
              <a:t>Social Media for Transit Providers</a:t>
            </a:r>
            <a:endParaRPr lang="en-US" sz="2000" b="1" i="1" dirty="0"/>
          </a:p>
        </p:txBody>
      </p:sp>
    </p:spTree>
    <p:extLst>
      <p:ext uri="{BB962C8B-B14F-4D97-AF65-F5344CB8AC3E}">
        <p14:creationId xmlns:p14="http://schemas.microsoft.com/office/powerpoint/2010/main" xmlns="" val="4400683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Considerations</a:t>
            </a:r>
            <a:endParaRPr lang="en-US" dirty="0"/>
          </a:p>
        </p:txBody>
      </p:sp>
      <p:pic>
        <p:nvPicPr>
          <p:cNvPr id="4" name="Picture 2" descr="http://mediarelationsplan.com/wp-content/uploads/messaging-strategy.png"/>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43000" y="1828800"/>
            <a:ext cx="7131764" cy="340042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4978539" y="6400800"/>
            <a:ext cx="4089261" cy="400110"/>
          </a:xfrm>
          <a:prstGeom prst="rect">
            <a:avLst/>
          </a:prstGeom>
        </p:spPr>
        <p:txBody>
          <a:bodyPr wrap="none">
            <a:spAutoFit/>
          </a:bodyPr>
          <a:lstStyle/>
          <a:p>
            <a:r>
              <a:rPr lang="en-US" sz="2000" b="1" i="1" dirty="0" smtClean="0">
                <a:solidFill>
                  <a:schemeClr val="accent1">
                    <a:lumMod val="50000"/>
                  </a:schemeClr>
                </a:solidFill>
              </a:rPr>
              <a:t>Social Media for Transit Providers</a:t>
            </a:r>
            <a:endParaRPr lang="en-US" sz="2000" b="1" i="1" dirty="0"/>
          </a:p>
        </p:txBody>
      </p:sp>
    </p:spTree>
    <p:extLst>
      <p:ext uri="{BB962C8B-B14F-4D97-AF65-F5344CB8AC3E}">
        <p14:creationId xmlns:p14="http://schemas.microsoft.com/office/powerpoint/2010/main" xmlns="" val="2962269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400" dirty="0" smtClean="0">
                <a:solidFill>
                  <a:schemeClr val="accent1">
                    <a:lumMod val="50000"/>
                  </a:schemeClr>
                </a:solidFill>
              </a:rPr>
              <a:t>Technology Benefits</a:t>
            </a:r>
            <a:endParaRPr lang="en-US" sz="4400" dirty="0">
              <a:solidFill>
                <a:schemeClr val="accent1">
                  <a:lumMod val="50000"/>
                </a:schemeClr>
              </a:solidFill>
            </a:endParaRPr>
          </a:p>
        </p:txBody>
      </p:sp>
      <p:pic>
        <p:nvPicPr>
          <p:cNvPr id="5122" name="Picture 2" descr="http://www.wired.com/images_blogs/autopia/2013/12/02-willie-lcd-bu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201" y="1447800"/>
            <a:ext cx="6629400" cy="325425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5628461" y="6381690"/>
            <a:ext cx="3439339" cy="400110"/>
          </a:xfrm>
          <a:prstGeom prst="rect">
            <a:avLst/>
          </a:prstGeom>
        </p:spPr>
        <p:txBody>
          <a:bodyPr wrap="none">
            <a:spAutoFit/>
          </a:bodyPr>
          <a:lstStyle/>
          <a:p>
            <a:r>
              <a:rPr lang="en-US" sz="2000" b="1" i="1" dirty="0" smtClean="0">
                <a:solidFill>
                  <a:schemeClr val="accent1">
                    <a:lumMod val="50000"/>
                  </a:schemeClr>
                </a:solidFill>
              </a:rPr>
              <a:t>Technology Types &amp; Benefits</a:t>
            </a:r>
            <a:endParaRPr lang="en-US" sz="2000" b="1" i="1" dirty="0"/>
          </a:p>
        </p:txBody>
      </p:sp>
      <p:pic>
        <p:nvPicPr>
          <p:cNvPr id="5124" name="Picture 4" descr="http://usdotblog.typepad.com/.a/6a00e551eea4f5883401538fdbe875970b-500wi"/>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57750" y="3657600"/>
            <a:ext cx="4210050" cy="2775283"/>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865933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a:xfrm>
            <a:off x="304800" y="1600200"/>
            <a:ext cx="4191000" cy="4876800"/>
          </a:xfrm>
        </p:spPr>
        <p:txBody>
          <a:bodyPr>
            <a:normAutofit/>
          </a:bodyPr>
          <a:lstStyle/>
          <a:p>
            <a:r>
              <a:rPr lang="en-US" dirty="0" smtClean="0"/>
              <a:t>Social media is a useful tool for reaching populations an agency may not otherwise reach through traditional methods</a:t>
            </a:r>
          </a:p>
          <a:p>
            <a:r>
              <a:rPr lang="en-US" dirty="0" smtClean="0"/>
              <a:t>Be thoughtful about posting through social media, but don’t get overwhelmed</a:t>
            </a:r>
          </a:p>
          <a:p>
            <a:r>
              <a:rPr lang="en-US" dirty="0" smtClean="0"/>
              <a:t>Using social media is a</a:t>
            </a:r>
            <a:br>
              <a:rPr lang="en-US" dirty="0" smtClean="0"/>
            </a:br>
            <a:r>
              <a:rPr lang="en-US" dirty="0" smtClean="0"/>
              <a:t>relatively inexpensive—or </a:t>
            </a:r>
            <a:br>
              <a:rPr lang="en-US" dirty="0" smtClean="0"/>
            </a:br>
            <a:r>
              <a:rPr lang="en-US" dirty="0" smtClean="0"/>
              <a:t>free—means of sharing </a:t>
            </a:r>
            <a:br>
              <a:rPr lang="en-US" dirty="0" smtClean="0"/>
            </a:br>
            <a:r>
              <a:rPr lang="en-US" dirty="0" smtClean="0"/>
              <a:t>information</a:t>
            </a:r>
          </a:p>
          <a:p>
            <a:pPr marL="0" indent="0">
              <a:buNone/>
            </a:pPr>
            <a:endParaRPr lang="en-US" dirty="0"/>
          </a:p>
        </p:txBody>
      </p:sp>
      <p:pic>
        <p:nvPicPr>
          <p:cNvPr id="1026" name="Picture 2" descr="http://www.geraldineconrad.com/Policy_and_Persuasion/Blog/Entries/2012/2/10_In_Transitu_files/Screen%20Shot%202012-02-06%20at%201.57.58%20PM-filtered.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14168"/>
          <a:stretch/>
        </p:blipFill>
        <p:spPr bwMode="auto">
          <a:xfrm>
            <a:off x="4432566" y="1143000"/>
            <a:ext cx="4482834" cy="52578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4724400" y="6389914"/>
            <a:ext cx="1905000" cy="215444"/>
          </a:xfrm>
          <a:prstGeom prst="rect">
            <a:avLst/>
          </a:prstGeom>
          <a:noFill/>
        </p:spPr>
        <p:txBody>
          <a:bodyPr wrap="square" rtlCol="0">
            <a:spAutoFit/>
          </a:bodyPr>
          <a:lstStyle/>
          <a:p>
            <a:r>
              <a:rPr lang="en-US" sz="800" dirty="0" smtClean="0"/>
              <a:t>Image credit: geraldineconrad.com </a:t>
            </a:r>
            <a:endParaRPr lang="en-US" sz="800" dirty="0"/>
          </a:p>
        </p:txBody>
      </p:sp>
    </p:spTree>
    <p:extLst>
      <p:ext uri="{BB962C8B-B14F-4D97-AF65-F5344CB8AC3E}">
        <p14:creationId xmlns:p14="http://schemas.microsoft.com/office/powerpoint/2010/main" xmlns="" val="8781841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More Communication Tools</a:t>
            </a:r>
            <a:endParaRPr lang="en-US" dirty="0"/>
          </a:p>
        </p:txBody>
      </p:sp>
      <p:sp>
        <p:nvSpPr>
          <p:cNvPr id="2" name="Text Placeholder 1"/>
          <p:cNvSpPr>
            <a:spLocks noGrp="1"/>
          </p:cNvSpPr>
          <p:nvPr>
            <p:ph type="body" idx="1"/>
          </p:nvPr>
        </p:nvSpPr>
        <p:spPr/>
        <p:txBody>
          <a:bodyPr/>
          <a:lstStyle/>
          <a:p>
            <a:r>
              <a:rPr lang="en-US" dirty="0" smtClean="0"/>
              <a:t>Technology in Communication</a:t>
            </a:r>
            <a:endParaRPr lang="en-US" dirty="0"/>
          </a:p>
        </p:txBody>
      </p:sp>
    </p:spTree>
    <p:extLst>
      <p:ext uri="{BB962C8B-B14F-4D97-AF65-F5344CB8AC3E}">
        <p14:creationId xmlns:p14="http://schemas.microsoft.com/office/powerpoint/2010/main" xmlns="" val="22690429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838200"/>
            <a:ext cx="7315200" cy="1154097"/>
          </a:xfrm>
        </p:spPr>
        <p:txBody>
          <a:bodyPr/>
          <a:lstStyle/>
          <a:p>
            <a:r>
              <a:rPr lang="en-US" sz="4000" dirty="0" smtClean="0"/>
              <a:t>What is a Dashboard?</a:t>
            </a:r>
            <a:endParaRPr lang="en-US" sz="4000" dirty="0"/>
          </a:p>
        </p:txBody>
      </p:sp>
      <p:sp>
        <p:nvSpPr>
          <p:cNvPr id="2" name="Content Placeholder 1"/>
          <p:cNvSpPr>
            <a:spLocks noGrp="1"/>
          </p:cNvSpPr>
          <p:nvPr>
            <p:ph idx="4294967295"/>
          </p:nvPr>
        </p:nvSpPr>
        <p:spPr>
          <a:xfrm>
            <a:off x="457200" y="2257697"/>
            <a:ext cx="8504237" cy="4572000"/>
          </a:xfrm>
        </p:spPr>
        <p:txBody>
          <a:bodyPr>
            <a:normAutofit/>
          </a:bodyPr>
          <a:lstStyle/>
          <a:p>
            <a:pPr>
              <a:buFont typeface="Arial" pitchFamily="34" charset="0"/>
              <a:buChar char="•"/>
            </a:pPr>
            <a:r>
              <a:rPr lang="en-US" sz="2800" dirty="0" smtClean="0"/>
              <a:t>Dashboards can aid in depicting and monitoring performance</a:t>
            </a:r>
          </a:p>
          <a:p>
            <a:pPr>
              <a:buFont typeface="Arial" pitchFamily="34" charset="0"/>
              <a:buChar char="•"/>
            </a:pPr>
            <a:r>
              <a:rPr lang="en-US" sz="2800" dirty="0" smtClean="0"/>
              <a:t>When creating a useful dashboard, consider the following steps:</a:t>
            </a:r>
            <a:br>
              <a:rPr lang="en-US" sz="2800" dirty="0" smtClean="0"/>
            </a:br>
            <a:r>
              <a:rPr lang="en-US" sz="2800" dirty="0" smtClean="0"/>
              <a:t>	-Determine which goals to show</a:t>
            </a:r>
            <a:endParaRPr lang="en-US" sz="2800" dirty="0"/>
          </a:p>
          <a:p>
            <a:pPr marL="45720" indent="0">
              <a:buNone/>
            </a:pPr>
            <a:r>
              <a:rPr lang="en-US" sz="2800" dirty="0" smtClean="0"/>
              <a:t>	-Think about how to depict goals and objectives</a:t>
            </a:r>
            <a:endParaRPr lang="en-US" sz="2800" dirty="0"/>
          </a:p>
          <a:p>
            <a:pPr marL="45720" indent="0">
              <a:buNone/>
            </a:pPr>
            <a:r>
              <a:rPr lang="en-US" sz="2800" dirty="0" smtClean="0"/>
              <a:t>	-Select appropriate measures </a:t>
            </a:r>
            <a:endParaRPr lang="en-US" sz="2800" dirty="0"/>
          </a:p>
          <a:p>
            <a:pPr marL="45720" indent="0">
              <a:buNone/>
            </a:pPr>
            <a:r>
              <a:rPr lang="en-US" sz="2800" dirty="0" smtClean="0"/>
              <a:t>	-Design and arrange the </a:t>
            </a:r>
            <a:r>
              <a:rPr lang="en-US" sz="2800" dirty="0"/>
              <a:t>dashboard</a:t>
            </a:r>
          </a:p>
          <a:p>
            <a:pPr marL="45720" indent="0">
              <a:buNone/>
            </a:pPr>
            <a:endParaRPr lang="en-US" dirty="0"/>
          </a:p>
        </p:txBody>
      </p:sp>
      <p:sp>
        <p:nvSpPr>
          <p:cNvPr id="4" name="Rectangle 3"/>
          <p:cNvSpPr/>
          <p:nvPr/>
        </p:nvSpPr>
        <p:spPr>
          <a:xfrm>
            <a:off x="4800600" y="6400800"/>
            <a:ext cx="4258345" cy="400110"/>
          </a:xfrm>
          <a:prstGeom prst="rect">
            <a:avLst/>
          </a:prstGeom>
        </p:spPr>
        <p:txBody>
          <a:bodyPr wrap="none">
            <a:spAutoFit/>
          </a:bodyPr>
          <a:lstStyle/>
          <a:p>
            <a:r>
              <a:rPr lang="en-US" sz="2000" b="1" i="1" dirty="0" smtClean="0">
                <a:solidFill>
                  <a:schemeClr val="accent1">
                    <a:lumMod val="50000"/>
                  </a:schemeClr>
                </a:solidFill>
              </a:rPr>
              <a:t>Technology &amp; Communication Tools</a:t>
            </a:r>
            <a:endParaRPr lang="en-US" sz="2000" b="1" i="1" dirty="0"/>
          </a:p>
        </p:txBody>
      </p:sp>
    </p:spTree>
    <p:extLst>
      <p:ext uri="{BB962C8B-B14F-4D97-AF65-F5344CB8AC3E}">
        <p14:creationId xmlns:p14="http://schemas.microsoft.com/office/powerpoint/2010/main" xmlns="" val="28513692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sp>
        <p:nvSpPr>
          <p:cNvPr id="2" name="Content Placeholder 1"/>
          <p:cNvSpPr>
            <a:spLocks noGrp="1"/>
          </p:cNvSpPr>
          <p:nvPr>
            <p:ph idx="1"/>
          </p:nvPr>
        </p:nvSpPr>
        <p:spPr/>
        <p:txBody>
          <a:bodyPr/>
          <a:lstStyle/>
          <a:p>
            <a:pPr marL="45720" indent="0">
              <a:buNone/>
            </a:pP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53</a:t>
            </a:fld>
            <a:endParaRPr lang="en-US"/>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7409" t="8646" r="18409" b="13236"/>
          <a:stretch/>
        </p:blipFill>
        <p:spPr bwMode="auto">
          <a:xfrm>
            <a:off x="0" y="152400"/>
            <a:ext cx="9154610" cy="6629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998478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62000"/>
            <a:ext cx="6781800" cy="758952"/>
          </a:xfrm>
        </p:spPr>
        <p:txBody>
          <a:bodyPr>
            <a:normAutofit/>
          </a:bodyPr>
          <a:lstStyle/>
          <a:p>
            <a:r>
              <a:rPr lang="en-US" sz="4000" dirty="0" smtClean="0"/>
              <a:t>CAN Community Dashboard</a:t>
            </a:r>
            <a:endParaRPr lang="en-US" sz="4000" dirty="0"/>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5481" t="24083" r="26556" b="32448"/>
          <a:stretch/>
        </p:blipFill>
        <p:spPr bwMode="auto">
          <a:xfrm>
            <a:off x="76200" y="1447800"/>
            <a:ext cx="9022504" cy="45997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4395" t="13390" r="65604" b="76513"/>
          <a:stretch/>
        </p:blipFill>
        <p:spPr bwMode="auto">
          <a:xfrm>
            <a:off x="7315200" y="5334000"/>
            <a:ext cx="1800102" cy="1022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4"/>
          <p:cNvSpPr/>
          <p:nvPr/>
        </p:nvSpPr>
        <p:spPr>
          <a:xfrm>
            <a:off x="4800600" y="6400800"/>
            <a:ext cx="4258345" cy="400110"/>
          </a:xfrm>
          <a:prstGeom prst="rect">
            <a:avLst/>
          </a:prstGeom>
        </p:spPr>
        <p:txBody>
          <a:bodyPr wrap="none">
            <a:spAutoFit/>
          </a:bodyPr>
          <a:lstStyle/>
          <a:p>
            <a:r>
              <a:rPr lang="en-US" sz="2000" b="1" i="1" dirty="0" smtClean="0">
                <a:solidFill>
                  <a:schemeClr val="accent1">
                    <a:lumMod val="50000"/>
                  </a:schemeClr>
                </a:solidFill>
              </a:rPr>
              <a:t>Technology &amp; Communication Tools</a:t>
            </a:r>
            <a:endParaRPr lang="en-US" sz="2000" b="1" i="1" dirty="0"/>
          </a:p>
        </p:txBody>
      </p:sp>
    </p:spTree>
    <p:extLst>
      <p:ext uri="{BB962C8B-B14F-4D97-AF65-F5344CB8AC3E}">
        <p14:creationId xmlns:p14="http://schemas.microsoft.com/office/powerpoint/2010/main" xmlns="" val="3719475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1B4A6B21-8709-4130-AD39-917E1A21B8D6}" type="slidenum">
              <a:rPr lang="en-US" smtClean="0"/>
              <a:pPr/>
              <a:t>55</a:t>
            </a:fld>
            <a:endParaRPr lang="en-US"/>
          </a:p>
        </p:txBody>
      </p:sp>
      <p:pic>
        <p:nvPicPr>
          <p:cNvPr id="4099" name="Picture 3"/>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9689" t="6082" r="56795" b="12983"/>
          <a:stretch/>
        </p:blipFill>
        <p:spPr bwMode="auto">
          <a:xfrm>
            <a:off x="76200" y="119929"/>
            <a:ext cx="8991600" cy="66618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87622718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1B4A6B21-8709-4130-AD39-917E1A21B8D6}" type="slidenum">
              <a:rPr lang="en-US" smtClean="0"/>
              <a:pPr/>
              <a:t>56</a:t>
            </a:fld>
            <a:endParaRPr lang="en-US"/>
          </a:p>
        </p:txBody>
      </p:sp>
      <p:pic>
        <p:nvPicPr>
          <p:cNvPr id="5122"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3924" t="34152" r="59952" b="6433"/>
          <a:stretch/>
        </p:blipFill>
        <p:spPr bwMode="auto">
          <a:xfrm>
            <a:off x="152400" y="385186"/>
            <a:ext cx="8839200" cy="616801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8363019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7640" y="1119518"/>
            <a:ext cx="8833960" cy="5586082"/>
          </a:xfrm>
          <a:prstGeom prst="rect">
            <a:avLst/>
          </a:prstGeom>
        </p:spPr>
      </p:pic>
      <p:sp>
        <p:nvSpPr>
          <p:cNvPr id="5" name="Title 2"/>
          <p:cNvSpPr>
            <a:spLocks noGrp="1"/>
          </p:cNvSpPr>
          <p:nvPr>
            <p:ph type="title"/>
          </p:nvPr>
        </p:nvSpPr>
        <p:spPr>
          <a:xfrm>
            <a:off x="381000" y="152400"/>
            <a:ext cx="8229600" cy="838200"/>
          </a:xfrm>
        </p:spPr>
        <p:txBody>
          <a:bodyPr>
            <a:normAutofit/>
          </a:bodyPr>
          <a:lstStyle/>
          <a:p>
            <a:r>
              <a:rPr lang="en-US" sz="2600" b="1" dirty="0"/>
              <a:t>State of Washington Transportation Improvement </a:t>
            </a:r>
            <a:r>
              <a:rPr lang="en-US" sz="2600" b="1" dirty="0" smtClean="0"/>
              <a:t>Board </a:t>
            </a:r>
            <a:endParaRPr lang="en-US" sz="2600" dirty="0"/>
          </a:p>
        </p:txBody>
      </p:sp>
    </p:spTree>
    <p:extLst>
      <p:ext uri="{BB962C8B-B14F-4D97-AF65-F5344CB8AC3E}">
        <p14:creationId xmlns:p14="http://schemas.microsoft.com/office/powerpoint/2010/main" xmlns="" val="185189915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79093" cy="6858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26910368-A8D7-4E3E-B48B-CE6F76E9873F}" type="slidenum">
              <a:rPr lang="en-US" sz="1600" b="1" smtClean="0">
                <a:solidFill>
                  <a:schemeClr val="bg1">
                    <a:lumMod val="50000"/>
                  </a:schemeClr>
                </a:solidFill>
              </a:rPr>
              <a:pPr/>
              <a:t>58</a:t>
            </a:fld>
            <a:endParaRPr lang="en-US" sz="1600" b="1">
              <a:solidFill>
                <a:schemeClr val="bg1">
                  <a:lumMod val="50000"/>
                </a:schemeClr>
              </a:solidFill>
            </a:endParaRPr>
          </a:p>
        </p:txBody>
      </p:sp>
    </p:spTree>
    <p:extLst>
      <p:ext uri="{BB962C8B-B14F-4D97-AF65-F5344CB8AC3E}">
        <p14:creationId xmlns:p14="http://schemas.microsoft.com/office/powerpoint/2010/main" xmlns="" val="315534517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Infographics</a:t>
            </a:r>
            <a:r>
              <a:rPr lang="en-US" dirty="0" smtClean="0"/>
              <a:t>: Communicating Your Value</a:t>
            </a:r>
            <a:endParaRPr lang="en-US" dirty="0"/>
          </a:p>
        </p:txBody>
      </p:sp>
      <p:sp>
        <p:nvSpPr>
          <p:cNvPr id="3" name="Text Placeholder 2"/>
          <p:cNvSpPr>
            <a:spLocks noGrp="1"/>
          </p:cNvSpPr>
          <p:nvPr>
            <p:ph idx="1"/>
          </p:nvPr>
        </p:nvSpPr>
        <p:spPr/>
        <p:txBody>
          <a:bodyPr/>
          <a:lstStyle/>
          <a:p>
            <a:r>
              <a:rPr lang="en-US" dirty="0" smtClean="0"/>
              <a:t>A visual image, such as a chart or diagram to depict “nuggets” of information or data.</a:t>
            </a:r>
            <a:endParaRPr lang="en-US" dirty="0"/>
          </a:p>
        </p:txBody>
      </p:sp>
      <p:sp>
        <p:nvSpPr>
          <p:cNvPr id="4" name="Rectangle 3"/>
          <p:cNvSpPr/>
          <p:nvPr/>
        </p:nvSpPr>
        <p:spPr>
          <a:xfrm>
            <a:off x="4800600" y="6400800"/>
            <a:ext cx="4258345" cy="400110"/>
          </a:xfrm>
          <a:prstGeom prst="rect">
            <a:avLst/>
          </a:prstGeom>
        </p:spPr>
        <p:txBody>
          <a:bodyPr wrap="none">
            <a:spAutoFit/>
          </a:bodyPr>
          <a:lstStyle/>
          <a:p>
            <a:r>
              <a:rPr lang="en-US" sz="2000" b="1" i="1" dirty="0" smtClean="0">
                <a:solidFill>
                  <a:schemeClr val="accent1">
                    <a:lumMod val="50000"/>
                  </a:schemeClr>
                </a:solidFill>
              </a:rPr>
              <a:t>Technology &amp; Communication Tools</a:t>
            </a:r>
            <a:endParaRPr lang="en-US" sz="2000" b="1" i="1" dirty="0"/>
          </a:p>
        </p:txBody>
      </p:sp>
      <p:pic>
        <p:nvPicPr>
          <p:cNvPr id="12290" name="Picture 2" descr="http://www.ksapr.com/wp-content/uploads/2014/01/infographic.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4600" y="2438400"/>
            <a:ext cx="6096000" cy="3810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42595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2290"/>
                                        </p:tgtEl>
                                        <p:attrNameLst>
                                          <p:attrName>style.visibility</p:attrName>
                                        </p:attrNameLst>
                                      </p:cBhvr>
                                      <p:to>
                                        <p:strVal val="visible"/>
                                      </p:to>
                                    </p:set>
                                    <p:animEffect transition="in" filter="wipe(down)">
                                      <p:cBhvr>
                                        <p:cTn id="16"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Traveler/Passenger Information</a:t>
            </a:r>
            <a:endParaRPr lang="en-US" dirty="0"/>
          </a:p>
        </p:txBody>
      </p:sp>
      <p:sp>
        <p:nvSpPr>
          <p:cNvPr id="3" name="Content Placeholder 2"/>
          <p:cNvSpPr>
            <a:spLocks noGrp="1"/>
          </p:cNvSpPr>
          <p:nvPr>
            <p:ph idx="1"/>
          </p:nvPr>
        </p:nvSpPr>
        <p:spPr/>
        <p:txBody>
          <a:bodyPr/>
          <a:lstStyle/>
          <a:p>
            <a:pPr marL="0" indent="0">
              <a:buNone/>
            </a:pPr>
            <a:r>
              <a:rPr lang="en-US" dirty="0" smtClean="0"/>
              <a:t>Tool for providers who are trying to pool resources</a:t>
            </a:r>
            <a:br>
              <a:rPr lang="en-US" dirty="0" smtClean="0"/>
            </a:br>
            <a:endParaRPr lang="en-US" dirty="0" smtClean="0"/>
          </a:p>
          <a:p>
            <a:pPr marL="0" indent="0">
              <a:buNone/>
            </a:pPr>
            <a:r>
              <a:rPr lang="en-US" dirty="0" smtClean="0"/>
              <a:t>Considerations:  </a:t>
            </a:r>
          </a:p>
          <a:p>
            <a:r>
              <a:rPr lang="en-US" dirty="0" smtClean="0"/>
              <a:t>HOW information is made available</a:t>
            </a:r>
          </a:p>
          <a:p>
            <a:r>
              <a:rPr lang="en-US" dirty="0" smtClean="0"/>
              <a:t>Scope/range of information: local, regional, statewide</a:t>
            </a:r>
          </a:p>
          <a:p>
            <a:r>
              <a:rPr lang="en-US" dirty="0" smtClean="0"/>
              <a:t>The needs of the system as a whole</a:t>
            </a:r>
          </a:p>
          <a:p>
            <a:pPr marL="0" indent="0">
              <a:buNone/>
            </a:pPr>
            <a:endParaRPr lang="en-US" dirty="0"/>
          </a:p>
        </p:txBody>
      </p:sp>
      <p:sp>
        <p:nvSpPr>
          <p:cNvPr id="4" name="Rectangle 3"/>
          <p:cNvSpPr/>
          <p:nvPr/>
        </p:nvSpPr>
        <p:spPr>
          <a:xfrm>
            <a:off x="5628461" y="6381690"/>
            <a:ext cx="3439339" cy="400110"/>
          </a:xfrm>
          <a:prstGeom prst="rect">
            <a:avLst/>
          </a:prstGeom>
        </p:spPr>
        <p:txBody>
          <a:bodyPr wrap="none">
            <a:spAutoFit/>
          </a:bodyPr>
          <a:lstStyle/>
          <a:p>
            <a:r>
              <a:rPr lang="en-US" sz="2000" b="1" i="1" dirty="0" smtClean="0">
                <a:solidFill>
                  <a:schemeClr val="accent1">
                    <a:lumMod val="50000"/>
                  </a:schemeClr>
                </a:solidFill>
              </a:rPr>
              <a:t>Technology Types &amp; Benefits</a:t>
            </a:r>
            <a:endParaRPr lang="en-US" sz="2000" b="1" i="1" dirty="0"/>
          </a:p>
        </p:txBody>
      </p:sp>
    </p:spTree>
    <p:extLst>
      <p:ext uri="{BB962C8B-B14F-4D97-AF65-F5344CB8AC3E}">
        <p14:creationId xmlns:p14="http://schemas.microsoft.com/office/powerpoint/2010/main" xmlns="" val="16668933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1625" t="21333" r="44375" b="47556"/>
          <a:stretch/>
        </p:blipFill>
        <p:spPr bwMode="auto">
          <a:xfrm>
            <a:off x="76200" y="1447800"/>
            <a:ext cx="9030789" cy="4648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Rectangle 2"/>
          <p:cNvSpPr/>
          <p:nvPr/>
        </p:nvSpPr>
        <p:spPr>
          <a:xfrm>
            <a:off x="4800600" y="6400800"/>
            <a:ext cx="4258345" cy="400110"/>
          </a:xfrm>
          <a:prstGeom prst="rect">
            <a:avLst/>
          </a:prstGeom>
        </p:spPr>
        <p:txBody>
          <a:bodyPr wrap="none">
            <a:spAutoFit/>
          </a:bodyPr>
          <a:lstStyle/>
          <a:p>
            <a:r>
              <a:rPr lang="en-US" sz="2000" b="1" i="1" dirty="0" smtClean="0">
                <a:solidFill>
                  <a:schemeClr val="accent1">
                    <a:lumMod val="50000"/>
                  </a:schemeClr>
                </a:solidFill>
              </a:rPr>
              <a:t>Technology &amp; Communication Tools</a:t>
            </a:r>
            <a:endParaRPr lang="en-US" sz="2000" b="1" i="1" dirty="0"/>
          </a:p>
        </p:txBody>
      </p:sp>
    </p:spTree>
    <p:extLst>
      <p:ext uri="{BB962C8B-B14F-4D97-AF65-F5344CB8AC3E}">
        <p14:creationId xmlns:p14="http://schemas.microsoft.com/office/powerpoint/2010/main" xmlns="" val="251986612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0375" t="2666" r="43125" b="6000"/>
          <a:stretch/>
        </p:blipFill>
        <p:spPr bwMode="auto">
          <a:xfrm>
            <a:off x="2209800" y="-1"/>
            <a:ext cx="4876800" cy="68642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24867550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austindatabook.org/wp-content/uploads/2013/08/austin-congestio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76551" y="142701"/>
            <a:ext cx="5943449" cy="6639099"/>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ctangle 2"/>
          <p:cNvSpPr/>
          <p:nvPr/>
        </p:nvSpPr>
        <p:spPr>
          <a:xfrm>
            <a:off x="4800600" y="6400800"/>
            <a:ext cx="4258345" cy="400110"/>
          </a:xfrm>
          <a:prstGeom prst="rect">
            <a:avLst/>
          </a:prstGeom>
        </p:spPr>
        <p:txBody>
          <a:bodyPr wrap="none">
            <a:spAutoFit/>
          </a:bodyPr>
          <a:lstStyle/>
          <a:p>
            <a:r>
              <a:rPr lang="en-US" sz="2000" b="1" i="1" dirty="0" smtClean="0">
                <a:solidFill>
                  <a:schemeClr val="accent1">
                    <a:lumMod val="50000"/>
                  </a:schemeClr>
                </a:solidFill>
              </a:rPr>
              <a:t>Technology &amp; Communication Tools</a:t>
            </a:r>
            <a:endParaRPr lang="en-US" sz="2000" b="1" i="1" dirty="0"/>
          </a:p>
        </p:txBody>
      </p:sp>
    </p:spTree>
    <p:extLst>
      <p:ext uri="{BB962C8B-B14F-4D97-AF65-F5344CB8AC3E}">
        <p14:creationId xmlns:p14="http://schemas.microsoft.com/office/powerpoint/2010/main" xmlns="" val="308259478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cdn.theatlanticcities.com/img/upload/2013/09/02/cats-ridership.jpe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3400" y="1600200"/>
            <a:ext cx="8153400" cy="3637672"/>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http://cdn.theatlanticcities.com/img/upload/2013/09/02/cats-cars.jpe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3400" y="1656822"/>
            <a:ext cx="8153400" cy="3524778"/>
          </a:xfrm>
          <a:prstGeom prst="rect">
            <a:avLst/>
          </a:prstGeom>
          <a:noFill/>
          <a:extLst>
            <a:ext uri="{909E8E84-426E-40DD-AFC4-6F175D3DCCD1}">
              <a14:hiddenFill xmlns:a14="http://schemas.microsoft.com/office/drawing/2010/main" xmlns="">
                <a:solidFill>
                  <a:srgbClr val="FFFFFF"/>
                </a:solidFill>
              </a14:hiddenFill>
            </a:ext>
          </a:extLst>
        </p:spPr>
      </p:pic>
      <p:pic>
        <p:nvPicPr>
          <p:cNvPr id="6150" name="Picture 6" descr="http://cdn.theatlanticcities.com/img/upload/2013/09/02/cats-i77.jpe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71499" y="1890755"/>
            <a:ext cx="8077201" cy="305691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4800600" y="6400800"/>
            <a:ext cx="4258345" cy="400110"/>
          </a:xfrm>
          <a:prstGeom prst="rect">
            <a:avLst/>
          </a:prstGeom>
        </p:spPr>
        <p:txBody>
          <a:bodyPr wrap="none">
            <a:spAutoFit/>
          </a:bodyPr>
          <a:lstStyle/>
          <a:p>
            <a:r>
              <a:rPr lang="en-US" sz="2000" b="1" i="1" dirty="0" smtClean="0">
                <a:solidFill>
                  <a:schemeClr val="accent1">
                    <a:lumMod val="50000"/>
                  </a:schemeClr>
                </a:solidFill>
              </a:rPr>
              <a:t>Technology &amp; Communication Tools</a:t>
            </a:r>
            <a:endParaRPr lang="en-US" sz="2000" b="1" i="1" dirty="0"/>
          </a:p>
        </p:txBody>
      </p:sp>
    </p:spTree>
    <p:extLst>
      <p:ext uri="{BB962C8B-B14F-4D97-AF65-F5344CB8AC3E}">
        <p14:creationId xmlns:p14="http://schemas.microsoft.com/office/powerpoint/2010/main" xmlns="" val="50631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fade">
                                      <p:cBhvr>
                                        <p:cTn id="7" dur="5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50"/>
                                        </p:tgtEl>
                                        <p:attrNameLst>
                                          <p:attrName>style.visibility</p:attrName>
                                        </p:attrNameLst>
                                      </p:cBhvr>
                                      <p:to>
                                        <p:strVal val="visible"/>
                                      </p:to>
                                    </p:set>
                                    <p:animEffect transition="in" filter="fade">
                                      <p:cBhvr>
                                        <p:cTn id="12"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Summary</a:t>
            </a:r>
            <a:endParaRPr lang="en-US" dirty="0"/>
          </a:p>
        </p:txBody>
      </p:sp>
      <p:sp>
        <p:nvSpPr>
          <p:cNvPr id="2" name="Text Placeholder 1"/>
          <p:cNvSpPr>
            <a:spLocks noGrp="1"/>
          </p:cNvSpPr>
          <p:nvPr>
            <p:ph type="body" idx="1"/>
          </p:nvPr>
        </p:nvSpPr>
        <p:spPr/>
        <p:txBody>
          <a:bodyPr/>
          <a:lstStyle/>
          <a:p>
            <a:r>
              <a:rPr lang="en-US" dirty="0" smtClean="0"/>
              <a:t>Telling Your Story</a:t>
            </a:r>
            <a:endParaRPr lang="en-US" dirty="0"/>
          </a:p>
        </p:txBody>
      </p:sp>
    </p:spTree>
    <p:extLst>
      <p:ext uri="{BB962C8B-B14F-4D97-AF65-F5344CB8AC3E}">
        <p14:creationId xmlns:p14="http://schemas.microsoft.com/office/powerpoint/2010/main" xmlns="" val="373054172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a:xfrm>
            <a:off x="457200" y="1600200"/>
            <a:ext cx="8534400" cy="5257800"/>
          </a:xfrm>
        </p:spPr>
        <p:txBody>
          <a:bodyPr>
            <a:noAutofit/>
          </a:bodyPr>
          <a:lstStyle/>
          <a:p>
            <a:pPr lvl="0"/>
            <a:r>
              <a:rPr lang="en-US" sz="2800" dirty="0" smtClean="0"/>
              <a:t>Technology</a:t>
            </a:r>
          </a:p>
          <a:p>
            <a:pPr lvl="1"/>
            <a:r>
              <a:rPr lang="en-US" sz="2400" dirty="0" smtClean="0"/>
              <a:t>Fleet Maintenance</a:t>
            </a:r>
          </a:p>
          <a:p>
            <a:pPr lvl="1"/>
            <a:r>
              <a:rPr lang="en-US" sz="2400" dirty="0" smtClean="0"/>
              <a:t>Dispatch and Scheduling</a:t>
            </a:r>
          </a:p>
          <a:p>
            <a:pPr lvl="1"/>
            <a:r>
              <a:rPr lang="en-US" sz="2400" dirty="0" smtClean="0"/>
              <a:t>Mobile Data Computers</a:t>
            </a:r>
          </a:p>
          <a:p>
            <a:pPr lvl="1"/>
            <a:r>
              <a:rPr lang="en-US" sz="2400" dirty="0" smtClean="0"/>
              <a:t>Communication Systems</a:t>
            </a:r>
          </a:p>
          <a:p>
            <a:r>
              <a:rPr lang="en-US" sz="2800" dirty="0" smtClean="0"/>
              <a:t>Service Design</a:t>
            </a:r>
          </a:p>
          <a:p>
            <a:pPr lvl="1"/>
            <a:r>
              <a:rPr lang="en-US" sz="2400" dirty="0" smtClean="0"/>
              <a:t>Coordination to Connectivity</a:t>
            </a:r>
          </a:p>
          <a:p>
            <a:r>
              <a:rPr lang="en-US" sz="2800" dirty="0" smtClean="0"/>
              <a:t>Social Media</a:t>
            </a:r>
            <a:endParaRPr lang="en-US" sz="2800" dirty="0"/>
          </a:p>
          <a:p>
            <a:r>
              <a:rPr lang="en-US" sz="2800" dirty="0" smtClean="0"/>
              <a:t>Communication Tools</a:t>
            </a:r>
            <a:endParaRPr lang="en-US" sz="2400" dirty="0"/>
          </a:p>
          <a:p>
            <a:pPr lvl="1"/>
            <a:endParaRPr lang="en-US" sz="2400" dirty="0" smtClean="0"/>
          </a:p>
        </p:txBody>
      </p:sp>
    </p:spTree>
    <p:extLst>
      <p:ext uri="{BB962C8B-B14F-4D97-AF65-F5344CB8AC3E}">
        <p14:creationId xmlns:p14="http://schemas.microsoft.com/office/powerpoint/2010/main" xmlns="" val="59491304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Questions</a:t>
            </a:r>
            <a:endParaRPr lang="en-US" dirty="0"/>
          </a:p>
        </p:txBody>
      </p:sp>
      <p:sp>
        <p:nvSpPr>
          <p:cNvPr id="5" name="Text Placeholder 4"/>
          <p:cNvSpPr>
            <a:spLocks noGrp="1"/>
          </p:cNvSpPr>
          <p:nvPr>
            <p:ph type="body" idx="1"/>
          </p:nvPr>
        </p:nvSpPr>
        <p:spPr/>
        <p:txBody>
          <a:bodyPr/>
          <a:lstStyle/>
          <a:p>
            <a:r>
              <a:rPr lang="en-US" dirty="0" smtClean="0"/>
              <a:t>Discussion, Comments, Observations</a:t>
            </a:r>
          </a:p>
          <a:p>
            <a:endParaRPr lang="en-US" dirty="0"/>
          </a:p>
        </p:txBody>
      </p:sp>
    </p:spTree>
    <p:extLst>
      <p:ext uri="{BB962C8B-B14F-4D97-AF65-F5344CB8AC3E}">
        <p14:creationId xmlns:p14="http://schemas.microsoft.com/office/powerpoint/2010/main" xmlns="" val="3293974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Scheduling Software</a:t>
            </a:r>
            <a:endParaRPr lang="en-US" dirty="0"/>
          </a:p>
        </p:txBody>
      </p:sp>
      <p:sp>
        <p:nvSpPr>
          <p:cNvPr id="3" name="Content Placeholder 2"/>
          <p:cNvSpPr>
            <a:spLocks noGrp="1"/>
          </p:cNvSpPr>
          <p:nvPr>
            <p:ph idx="1"/>
          </p:nvPr>
        </p:nvSpPr>
        <p:spPr/>
        <p:txBody>
          <a:bodyPr/>
          <a:lstStyle/>
          <a:p>
            <a:r>
              <a:rPr lang="en-US" dirty="0" smtClean="0"/>
              <a:t>Fixed-route packages that help plan routes, schedules, and rosters</a:t>
            </a:r>
          </a:p>
          <a:p>
            <a:r>
              <a:rPr lang="en-US" dirty="0" smtClean="0"/>
              <a:t>Demand-response tools that enable or automate the scheduling of demand-response transit trips</a:t>
            </a:r>
          </a:p>
          <a:p>
            <a:pPr marL="0" indent="0">
              <a:buNone/>
            </a:pPr>
            <a:endParaRPr lang="en-US" dirty="0"/>
          </a:p>
          <a:p>
            <a:pPr marL="0" indent="0">
              <a:buNone/>
            </a:pPr>
            <a:r>
              <a:rPr lang="en-US" dirty="0" smtClean="0"/>
              <a:t>Considerations:</a:t>
            </a:r>
          </a:p>
          <a:p>
            <a:r>
              <a:rPr lang="en-US" dirty="0" smtClean="0"/>
              <a:t>Whether multiple providers </a:t>
            </a:r>
            <a:br>
              <a:rPr lang="en-US" dirty="0" smtClean="0"/>
            </a:br>
            <a:r>
              <a:rPr lang="en-US" dirty="0" smtClean="0"/>
              <a:t>should use similar software </a:t>
            </a:r>
            <a:br>
              <a:rPr lang="en-US" dirty="0" smtClean="0"/>
            </a:br>
            <a:r>
              <a:rPr lang="en-US" dirty="0" smtClean="0"/>
              <a:t>packages</a:t>
            </a:r>
            <a:endParaRPr lang="en-US" dirty="0"/>
          </a:p>
        </p:txBody>
      </p:sp>
      <p:sp>
        <p:nvSpPr>
          <p:cNvPr id="4" name="Rectangle 3"/>
          <p:cNvSpPr/>
          <p:nvPr/>
        </p:nvSpPr>
        <p:spPr>
          <a:xfrm>
            <a:off x="5628461" y="6381690"/>
            <a:ext cx="3439339" cy="400110"/>
          </a:xfrm>
          <a:prstGeom prst="rect">
            <a:avLst/>
          </a:prstGeom>
        </p:spPr>
        <p:txBody>
          <a:bodyPr wrap="none">
            <a:spAutoFit/>
          </a:bodyPr>
          <a:lstStyle/>
          <a:p>
            <a:r>
              <a:rPr lang="en-US" sz="2000" b="1" i="1" dirty="0" smtClean="0">
                <a:solidFill>
                  <a:schemeClr val="accent1">
                    <a:lumMod val="50000"/>
                  </a:schemeClr>
                </a:solidFill>
              </a:rPr>
              <a:t>Technology Types &amp; Benefits</a:t>
            </a:r>
            <a:endParaRPr lang="en-US" sz="2000" b="1" i="1" dirty="0"/>
          </a:p>
        </p:txBody>
      </p:sp>
      <p:pic>
        <p:nvPicPr>
          <p:cNvPr id="1026" name="Picture 2" descr="http://ntl.bts.gov/lib/32000/32600/32672/images/fig7.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06902" y="3276600"/>
            <a:ext cx="4184673" cy="295269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800600" y="6169968"/>
            <a:ext cx="2895600" cy="230832"/>
          </a:xfrm>
          <a:prstGeom prst="rect">
            <a:avLst/>
          </a:prstGeom>
          <a:noFill/>
        </p:spPr>
        <p:txBody>
          <a:bodyPr wrap="square" rtlCol="0">
            <a:spAutoFit/>
          </a:bodyPr>
          <a:lstStyle/>
          <a:p>
            <a:r>
              <a:rPr lang="en-US" sz="900" dirty="0" smtClean="0"/>
              <a:t>Image credit: CARTA</a:t>
            </a:r>
            <a:endParaRPr lang="en-US" sz="900" dirty="0"/>
          </a:p>
        </p:txBody>
      </p:sp>
    </p:spTree>
    <p:extLst>
      <p:ext uri="{BB962C8B-B14F-4D97-AF65-F5344CB8AC3E}">
        <p14:creationId xmlns:p14="http://schemas.microsoft.com/office/powerpoint/2010/main" xmlns="" val="16947298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Fare Media</a:t>
            </a:r>
            <a:endParaRPr lang="en-US" dirty="0"/>
          </a:p>
        </p:txBody>
      </p:sp>
      <p:sp>
        <p:nvSpPr>
          <p:cNvPr id="3" name="Content Placeholder 2"/>
          <p:cNvSpPr>
            <a:spLocks noGrp="1"/>
          </p:cNvSpPr>
          <p:nvPr>
            <p:ph idx="1"/>
          </p:nvPr>
        </p:nvSpPr>
        <p:spPr/>
        <p:txBody>
          <a:bodyPr/>
          <a:lstStyle/>
          <a:p>
            <a:r>
              <a:rPr lang="en-US" dirty="0"/>
              <a:t>Bar codes, magnetic stripe fare cards, and “smart cards” with embedded microchips </a:t>
            </a:r>
            <a:r>
              <a:rPr lang="en-US" dirty="0" smtClean="0"/>
              <a:t>provide ways </a:t>
            </a:r>
            <a:r>
              <a:rPr lang="en-US" dirty="0"/>
              <a:t>to easily identify passengers, collect fares, and record trip </a:t>
            </a:r>
            <a:r>
              <a:rPr lang="en-US" dirty="0" smtClean="0"/>
              <a:t>data</a:t>
            </a:r>
            <a:endParaRPr lang="en-US" dirty="0"/>
          </a:p>
        </p:txBody>
      </p:sp>
      <p:sp>
        <p:nvSpPr>
          <p:cNvPr id="4" name="Rectangle 3"/>
          <p:cNvSpPr/>
          <p:nvPr/>
        </p:nvSpPr>
        <p:spPr>
          <a:xfrm>
            <a:off x="5628461" y="6381690"/>
            <a:ext cx="3439339" cy="400110"/>
          </a:xfrm>
          <a:prstGeom prst="rect">
            <a:avLst/>
          </a:prstGeom>
        </p:spPr>
        <p:txBody>
          <a:bodyPr wrap="none">
            <a:spAutoFit/>
          </a:bodyPr>
          <a:lstStyle/>
          <a:p>
            <a:r>
              <a:rPr lang="en-US" sz="2000" b="1" i="1" dirty="0" smtClean="0">
                <a:solidFill>
                  <a:schemeClr val="accent1">
                    <a:lumMod val="50000"/>
                  </a:schemeClr>
                </a:solidFill>
              </a:rPr>
              <a:t>Technology Types &amp; Benefits</a:t>
            </a:r>
            <a:endParaRPr lang="en-US" sz="2000" b="1" i="1" dirty="0"/>
          </a:p>
        </p:txBody>
      </p:sp>
      <p:pic>
        <p:nvPicPr>
          <p:cNvPr id="2050" name="Picture 2" descr="http://98.141.86.152/adwheel2013/cache/3019017/20_RFTA.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81000" y="2995103"/>
            <a:ext cx="2133600" cy="3386587"/>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http://98.141.86.152/adwheel2013/cache/3019017/BasaltlZ_RFTA2.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667000" y="2995103"/>
            <a:ext cx="2138099" cy="3386587"/>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http://98.141.86.152/adwheel2013/cache/3019017/ElJebelZ_RFTA.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53000" y="2995103"/>
            <a:ext cx="2136775" cy="3386587"/>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381000" y="6398568"/>
            <a:ext cx="2895600" cy="230832"/>
          </a:xfrm>
          <a:prstGeom prst="rect">
            <a:avLst/>
          </a:prstGeom>
          <a:noFill/>
        </p:spPr>
        <p:txBody>
          <a:bodyPr wrap="square" rtlCol="0">
            <a:spAutoFit/>
          </a:bodyPr>
          <a:lstStyle/>
          <a:p>
            <a:r>
              <a:rPr lang="en-US" sz="900" dirty="0" smtClean="0"/>
              <a:t>Image credit: RFTA</a:t>
            </a:r>
            <a:endParaRPr lang="en-US" sz="900" dirty="0"/>
          </a:p>
        </p:txBody>
      </p:sp>
    </p:spTree>
    <p:extLst>
      <p:ext uri="{BB962C8B-B14F-4D97-AF65-F5344CB8AC3E}">
        <p14:creationId xmlns:p14="http://schemas.microsoft.com/office/powerpoint/2010/main" xmlns="" val="3857625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Mapping and Planning Software</a:t>
            </a:r>
            <a:endParaRPr lang="en-US" dirty="0"/>
          </a:p>
        </p:txBody>
      </p:sp>
      <p:sp>
        <p:nvSpPr>
          <p:cNvPr id="3" name="Content Placeholder 2"/>
          <p:cNvSpPr>
            <a:spLocks noGrp="1"/>
          </p:cNvSpPr>
          <p:nvPr>
            <p:ph idx="1"/>
          </p:nvPr>
        </p:nvSpPr>
        <p:spPr/>
        <p:txBody>
          <a:bodyPr/>
          <a:lstStyle/>
          <a:p>
            <a:r>
              <a:rPr lang="en-US" dirty="0" smtClean="0"/>
              <a:t>ESRI—Geographic Information Systems</a:t>
            </a:r>
          </a:p>
          <a:p>
            <a:r>
              <a:rPr lang="en-US" dirty="0" smtClean="0"/>
              <a:t>General Transit Feed Specification</a:t>
            </a:r>
          </a:p>
          <a:p>
            <a:r>
              <a:rPr lang="en-US" dirty="0" smtClean="0"/>
              <a:t>Google Maps</a:t>
            </a:r>
            <a:endParaRPr lang="en-US" dirty="0"/>
          </a:p>
        </p:txBody>
      </p:sp>
      <p:sp>
        <p:nvSpPr>
          <p:cNvPr id="4" name="Rectangle 3"/>
          <p:cNvSpPr/>
          <p:nvPr/>
        </p:nvSpPr>
        <p:spPr>
          <a:xfrm>
            <a:off x="5628461" y="6381690"/>
            <a:ext cx="3439339" cy="400110"/>
          </a:xfrm>
          <a:prstGeom prst="rect">
            <a:avLst/>
          </a:prstGeom>
        </p:spPr>
        <p:txBody>
          <a:bodyPr wrap="none">
            <a:spAutoFit/>
          </a:bodyPr>
          <a:lstStyle/>
          <a:p>
            <a:r>
              <a:rPr lang="en-US" sz="2000" b="1" i="1" dirty="0" smtClean="0">
                <a:solidFill>
                  <a:schemeClr val="accent1">
                    <a:lumMod val="50000"/>
                  </a:schemeClr>
                </a:solidFill>
              </a:rPr>
              <a:t>Technology Types &amp; Benefits</a:t>
            </a:r>
            <a:endParaRPr lang="en-US" sz="2000" b="1" i="1" dirty="0"/>
          </a:p>
        </p:txBody>
      </p:sp>
      <p:pic>
        <p:nvPicPr>
          <p:cNvPr id="4098" name="Picture 2" descr="http://swamplot.com/wp-content/uploads/2009/02/google-transit-map.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00400" y="2668118"/>
            <a:ext cx="5181600" cy="36789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1091810"/>
      </p:ext>
    </p:extLst>
  </p:cSld>
  <p:clrMapOvr>
    <a:masterClrMapping/>
  </p:clrMapOvr>
</p:sld>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RMC 6694 - PPT Template File - Brooks Jan 2013">
  <a:themeElements>
    <a:clrScheme name="Custom 26">
      <a:dk1>
        <a:srgbClr val="000000"/>
      </a:dk1>
      <a:lt1>
        <a:sysClr val="window" lastClr="FFFFFF"/>
      </a:lt1>
      <a:dk2>
        <a:srgbClr val="FF0000"/>
      </a:dk2>
      <a:lt2>
        <a:srgbClr val="000000"/>
      </a:lt2>
      <a:accent1>
        <a:srgbClr val="FF0000"/>
      </a:accent1>
      <a:accent2>
        <a:srgbClr val="FFC000"/>
      </a:accent2>
      <a:accent3>
        <a:srgbClr val="FF0000"/>
      </a:accent3>
      <a:accent4>
        <a:srgbClr val="B3A9A4"/>
      </a:accent4>
      <a:accent5>
        <a:srgbClr val="60544F"/>
      </a:accent5>
      <a:accent6>
        <a:srgbClr val="FFC000"/>
      </a:accent6>
      <a:hlink>
        <a:srgbClr val="B3A9A4"/>
      </a:hlink>
      <a:folHlink>
        <a:srgbClr val="B3A9A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larity">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51FE21298746C44AA9F62A63B1152B0C" ma:contentTypeVersion="1" ma:contentTypeDescription="Create a new document." ma:contentTypeScope="" ma:versionID="dc3c35eb161ccaa255d4ebd4c630f608">
  <xsd:schema xmlns:xsd="http://www.w3.org/2001/XMLSchema" xmlns:xs="http://www.w3.org/2001/XMLSchema" xmlns:p="http://schemas.microsoft.com/office/2006/metadata/properties" xmlns:ns1="http://schemas.microsoft.com/sharepoint/v3" xmlns:ns2="c1ac15a8-7e63-4deb-92ae-59a071097bea" targetNamespace="http://schemas.microsoft.com/office/2006/metadata/properties" ma:root="true" ma:fieldsID="94df6ba3e8f2b0a4933a4f4dc40ddcf5" ns1:_="" ns2:_="">
    <xsd:import namespace="http://schemas.microsoft.com/sharepoint/v3"/>
    <xsd:import namespace="c1ac15a8-7e63-4deb-92ae-59a071097bea"/>
    <xsd:element name="properties">
      <xsd:complexType>
        <xsd:sequence>
          <xsd:element name="documentManagement">
            <xsd:complexType>
              <xsd:all>
                <xsd:element ref="ns1:_ModerationComments" minOccurs="0"/>
                <xsd:element ref="ns1:File_x0020_Type" minOccurs="0"/>
                <xsd:element ref="ns1:HTML_x0020_File_x0020_Type" minOccurs="0"/>
                <xsd:element ref="ns1:_SourceUrl" minOccurs="0"/>
                <xsd:element ref="ns1:_SharedFileIndex" minOccurs="0"/>
                <xsd:element ref="ns1:ContentTypeId" minOccurs="0"/>
                <xsd:element ref="ns1:TemplateUrl" minOccurs="0"/>
                <xsd:element ref="ns1:xd_ProgID" minOccurs="0"/>
                <xsd:element ref="ns1:xd_Signature" minOccurs="0"/>
                <xsd:element ref="ns1:ID" minOccurs="0"/>
                <xsd:element ref="ns1:Author" minOccurs="0"/>
                <xsd:element ref="ns1:Editor" minOccurs="0"/>
                <xsd:element ref="ns1:_HasCopyDestinations" minOccurs="0"/>
                <xsd:element ref="ns1:_CopySource" minOccurs="0"/>
                <xsd:element ref="ns1:_ModerationStatus" minOccurs="0"/>
                <xsd:element ref="ns1:FileRef" minOccurs="0"/>
                <xsd:element ref="ns1:FileDirRef" minOccurs="0"/>
                <xsd:element ref="ns1:Last_x0020_Modified" minOccurs="0"/>
                <xsd:element ref="ns1:Created_x0020_Date" minOccurs="0"/>
                <xsd:element ref="ns1:File_x0020_Size" minOccurs="0"/>
                <xsd:element ref="ns1:FSObjType" minOccurs="0"/>
                <xsd:element ref="ns1:SortBehavior" minOccurs="0"/>
                <xsd:element ref="ns1:CheckedOutUserId" minOccurs="0"/>
                <xsd:element ref="ns1:IsCheckedoutToLocal" minOccurs="0"/>
                <xsd:element ref="ns1:CheckoutUser" minOccurs="0"/>
                <xsd:element ref="ns1:UniqueId" minOccurs="0"/>
                <xsd:element ref="ns1:SyncClientId" minOccurs="0"/>
                <xsd:element ref="ns1:ProgId" minOccurs="0"/>
                <xsd:element ref="ns1:ScopeId" minOccurs="0"/>
                <xsd:element ref="ns1:VirusStatus" minOccurs="0"/>
                <xsd:element ref="ns1:CheckedOutTitle" minOccurs="0"/>
                <xsd:element ref="ns1:_CheckinComment" minOccurs="0"/>
                <xsd:element ref="ns1:MetaInfo" minOccurs="0"/>
                <xsd:element ref="ns1:_Level" minOccurs="0"/>
                <xsd:element ref="ns1:_IsCurrentVersion" minOccurs="0"/>
                <xsd:element ref="ns1:ItemChildCount" minOccurs="0"/>
                <xsd:element ref="ns1:FolderChildCount" minOccurs="0"/>
                <xsd:element ref="ns1:owshiddenversion" minOccurs="0"/>
                <xsd:element ref="ns1:_UIVersion" minOccurs="0"/>
                <xsd:element ref="ns1:_UIVersionString" minOccurs="0"/>
                <xsd:element ref="ns1:InstanceID" minOccurs="0"/>
                <xsd:element ref="ns1:Order" minOccurs="0"/>
                <xsd:element ref="ns1:GUID" minOccurs="0"/>
                <xsd:element ref="ns1:WorkflowVersion" minOccurs="0"/>
                <xsd:element ref="ns1:WorkflowInstanceID" minOccurs="0"/>
                <xsd:element ref="ns1:ParentVersionString" minOccurs="0"/>
                <xsd:element ref="ns1:ParentLeafName" minOccurs="0"/>
                <xsd:element ref="ns1:DocConcurrencyNumber"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ModerationComments" ma:index="0" nillable="true" ma:displayName="Approver Comments" ma:hidden="true" ma:internalName="_ModerationComments" ma:readOnly="true">
      <xsd:simpleType>
        <xsd:restriction base="dms:Note"/>
      </xsd:simpleType>
    </xsd:element>
    <xsd:element name="File_x0020_Type" ma:index="4" nillable="true" ma:displayName="File Type" ma:hidden="true" ma:internalName="File_x0020_Type" ma:readOnly="true">
      <xsd:simpleType>
        <xsd:restriction base="dms:Text"/>
      </xsd:simpleType>
    </xsd:element>
    <xsd:element name="HTML_x0020_File_x0020_Type" ma:index="5" nillable="true" ma:displayName="HTML File Type" ma:hidden="true" ma:internalName="HTML_x0020_File_x0020_Type" ma:readOnly="true">
      <xsd:simpleType>
        <xsd:restriction base="dms:Text"/>
      </xsd:simpleType>
    </xsd:element>
    <xsd:element name="_SourceUrl" ma:index="6" nillable="true" ma:displayName="Source URL" ma:hidden="true" ma:internalName="_SourceUrl">
      <xsd:simpleType>
        <xsd:restriction base="dms:Text"/>
      </xsd:simpleType>
    </xsd:element>
    <xsd:element name="_SharedFileIndex" ma:index="7" nillable="true" ma:displayName="Shared File Index" ma:hidden="true" ma:internalName="_SharedFileIndex">
      <xsd:simpleType>
        <xsd:restriction base="dms:Text"/>
      </xsd:simpleType>
    </xsd:element>
    <xsd:element name="ContentTypeId" ma:index="9" nillable="true" ma:displayName="Content Type ID" ma:hidden="true" ma:internalName="ContentTypeId" ma:readOnly="true">
      <xsd:simpleType>
        <xsd:restriction base="dms:Unknown"/>
      </xsd:simpleType>
    </xsd:element>
    <xsd:element name="TemplateUrl" ma:index="10" nillable="true" ma:displayName="Template Link" ma:hidden="true" ma:internalName="TemplateUrl">
      <xsd:simpleType>
        <xsd:restriction base="dms:Text"/>
      </xsd:simpleType>
    </xsd:element>
    <xsd:element name="xd_ProgID" ma:index="11" nillable="true" ma:displayName="HTML File Link" ma:hidden="true" ma:internalName="xd_ProgID">
      <xsd:simpleType>
        <xsd:restriction base="dms:Text"/>
      </xsd:simpleType>
    </xsd:element>
    <xsd:element name="xd_Signature" ma:index="12" nillable="true" ma:displayName="Is Signed" ma:hidden="true" ma:internalName="xd_Signature" ma:readOnly="true">
      <xsd:simpleType>
        <xsd:restriction base="dms:Boolean"/>
      </xsd:simpleType>
    </xsd:element>
    <xsd:element name="ID" ma:index="13" nillable="true" ma:displayName="ID" ma:internalName="ID" ma:readOnly="true">
      <xsd:simpleType>
        <xsd:restriction base="dms:Unknown"/>
      </xsd:simpleType>
    </xsd:element>
    <xsd:element name="Author" ma:index="16" nillable="true" ma:displayName="Created By" ma:list="UserInfo" ma:internalName="Auth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 ma:index="18" nillable="true" ma:displayName="Modified By" ma:list="UserInfo" ma:internalName="Edit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HasCopyDestinations" ma:index="19" nillable="true" ma:displayName="Has Copy Destinations" ma:hidden="true" ma:internalName="_HasCopyDestinations" ma:readOnly="true">
      <xsd:simpleType>
        <xsd:restriction base="dms:Boolean"/>
      </xsd:simpleType>
    </xsd:element>
    <xsd:element name="_CopySource" ma:index="20" nillable="true" ma:displayName="Copy Source" ma:internalName="_CopySource" ma:readOnly="true">
      <xsd:simpleType>
        <xsd:restriction base="dms:Text"/>
      </xsd:simpleType>
    </xsd:element>
    <xsd:element name="_ModerationStatus" ma:index="21" nillable="true" ma:displayName="Approval Status" ma:default="0" ma:hidden="true" ma:internalName="_ModerationStatus" ma:readOnly="true">
      <xsd:simpleType>
        <xsd:restriction base="dms:Unknown"/>
      </xsd:simpleType>
    </xsd:element>
    <xsd:element name="FileRef" ma:index="22" nillable="true" ma:displayName="URL Path" ma:hidden="true" ma:list="Docs" ma:internalName="FileRef" ma:readOnly="true" ma:showField="FullUrl">
      <xsd:simpleType>
        <xsd:restriction base="dms:Lookup"/>
      </xsd:simpleType>
    </xsd:element>
    <xsd:element name="FileDirRef" ma:index="23" nillable="true" ma:displayName="Path" ma:hidden="true" ma:list="Docs" ma:internalName="FileDirRef" ma:readOnly="true" ma:showField="DirName">
      <xsd:simpleType>
        <xsd:restriction base="dms:Lookup"/>
      </xsd:simpleType>
    </xsd:element>
    <xsd:element name="Last_x0020_Modified" ma:index="24" nillable="true" ma:displayName="Modified" ma:format="TRUE" ma:hidden="true" ma:list="Docs" ma:internalName="Last_x0020_Modified" ma:readOnly="true" ma:showField="TimeLastModified">
      <xsd:simpleType>
        <xsd:restriction base="dms:Lookup"/>
      </xsd:simpleType>
    </xsd:element>
    <xsd:element name="Created_x0020_Date" ma:index="25" nillable="true" ma:displayName="Created" ma:format="TRUE" ma:hidden="true" ma:list="Docs" ma:internalName="Created_x0020_Date" ma:readOnly="true" ma:showField="TimeCreated">
      <xsd:simpleType>
        <xsd:restriction base="dms:Lookup"/>
      </xsd:simpleType>
    </xsd:element>
    <xsd:element name="File_x0020_Size" ma:index="26" nillable="true" ma:displayName="File Size" ma:format="TRUE" ma:hidden="true" ma:list="Docs" ma:internalName="File_x0020_Size" ma:readOnly="true" ma:showField="SizeInKB">
      <xsd:simpleType>
        <xsd:restriction base="dms:Lookup"/>
      </xsd:simpleType>
    </xsd:element>
    <xsd:element name="FSObjType" ma:index="27" nillable="true" ma:displayName="Item Type" ma:hidden="true" ma:list="Docs" ma:internalName="FSObjType" ma:readOnly="true" ma:showField="FSType">
      <xsd:simpleType>
        <xsd:restriction base="dms:Lookup"/>
      </xsd:simpleType>
    </xsd:element>
    <xsd:element name="SortBehavior" ma:index="28" nillable="true" ma:displayName="Sort Type" ma:hidden="true" ma:list="Docs" ma:internalName="SortBehavior" ma:readOnly="true" ma:showField="SortBehavior">
      <xsd:simpleType>
        <xsd:restriction base="dms:Lookup"/>
      </xsd:simpleType>
    </xsd:element>
    <xsd:element name="CheckedOutUserId" ma:index="30" nillable="true" ma:displayName="ID of the User who has the item Checked Out" ma:hidden="true" ma:list="Docs" ma:internalName="CheckedOutUserId" ma:readOnly="true" ma:showField="CheckoutUserId">
      <xsd:simpleType>
        <xsd:restriction base="dms:Lookup"/>
      </xsd:simpleType>
    </xsd:element>
    <xsd:element name="IsCheckedoutToLocal" ma:index="31" nillable="true" ma:displayName="Is Checked out to local" ma:hidden="true" ma:list="Docs" ma:internalName="IsCheckedoutToLocal" ma:readOnly="true" ma:showField="IsCheckoutToLocal">
      <xsd:simpleType>
        <xsd:restriction base="dms:Lookup"/>
      </xsd:simpleType>
    </xsd:element>
    <xsd:element name="CheckoutUser" ma:index="32" nillable="true" ma:displayName="Checked Out To" ma:list="UserInfo" ma:internalName="CheckoutUse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UniqueId" ma:index="33" nillable="true" ma:displayName="Unique Id" ma:hidden="true" ma:list="Docs" ma:internalName="UniqueId" ma:readOnly="true" ma:showField="UniqueId">
      <xsd:simpleType>
        <xsd:restriction base="dms:Lookup"/>
      </xsd:simpleType>
    </xsd:element>
    <xsd:element name="SyncClientId" ma:index="34" nillable="true" ma:displayName="Client Id" ma:hidden="true" ma:list="Docs" ma:internalName="SyncClientId" ma:readOnly="true" ma:showField="SyncClientId">
      <xsd:simpleType>
        <xsd:restriction base="dms:Lookup"/>
      </xsd:simpleType>
    </xsd:element>
    <xsd:element name="ProgId" ma:index="35" nillable="true" ma:displayName="ProgId" ma:hidden="true" ma:list="Docs" ma:internalName="ProgId" ma:readOnly="true" ma:showField="ProgId">
      <xsd:simpleType>
        <xsd:restriction base="dms:Lookup"/>
      </xsd:simpleType>
    </xsd:element>
    <xsd:element name="ScopeId" ma:index="36" nillable="true" ma:displayName="ScopeId" ma:hidden="true" ma:list="Docs" ma:internalName="ScopeId" ma:readOnly="true" ma:showField="ScopeId">
      <xsd:simpleType>
        <xsd:restriction base="dms:Lookup"/>
      </xsd:simpleType>
    </xsd:element>
    <xsd:element name="VirusStatus" ma:index="37" nillable="true" ma:displayName="Virus Status" ma:format="TRUE" ma:hidden="true" ma:list="Docs" ma:internalName="VirusStatus" ma:readOnly="true" ma:showField="Size">
      <xsd:simpleType>
        <xsd:restriction base="dms:Lookup"/>
      </xsd:simpleType>
    </xsd:element>
    <xsd:element name="CheckedOutTitle" ma:index="38" nillable="true" ma:displayName="Checked Out To" ma:format="TRUE" ma:hidden="true" ma:list="Docs" ma:internalName="CheckedOutTitle" ma:readOnly="true" ma:showField="CheckedOutTitle">
      <xsd:simpleType>
        <xsd:restriction base="dms:Lookup"/>
      </xsd:simpleType>
    </xsd:element>
    <xsd:element name="_CheckinComment" ma:index="39" nillable="true" ma:displayName="Check In Comment" ma:format="TRUE" ma:list="Docs" ma:internalName="_CheckinComment" ma:readOnly="true" ma:showField="CheckinComment">
      <xsd:simpleType>
        <xsd:restriction base="dms:Lookup"/>
      </xsd:simpleType>
    </xsd:element>
    <xsd:element name="MetaInfo" ma:index="52" nillable="true" ma:displayName="Property Bag" ma:hidden="true" ma:list="Docs" ma:internalName="MetaInfo" ma:showField="MetaInfo">
      <xsd:simpleType>
        <xsd:restriction base="dms:Lookup"/>
      </xsd:simpleType>
    </xsd:element>
    <xsd:element name="_Level" ma:index="53" nillable="true" ma:displayName="Level" ma:hidden="true" ma:internalName="_Level" ma:readOnly="true">
      <xsd:simpleType>
        <xsd:restriction base="dms:Unknown"/>
      </xsd:simpleType>
    </xsd:element>
    <xsd:element name="_IsCurrentVersion" ma:index="54" nillable="true" ma:displayName="Is Current Version" ma:hidden="true" ma:internalName="_IsCurrentVersion" ma:readOnly="true">
      <xsd:simpleType>
        <xsd:restriction base="dms:Boolean"/>
      </xsd:simpleType>
    </xsd:element>
    <xsd:element name="ItemChildCount" ma:index="55" nillable="true" ma:displayName="Item Child Count" ma:hidden="true" ma:list="Docs" ma:internalName="ItemChildCount" ma:readOnly="true" ma:showField="ItemChildCount">
      <xsd:simpleType>
        <xsd:restriction base="dms:Lookup"/>
      </xsd:simpleType>
    </xsd:element>
    <xsd:element name="FolderChildCount" ma:index="56" nillable="true" ma:displayName="Folder Child Count" ma:hidden="true" ma:list="Docs" ma:internalName="FolderChildCount" ma:readOnly="true" ma:showField="FolderChildCount">
      <xsd:simpleType>
        <xsd:restriction base="dms:Lookup"/>
      </xsd:simpleType>
    </xsd:element>
    <xsd:element name="owshiddenversion" ma:index="60" nillable="true" ma:displayName="owshiddenversion" ma:hidden="true" ma:internalName="owshiddenversion" ma:readOnly="true">
      <xsd:simpleType>
        <xsd:restriction base="dms:Unknown"/>
      </xsd:simpleType>
    </xsd:element>
    <xsd:element name="_UIVersion" ma:index="61" nillable="true" ma:displayName="UI Version" ma:hidden="true" ma:internalName="_UIVersion" ma:readOnly="true">
      <xsd:simpleType>
        <xsd:restriction base="dms:Unknown"/>
      </xsd:simpleType>
    </xsd:element>
    <xsd:element name="_UIVersionString" ma:index="62" nillable="true" ma:displayName="Version" ma:internalName="_UIVersionString" ma:readOnly="true">
      <xsd:simpleType>
        <xsd:restriction base="dms:Text"/>
      </xsd:simpleType>
    </xsd:element>
    <xsd:element name="InstanceID" ma:index="63" nillable="true" ma:displayName="Instance ID" ma:hidden="true" ma:internalName="InstanceID" ma:readOnly="true">
      <xsd:simpleType>
        <xsd:restriction base="dms:Unknown"/>
      </xsd:simpleType>
    </xsd:element>
    <xsd:element name="Order" ma:index="64" nillable="true" ma:displayName="Order" ma:hidden="true" ma:internalName="Order">
      <xsd:simpleType>
        <xsd:restriction base="dms:Number"/>
      </xsd:simpleType>
    </xsd:element>
    <xsd:element name="GUID" ma:index="65" nillable="true" ma:displayName="GUID" ma:hidden="true" ma:internalName="GUID" ma:readOnly="true">
      <xsd:simpleType>
        <xsd:restriction base="dms:Unknown"/>
      </xsd:simpleType>
    </xsd:element>
    <xsd:element name="WorkflowVersion" ma:index="66" nillable="true" ma:displayName="Workflow Version" ma:hidden="true" ma:internalName="WorkflowVersion" ma:readOnly="true">
      <xsd:simpleType>
        <xsd:restriction base="dms:Unknown"/>
      </xsd:simpleType>
    </xsd:element>
    <xsd:element name="WorkflowInstanceID" ma:index="67" nillable="true" ma:displayName="Workflow Instance ID" ma:hidden="true" ma:internalName="WorkflowInstanceID" ma:readOnly="true">
      <xsd:simpleType>
        <xsd:restriction base="dms:Unknown"/>
      </xsd:simpleType>
    </xsd:element>
    <xsd:element name="ParentVersionString" ma:index="68" nillable="true" ma:displayName="Source Version (Converted Document)" ma:hidden="true" ma:list="Docs" ma:internalName="ParentVersionString" ma:readOnly="true" ma:showField="ParentVersionString">
      <xsd:simpleType>
        <xsd:restriction base="dms:Lookup"/>
      </xsd:simpleType>
    </xsd:element>
    <xsd:element name="ParentLeafName" ma:index="69" nillable="true" ma:displayName="Source Name (Converted Document)" ma:hidden="true" ma:list="Docs" ma:internalName="ParentLeafName" ma:readOnly="true" ma:showField="ParentLeafName">
      <xsd:simpleType>
        <xsd:restriction base="dms:Lookup"/>
      </xsd:simpleType>
    </xsd:element>
    <xsd:element name="DocConcurrencyNumber" ma:index="70" nillable="true" ma:displayName="Document Concurrency Number" ma:hidden="true" ma:list="Docs" ma:internalName="DocConcurrencyNumber" ma:readOnly="true" ma:showField="DocConcurrencyNumber">
      <xsd:simpleType>
        <xsd:restriction base="dms:Lookup"/>
      </xsd:simpleType>
    </xsd:element>
  </xsd:schema>
  <xsd:schema xmlns:xsd="http://www.w3.org/2001/XMLSchema" xmlns:xs="http://www.w3.org/2001/XMLSchema" xmlns:dms="http://schemas.microsoft.com/office/2006/documentManagement/types" xmlns:pc="http://schemas.microsoft.com/office/infopath/2007/PartnerControls" targetNamespace="c1ac15a8-7e63-4deb-92ae-59a071097bea" elementFormDefault="qualified">
    <xsd:import namespace="http://schemas.microsoft.com/office/2006/documentManagement/types"/>
    <xsd:import namespace="http://schemas.microsoft.com/office/infopath/2007/PartnerControls"/>
    <xsd:element name="_dlc_DocId" ma:index="73" nillable="true" ma:displayName="Document ID Value" ma:description="The value of the document ID assigned to this item." ma:internalName="_dlc_DocId" ma:readOnly="true">
      <xsd:simpleType>
        <xsd:restriction base="dms:Text"/>
      </xsd:simpleType>
    </xsd:element>
    <xsd:element name="_dlc_DocIdUrl" ma:index="74"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75"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4" ma:displayName="Content Type"/>
        <xsd:element ref="dc:title" minOccurs="0" maxOccurs="1" ma:index="8"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ContentTypeId xmlns="http://schemas.microsoft.com/sharepoint/v3">0x01010051FE21298746C44AA9F62A63B1152B0C</ContentTypeId>
    <TemplateUrl xmlns="http://schemas.microsoft.com/sharepoint/v3" xsi:nil="true"/>
    <_SourceUrl xmlns="http://schemas.microsoft.com/sharepoint/v3" xsi:nil="true"/>
    <xd_ProgID xmlns="http://schemas.microsoft.com/sharepoint/v3" xsi:nil="true"/>
    <Order xmlns="http://schemas.microsoft.com/sharepoint/v3" xsi:nil="true"/>
    <_SharedFileIndex xmlns="http://schemas.microsoft.com/sharepoint/v3" xsi:nil="true"/>
    <MetaInfo xmlns="http://schemas.microsoft.com/sharepoint/v3" xsi:nil="true"/>
    <_dlc_DocId xmlns="c1ac15a8-7e63-4deb-92ae-59a071097bea">5JYYU4EQ26K5-2-2253</_dlc_DocId>
    <_dlc_DocIdUrl xmlns="c1ac15a8-7e63-4deb-92ae-59a071097bea">
      <Url>https://tti-sharepoint.tamu.edu/deltrans/_layouts/DocIdRedir.aspx?ID=5JYYU4EQ26K5-2-2253</Url>
      <Description>5JYYU4EQ26K5-2-2253</Description>
    </_dlc_DocIdUrl>
  </documentManagement>
</p:properties>
</file>

<file path=customXml/itemProps1.xml><?xml version="1.0" encoding="utf-8"?>
<ds:datastoreItem xmlns:ds="http://schemas.openxmlformats.org/officeDocument/2006/customXml" ds:itemID="{9465D102-C3CC-40DB-A0FD-8DF2E1FB232C}">
  <ds:schemaRefs>
    <ds:schemaRef ds:uri="http://schemas.microsoft.com/sharepoint/events"/>
  </ds:schemaRefs>
</ds:datastoreItem>
</file>

<file path=customXml/itemProps2.xml><?xml version="1.0" encoding="utf-8"?>
<ds:datastoreItem xmlns:ds="http://schemas.openxmlformats.org/officeDocument/2006/customXml" ds:itemID="{E64923EC-3605-453A-8D69-2071A595E2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1ac15a8-7e63-4deb-92ae-59a071097b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964020B-FE25-4A36-B10B-FBF1C794F459}">
  <ds:schemaRefs>
    <ds:schemaRef ds:uri="http://schemas.microsoft.com/sharepoint/v3/contenttype/forms"/>
  </ds:schemaRefs>
</ds:datastoreItem>
</file>

<file path=customXml/itemProps4.xml><?xml version="1.0" encoding="utf-8"?>
<ds:datastoreItem xmlns:ds="http://schemas.openxmlformats.org/officeDocument/2006/customXml" ds:itemID="{8215C764-5117-4473-B45C-84E45D885B9B}">
  <ds:schemaRefs>
    <ds:schemaRef ds:uri="http://schemas.microsoft.com/office/2006/metadata/properties"/>
    <ds:schemaRef ds:uri="http://www.w3.org/XML/1998/namespace"/>
    <ds:schemaRef ds:uri="http://purl.org/dc/terms/"/>
    <ds:schemaRef ds:uri="http://purl.org/dc/elements/1.1/"/>
    <ds:schemaRef ds:uri="http://schemas.microsoft.com/office/2006/documentManagement/types"/>
    <ds:schemaRef ds:uri="c1ac15a8-7e63-4deb-92ae-59a071097bea"/>
    <ds:schemaRef ds:uri="http://purl.org/dc/dcmitype/"/>
    <ds:schemaRef ds:uri="http://schemas.microsoft.com/office/infopath/2007/PartnerControls"/>
    <ds:schemaRef ds:uri="http://schemas.openxmlformats.org/package/2006/metadata/core-propertie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RMC 6694 - PPT Template File - Brooks Jan 2013</Template>
  <TotalTime>2354</TotalTime>
  <Words>7624</Words>
  <Application>Microsoft Office PowerPoint</Application>
  <PresentationFormat>On-screen Show (4:3)</PresentationFormat>
  <Paragraphs>685</Paragraphs>
  <Slides>66</Slides>
  <Notes>49</Notes>
  <HiddenSlides>0</HiddenSlides>
  <MMClips>0</MMClips>
  <ScaleCrop>false</ScaleCrop>
  <HeadingPairs>
    <vt:vector size="4" baseType="variant">
      <vt:variant>
        <vt:lpstr>Theme</vt:lpstr>
      </vt:variant>
      <vt:variant>
        <vt:i4>3</vt:i4>
      </vt:variant>
      <vt:variant>
        <vt:lpstr>Slide Titles</vt:lpstr>
      </vt:variant>
      <vt:variant>
        <vt:i4>66</vt:i4>
      </vt:variant>
    </vt:vector>
  </HeadingPairs>
  <TitlesOfParts>
    <vt:vector size="69" baseType="lpstr">
      <vt:lpstr>RMC 6694 - PPT Template File - Brooks Jan 2013</vt:lpstr>
      <vt:lpstr>Custom Design</vt:lpstr>
      <vt:lpstr>Clarity</vt:lpstr>
      <vt:lpstr>Technology and Social Media: Future Trends and  Forward-Thinking Approaches</vt:lpstr>
      <vt:lpstr>Learning Objectives</vt:lpstr>
      <vt:lpstr>Technology Types AND Benefits</vt:lpstr>
      <vt:lpstr>Technology Types</vt:lpstr>
      <vt:lpstr>Technology Benefits</vt:lpstr>
      <vt:lpstr>Traveler/Passenger Information</vt:lpstr>
      <vt:lpstr>Scheduling Software</vt:lpstr>
      <vt:lpstr>Fare Media</vt:lpstr>
      <vt:lpstr>Mapping and Planning Software</vt:lpstr>
      <vt:lpstr>GTFS Guide</vt:lpstr>
      <vt:lpstr>Communication and Automatic Vehicle Location</vt:lpstr>
      <vt:lpstr>Summary</vt:lpstr>
      <vt:lpstr>SELECTING AND IMPLEMENTING TECHNOLOGY FOR TRANSIT OPERATIONS</vt:lpstr>
      <vt:lpstr>Identifying Needs</vt:lpstr>
      <vt:lpstr>ITS Architecture</vt:lpstr>
      <vt:lpstr>Selecting Technologies—Considerations </vt:lpstr>
      <vt:lpstr>Lessons Learned</vt:lpstr>
      <vt:lpstr>General Principles</vt:lpstr>
      <vt:lpstr>Summary</vt:lpstr>
      <vt:lpstr>Statewide and national examples in Technology</vt:lpstr>
      <vt:lpstr>DART GoPass Farecard System</vt:lpstr>
      <vt:lpstr>Participants</vt:lpstr>
      <vt:lpstr>Fort Smith Transit—Tablet Program</vt:lpstr>
      <vt:lpstr>Brazos Transit District—GTFS Use</vt:lpstr>
      <vt:lpstr>BTD Mash-Up and GTFS Maps</vt:lpstr>
      <vt:lpstr>Wichita Falls–Falls Ride Shared Facilities</vt:lpstr>
      <vt:lpstr>Longview Transit—Pedestrian and Bicycle Considerations</vt:lpstr>
      <vt:lpstr>CARTS—Bike Racks on Buses (BOBs)</vt:lpstr>
      <vt:lpstr>Identification and Implementation of  national trends (Technology)</vt:lpstr>
      <vt:lpstr>Technology</vt:lpstr>
      <vt:lpstr>Technology</vt:lpstr>
      <vt:lpstr>Innovative Service design</vt:lpstr>
      <vt:lpstr>Service Innovations</vt:lpstr>
      <vt:lpstr>Coordination vs. Connectivity</vt:lpstr>
      <vt:lpstr>Coordination vs. Connectivity</vt:lpstr>
      <vt:lpstr>Connectivity –Advantages</vt:lpstr>
      <vt:lpstr>Summary</vt:lpstr>
      <vt:lpstr>Social Media For  Transit Providers</vt:lpstr>
      <vt:lpstr>Slide 39</vt:lpstr>
      <vt:lpstr>Social Media (the Other Technology)</vt:lpstr>
      <vt:lpstr>Five Categories of Social Media Usage</vt:lpstr>
      <vt:lpstr>Social Media</vt:lpstr>
      <vt:lpstr>Slide 43</vt:lpstr>
      <vt:lpstr>Considerations for Social Media</vt:lpstr>
      <vt:lpstr>Example: Online Promotions</vt:lpstr>
      <vt:lpstr>Example: YouTube</vt:lpstr>
      <vt:lpstr>Example: Online Blogs</vt:lpstr>
      <vt:lpstr>Example: Twitter</vt:lpstr>
      <vt:lpstr>Other Considerations</vt:lpstr>
      <vt:lpstr>Summary</vt:lpstr>
      <vt:lpstr>More Communication Tools</vt:lpstr>
      <vt:lpstr>What is a Dashboard?</vt:lpstr>
      <vt:lpstr>Slide 53</vt:lpstr>
      <vt:lpstr>CAN Community Dashboard</vt:lpstr>
      <vt:lpstr>Slide 55</vt:lpstr>
      <vt:lpstr>Slide 56</vt:lpstr>
      <vt:lpstr>State of Washington Transportation Improvement Board </vt:lpstr>
      <vt:lpstr>Slide 58</vt:lpstr>
      <vt:lpstr>Infographics: Communicating Your Value</vt:lpstr>
      <vt:lpstr>Slide 60</vt:lpstr>
      <vt:lpstr>Slide 61</vt:lpstr>
      <vt:lpstr>Slide 62</vt:lpstr>
      <vt:lpstr>Slide 63</vt:lpstr>
      <vt:lpstr>Summary</vt:lpstr>
      <vt:lpstr>Summary</vt:lpstr>
      <vt:lpstr>Questions</vt:lpstr>
    </vt:vector>
  </TitlesOfParts>
  <Company>tti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Minimizing No-Shows and Late Cancels</dc:title>
  <dc:creator>Edrington, Suzie</dc:creator>
  <cp:lastModifiedBy>Jones</cp:lastModifiedBy>
  <cp:revision>175</cp:revision>
  <dcterms:created xsi:type="dcterms:W3CDTF">2013-01-03T21:07:10Z</dcterms:created>
  <dcterms:modified xsi:type="dcterms:W3CDTF">2014-03-27T23:25:39Z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78110ae1-ea5d-4148-8059-f2414c9d922a</vt:lpwstr>
  </property>
</Properties>
</file>