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diagrams/quickStyle3.xml" ContentType="application/vnd.openxmlformats-officedocument.drawingml.diagramStyl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50.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16" r:id="rId5"/>
  </p:sldMasterIdLst>
  <p:notesMasterIdLst>
    <p:notesMasterId r:id="rId76"/>
  </p:notesMasterIdLst>
  <p:sldIdLst>
    <p:sldId id="256" r:id="rId6"/>
    <p:sldId id="257" r:id="rId7"/>
    <p:sldId id="332" r:id="rId8"/>
    <p:sldId id="381" r:id="rId9"/>
    <p:sldId id="404" r:id="rId10"/>
    <p:sldId id="406" r:id="rId11"/>
    <p:sldId id="407" r:id="rId12"/>
    <p:sldId id="408" r:id="rId13"/>
    <p:sldId id="409" r:id="rId14"/>
    <p:sldId id="410" r:id="rId15"/>
    <p:sldId id="412" r:id="rId16"/>
    <p:sldId id="411" r:id="rId17"/>
    <p:sldId id="405" r:id="rId18"/>
    <p:sldId id="414" r:id="rId19"/>
    <p:sldId id="413" r:id="rId20"/>
    <p:sldId id="326" r:id="rId21"/>
    <p:sldId id="265" r:id="rId22"/>
    <p:sldId id="384" r:id="rId23"/>
    <p:sldId id="385" r:id="rId24"/>
    <p:sldId id="386" r:id="rId25"/>
    <p:sldId id="301" r:id="rId26"/>
    <p:sldId id="367" r:id="rId27"/>
    <p:sldId id="368" r:id="rId28"/>
    <p:sldId id="369" r:id="rId29"/>
    <p:sldId id="370" r:id="rId30"/>
    <p:sldId id="403" r:id="rId31"/>
    <p:sldId id="389" r:id="rId32"/>
    <p:sldId id="340" r:id="rId33"/>
    <p:sldId id="371" r:id="rId34"/>
    <p:sldId id="372" r:id="rId35"/>
    <p:sldId id="415" r:id="rId36"/>
    <p:sldId id="266" r:id="rId37"/>
    <p:sldId id="267" r:id="rId38"/>
    <p:sldId id="268" r:id="rId39"/>
    <p:sldId id="355" r:id="rId40"/>
    <p:sldId id="376" r:id="rId41"/>
    <p:sldId id="373" r:id="rId42"/>
    <p:sldId id="374" r:id="rId43"/>
    <p:sldId id="377" r:id="rId44"/>
    <p:sldId id="378" r:id="rId45"/>
    <p:sldId id="334" r:id="rId46"/>
    <p:sldId id="271" r:id="rId47"/>
    <p:sldId id="272" r:id="rId48"/>
    <p:sldId id="273" r:id="rId49"/>
    <p:sldId id="416" r:id="rId50"/>
    <p:sldId id="379" r:id="rId51"/>
    <p:sldId id="335" r:id="rId52"/>
    <p:sldId id="274" r:id="rId53"/>
    <p:sldId id="275" r:id="rId54"/>
    <p:sldId id="353" r:id="rId55"/>
    <p:sldId id="278" r:id="rId56"/>
    <p:sldId id="279" r:id="rId57"/>
    <p:sldId id="390" r:id="rId58"/>
    <p:sldId id="401" r:id="rId59"/>
    <p:sldId id="391" r:id="rId60"/>
    <p:sldId id="392" r:id="rId61"/>
    <p:sldId id="399" r:id="rId62"/>
    <p:sldId id="393" r:id="rId63"/>
    <p:sldId id="394" r:id="rId64"/>
    <p:sldId id="395" r:id="rId65"/>
    <p:sldId id="397" r:id="rId66"/>
    <p:sldId id="336" r:id="rId67"/>
    <p:sldId id="387" r:id="rId68"/>
    <p:sldId id="338" r:id="rId69"/>
    <p:sldId id="283" r:id="rId70"/>
    <p:sldId id="285" r:id="rId71"/>
    <p:sldId id="296" r:id="rId72"/>
    <p:sldId id="417" r:id="rId73"/>
    <p:sldId id="354" r:id="rId74"/>
    <p:sldId id="388"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Zachary Elgart" initials="ZA" lastIdx="3" clrIdx="0"/>
  <p:cmAuthor id="1" name="Meredith K Highsmith" initials="MH" lastIdx="1" clrIdx="1"/>
  <p:cmAuthor id="2" name=" Consol Torres" initials="CT"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6600"/>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5630" autoAdjust="0"/>
    <p:restoredTop sz="82587" autoAdjust="0"/>
  </p:normalViewPr>
  <p:slideViewPr>
    <p:cSldViewPr>
      <p:cViewPr>
        <p:scale>
          <a:sx n="70" d="100"/>
          <a:sy n="70" d="100"/>
        </p:scale>
        <p:origin x="-1004" y="-396"/>
      </p:cViewPr>
      <p:guideLst>
        <p:guide orient="horz" pos="2160"/>
        <p:guide pos="2880"/>
      </p:guideLst>
    </p:cSldViewPr>
  </p:slideViewPr>
  <p:notesTextViewPr>
    <p:cViewPr>
      <p:scale>
        <a:sx n="1" d="1"/>
        <a:sy n="1" d="1"/>
      </p:scale>
      <p:origin x="0" y="0"/>
    </p:cViewPr>
  </p:notesTextViewPr>
  <p:notesViewPr>
    <p:cSldViewPr>
      <p:cViewPr varScale="1">
        <p:scale>
          <a:sx n="65" d="100"/>
          <a:sy n="65" d="100"/>
        </p:scale>
        <p:origin x="-2200" y="33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viewProps" Target="viewProps.xml"/><Relationship Id="rId5" Type="http://schemas.openxmlformats.org/officeDocument/2006/relationships/slideMaster" Target="slideMasters/slideMaster1.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794964-7C6E-47B6-8B46-B2D7F8600DAC}" type="doc">
      <dgm:prSet loTypeId="urn:microsoft.com/office/officeart/2005/8/layout/cycle5" loCatId="cycle" qsTypeId="urn:microsoft.com/office/officeart/2005/8/quickstyle/simple1" qsCatId="simple" csTypeId="urn:microsoft.com/office/officeart/2005/8/colors/colorful2" csCatId="colorful" phldr="1"/>
      <dgm:spPr/>
      <dgm:t>
        <a:bodyPr/>
        <a:lstStyle/>
        <a:p>
          <a:endParaRPr lang="en-US"/>
        </a:p>
      </dgm:t>
    </dgm:pt>
    <dgm:pt modelId="{10CB4C70-B0B9-4661-8FAD-68E926FF39F1}">
      <dgm:prSet phldrT="[Text]"/>
      <dgm:spPr/>
      <dgm:t>
        <a:bodyPr/>
        <a:lstStyle/>
        <a:p>
          <a:r>
            <a:rPr lang="en-US" dirty="0" smtClean="0"/>
            <a:t>Vision &amp; Mission</a:t>
          </a:r>
          <a:endParaRPr lang="en-US" dirty="0"/>
        </a:p>
      </dgm:t>
    </dgm:pt>
    <dgm:pt modelId="{B3A48036-4F02-4E15-8047-B665A220A1B4}" type="parTrans" cxnId="{7BEBE458-0A8D-4DA6-816E-A5E43D687F84}">
      <dgm:prSet/>
      <dgm:spPr/>
      <dgm:t>
        <a:bodyPr/>
        <a:lstStyle/>
        <a:p>
          <a:endParaRPr lang="en-US"/>
        </a:p>
      </dgm:t>
    </dgm:pt>
    <dgm:pt modelId="{C457753D-7DC0-4C30-9580-43AC949DEC1E}" type="sibTrans" cxnId="{7BEBE458-0A8D-4DA6-816E-A5E43D687F84}">
      <dgm:prSet/>
      <dgm:spPr/>
      <dgm:t>
        <a:bodyPr/>
        <a:lstStyle/>
        <a:p>
          <a:endParaRPr lang="en-US" dirty="0"/>
        </a:p>
      </dgm:t>
    </dgm:pt>
    <dgm:pt modelId="{ED522597-2E2D-4D98-AADF-AB1201A896F0}">
      <dgm:prSet phldrT="[Text]"/>
      <dgm:spPr/>
      <dgm:t>
        <a:bodyPr/>
        <a:lstStyle/>
        <a:p>
          <a:r>
            <a:rPr lang="en-US" dirty="0" smtClean="0"/>
            <a:t>Goals</a:t>
          </a:r>
          <a:endParaRPr lang="en-US" dirty="0"/>
        </a:p>
      </dgm:t>
    </dgm:pt>
    <dgm:pt modelId="{B69C8BB9-2BD4-435F-914B-3F0B2CCED099}" type="parTrans" cxnId="{36D7B9AE-B5F2-4DDD-90C9-83DEEF4A17C8}">
      <dgm:prSet/>
      <dgm:spPr/>
      <dgm:t>
        <a:bodyPr/>
        <a:lstStyle/>
        <a:p>
          <a:endParaRPr lang="en-US"/>
        </a:p>
      </dgm:t>
    </dgm:pt>
    <dgm:pt modelId="{992A82D3-EEC7-4F62-8538-AEBB21ACDF21}" type="sibTrans" cxnId="{36D7B9AE-B5F2-4DDD-90C9-83DEEF4A17C8}">
      <dgm:prSet/>
      <dgm:spPr/>
      <dgm:t>
        <a:bodyPr/>
        <a:lstStyle/>
        <a:p>
          <a:endParaRPr lang="en-US" dirty="0"/>
        </a:p>
      </dgm:t>
    </dgm:pt>
    <dgm:pt modelId="{B4B3BE49-00D2-489B-9845-0D56EC459794}">
      <dgm:prSet phldrT="[Text]"/>
      <dgm:spPr/>
      <dgm:t>
        <a:bodyPr/>
        <a:lstStyle/>
        <a:p>
          <a:r>
            <a:rPr lang="en-US" dirty="0" smtClean="0"/>
            <a:t>Objectives</a:t>
          </a:r>
          <a:endParaRPr lang="en-US" dirty="0"/>
        </a:p>
      </dgm:t>
    </dgm:pt>
    <dgm:pt modelId="{2302710A-E122-418A-BFD5-2A860AFBC0C5}" type="parTrans" cxnId="{FB5FFB86-08E2-4D0B-94DB-9403524C87F2}">
      <dgm:prSet/>
      <dgm:spPr/>
      <dgm:t>
        <a:bodyPr/>
        <a:lstStyle/>
        <a:p>
          <a:endParaRPr lang="en-US"/>
        </a:p>
      </dgm:t>
    </dgm:pt>
    <dgm:pt modelId="{2F5294DE-007E-474B-960B-826DD874F73E}" type="sibTrans" cxnId="{FB5FFB86-08E2-4D0B-94DB-9403524C87F2}">
      <dgm:prSet/>
      <dgm:spPr/>
      <dgm:t>
        <a:bodyPr/>
        <a:lstStyle/>
        <a:p>
          <a:endParaRPr lang="en-US" dirty="0"/>
        </a:p>
      </dgm:t>
    </dgm:pt>
    <dgm:pt modelId="{7DA58161-5788-4B7C-BEEF-30C3371698A6}">
      <dgm:prSet phldrT="[Text]"/>
      <dgm:spPr/>
      <dgm:t>
        <a:bodyPr/>
        <a:lstStyle/>
        <a:p>
          <a:r>
            <a:rPr lang="en-US" dirty="0" smtClean="0"/>
            <a:t>Desired Outcomes</a:t>
          </a:r>
          <a:endParaRPr lang="en-US" dirty="0"/>
        </a:p>
      </dgm:t>
    </dgm:pt>
    <dgm:pt modelId="{A148B537-662D-4725-B8A6-0E613ACC5397}" type="parTrans" cxnId="{687D8528-9EAA-474D-AAB8-F58707FB82F1}">
      <dgm:prSet/>
      <dgm:spPr/>
      <dgm:t>
        <a:bodyPr/>
        <a:lstStyle/>
        <a:p>
          <a:endParaRPr lang="en-US"/>
        </a:p>
      </dgm:t>
    </dgm:pt>
    <dgm:pt modelId="{1BDB0028-82FF-4C16-90A9-6AB48185EF84}" type="sibTrans" cxnId="{687D8528-9EAA-474D-AAB8-F58707FB82F1}">
      <dgm:prSet/>
      <dgm:spPr/>
      <dgm:t>
        <a:bodyPr/>
        <a:lstStyle/>
        <a:p>
          <a:endParaRPr lang="en-US" dirty="0"/>
        </a:p>
      </dgm:t>
    </dgm:pt>
    <dgm:pt modelId="{9A9112F7-9068-4B40-8783-646AB88DF508}">
      <dgm:prSet phldrT="[Text]"/>
      <dgm:spPr/>
      <dgm:t>
        <a:bodyPr/>
        <a:lstStyle/>
        <a:p>
          <a:r>
            <a:rPr lang="en-US" dirty="0" smtClean="0"/>
            <a:t>Performance Measures</a:t>
          </a:r>
          <a:endParaRPr lang="en-US" dirty="0"/>
        </a:p>
      </dgm:t>
    </dgm:pt>
    <dgm:pt modelId="{0AED5CF7-115A-4F47-87C8-D17A68B309E7}" type="parTrans" cxnId="{9E57F440-4BE0-474D-ACFD-89333A57D60D}">
      <dgm:prSet/>
      <dgm:spPr/>
      <dgm:t>
        <a:bodyPr/>
        <a:lstStyle/>
        <a:p>
          <a:endParaRPr lang="en-US"/>
        </a:p>
      </dgm:t>
    </dgm:pt>
    <dgm:pt modelId="{64A0D1AE-BB3D-4474-979F-E16C026EC4F4}" type="sibTrans" cxnId="{9E57F440-4BE0-474D-ACFD-89333A57D60D}">
      <dgm:prSet/>
      <dgm:spPr/>
      <dgm:t>
        <a:bodyPr/>
        <a:lstStyle/>
        <a:p>
          <a:endParaRPr lang="en-US" dirty="0"/>
        </a:p>
      </dgm:t>
    </dgm:pt>
    <dgm:pt modelId="{A7C268FE-C404-4939-B885-0D4BFBFA0F4A}" type="pres">
      <dgm:prSet presAssocID="{F1794964-7C6E-47B6-8B46-B2D7F8600DAC}" presName="cycle" presStyleCnt="0">
        <dgm:presLayoutVars>
          <dgm:dir/>
          <dgm:resizeHandles val="exact"/>
        </dgm:presLayoutVars>
      </dgm:prSet>
      <dgm:spPr/>
      <dgm:t>
        <a:bodyPr/>
        <a:lstStyle/>
        <a:p>
          <a:endParaRPr lang="en-US"/>
        </a:p>
      </dgm:t>
    </dgm:pt>
    <dgm:pt modelId="{07B5DD8F-E79C-4A2F-BA79-27E943724366}" type="pres">
      <dgm:prSet presAssocID="{10CB4C70-B0B9-4661-8FAD-68E926FF39F1}" presName="node" presStyleLbl="node1" presStyleIdx="0" presStyleCnt="5">
        <dgm:presLayoutVars>
          <dgm:bulletEnabled val="1"/>
        </dgm:presLayoutVars>
      </dgm:prSet>
      <dgm:spPr/>
      <dgm:t>
        <a:bodyPr/>
        <a:lstStyle/>
        <a:p>
          <a:endParaRPr lang="en-US"/>
        </a:p>
      </dgm:t>
    </dgm:pt>
    <dgm:pt modelId="{0F390057-8FEF-467B-A75D-B47ED9AA45F9}" type="pres">
      <dgm:prSet presAssocID="{10CB4C70-B0B9-4661-8FAD-68E926FF39F1}" presName="spNode" presStyleCnt="0"/>
      <dgm:spPr/>
      <dgm:t>
        <a:bodyPr/>
        <a:lstStyle/>
        <a:p>
          <a:endParaRPr lang="en-US"/>
        </a:p>
      </dgm:t>
    </dgm:pt>
    <dgm:pt modelId="{79C1463D-FA2B-4B0F-BA8B-534FBC599A10}" type="pres">
      <dgm:prSet presAssocID="{C457753D-7DC0-4C30-9580-43AC949DEC1E}" presName="sibTrans" presStyleLbl="sibTrans1D1" presStyleIdx="0" presStyleCnt="5"/>
      <dgm:spPr/>
      <dgm:t>
        <a:bodyPr/>
        <a:lstStyle/>
        <a:p>
          <a:endParaRPr lang="en-US"/>
        </a:p>
      </dgm:t>
    </dgm:pt>
    <dgm:pt modelId="{712C3560-5887-4EE7-8A4E-116806749E70}" type="pres">
      <dgm:prSet presAssocID="{ED522597-2E2D-4D98-AADF-AB1201A896F0}" presName="node" presStyleLbl="node1" presStyleIdx="1" presStyleCnt="5">
        <dgm:presLayoutVars>
          <dgm:bulletEnabled val="1"/>
        </dgm:presLayoutVars>
      </dgm:prSet>
      <dgm:spPr/>
      <dgm:t>
        <a:bodyPr/>
        <a:lstStyle/>
        <a:p>
          <a:endParaRPr lang="en-US"/>
        </a:p>
      </dgm:t>
    </dgm:pt>
    <dgm:pt modelId="{598FC7FB-DCFC-4DF8-A95B-D28DF9832EE0}" type="pres">
      <dgm:prSet presAssocID="{ED522597-2E2D-4D98-AADF-AB1201A896F0}" presName="spNode" presStyleCnt="0"/>
      <dgm:spPr/>
      <dgm:t>
        <a:bodyPr/>
        <a:lstStyle/>
        <a:p>
          <a:endParaRPr lang="en-US"/>
        </a:p>
      </dgm:t>
    </dgm:pt>
    <dgm:pt modelId="{837F06D0-F561-4A1A-8512-06F1CF3921DC}" type="pres">
      <dgm:prSet presAssocID="{992A82D3-EEC7-4F62-8538-AEBB21ACDF21}" presName="sibTrans" presStyleLbl="sibTrans1D1" presStyleIdx="1" presStyleCnt="5"/>
      <dgm:spPr/>
      <dgm:t>
        <a:bodyPr/>
        <a:lstStyle/>
        <a:p>
          <a:endParaRPr lang="en-US"/>
        </a:p>
      </dgm:t>
    </dgm:pt>
    <dgm:pt modelId="{0B881BA1-D6CB-4043-81C1-49B56594901C}" type="pres">
      <dgm:prSet presAssocID="{B4B3BE49-00D2-489B-9845-0D56EC459794}" presName="node" presStyleLbl="node1" presStyleIdx="2" presStyleCnt="5">
        <dgm:presLayoutVars>
          <dgm:bulletEnabled val="1"/>
        </dgm:presLayoutVars>
      </dgm:prSet>
      <dgm:spPr/>
      <dgm:t>
        <a:bodyPr/>
        <a:lstStyle/>
        <a:p>
          <a:endParaRPr lang="en-US"/>
        </a:p>
      </dgm:t>
    </dgm:pt>
    <dgm:pt modelId="{82680E65-EFAB-472E-805B-56D3E2865CB4}" type="pres">
      <dgm:prSet presAssocID="{B4B3BE49-00D2-489B-9845-0D56EC459794}" presName="spNode" presStyleCnt="0"/>
      <dgm:spPr/>
      <dgm:t>
        <a:bodyPr/>
        <a:lstStyle/>
        <a:p>
          <a:endParaRPr lang="en-US"/>
        </a:p>
      </dgm:t>
    </dgm:pt>
    <dgm:pt modelId="{30DED944-A2B7-4AD8-B2D0-436F3850243E}" type="pres">
      <dgm:prSet presAssocID="{2F5294DE-007E-474B-960B-826DD874F73E}" presName="sibTrans" presStyleLbl="sibTrans1D1" presStyleIdx="2" presStyleCnt="5"/>
      <dgm:spPr/>
      <dgm:t>
        <a:bodyPr/>
        <a:lstStyle/>
        <a:p>
          <a:endParaRPr lang="en-US"/>
        </a:p>
      </dgm:t>
    </dgm:pt>
    <dgm:pt modelId="{4B621B7D-B06C-48C5-BC57-690BF289A324}" type="pres">
      <dgm:prSet presAssocID="{7DA58161-5788-4B7C-BEEF-30C3371698A6}" presName="node" presStyleLbl="node1" presStyleIdx="3" presStyleCnt="5">
        <dgm:presLayoutVars>
          <dgm:bulletEnabled val="1"/>
        </dgm:presLayoutVars>
      </dgm:prSet>
      <dgm:spPr/>
      <dgm:t>
        <a:bodyPr/>
        <a:lstStyle/>
        <a:p>
          <a:endParaRPr lang="en-US"/>
        </a:p>
      </dgm:t>
    </dgm:pt>
    <dgm:pt modelId="{B9303608-8BA0-4AEB-BBC0-F7BE925B339D}" type="pres">
      <dgm:prSet presAssocID="{7DA58161-5788-4B7C-BEEF-30C3371698A6}" presName="spNode" presStyleCnt="0"/>
      <dgm:spPr/>
      <dgm:t>
        <a:bodyPr/>
        <a:lstStyle/>
        <a:p>
          <a:endParaRPr lang="en-US"/>
        </a:p>
      </dgm:t>
    </dgm:pt>
    <dgm:pt modelId="{3E8FEB30-2383-4540-8DFD-D7C88DC8FD5F}" type="pres">
      <dgm:prSet presAssocID="{1BDB0028-82FF-4C16-90A9-6AB48185EF84}" presName="sibTrans" presStyleLbl="sibTrans1D1" presStyleIdx="3" presStyleCnt="5"/>
      <dgm:spPr/>
      <dgm:t>
        <a:bodyPr/>
        <a:lstStyle/>
        <a:p>
          <a:endParaRPr lang="en-US"/>
        </a:p>
      </dgm:t>
    </dgm:pt>
    <dgm:pt modelId="{DA6FB33C-C4B7-45D9-9EB0-2348DA82F32B}" type="pres">
      <dgm:prSet presAssocID="{9A9112F7-9068-4B40-8783-646AB88DF508}" presName="node" presStyleLbl="node1" presStyleIdx="4" presStyleCnt="5">
        <dgm:presLayoutVars>
          <dgm:bulletEnabled val="1"/>
        </dgm:presLayoutVars>
      </dgm:prSet>
      <dgm:spPr/>
      <dgm:t>
        <a:bodyPr/>
        <a:lstStyle/>
        <a:p>
          <a:endParaRPr lang="en-US"/>
        </a:p>
      </dgm:t>
    </dgm:pt>
    <dgm:pt modelId="{4F970F89-261E-49F1-855E-37A2DC37039B}" type="pres">
      <dgm:prSet presAssocID="{9A9112F7-9068-4B40-8783-646AB88DF508}" presName="spNode" presStyleCnt="0"/>
      <dgm:spPr/>
      <dgm:t>
        <a:bodyPr/>
        <a:lstStyle/>
        <a:p>
          <a:endParaRPr lang="en-US"/>
        </a:p>
      </dgm:t>
    </dgm:pt>
    <dgm:pt modelId="{7E79F659-ABD3-4700-B94E-52C6C88915FF}" type="pres">
      <dgm:prSet presAssocID="{64A0D1AE-BB3D-4474-979F-E16C026EC4F4}" presName="sibTrans" presStyleLbl="sibTrans1D1" presStyleIdx="4" presStyleCnt="5"/>
      <dgm:spPr/>
      <dgm:t>
        <a:bodyPr/>
        <a:lstStyle/>
        <a:p>
          <a:endParaRPr lang="en-US"/>
        </a:p>
      </dgm:t>
    </dgm:pt>
  </dgm:ptLst>
  <dgm:cxnLst>
    <dgm:cxn modelId="{3D2C2DA4-C69F-4481-9BDC-428BA2F61A37}" type="presOf" srcId="{10CB4C70-B0B9-4661-8FAD-68E926FF39F1}" destId="{07B5DD8F-E79C-4A2F-BA79-27E943724366}" srcOrd="0" destOrd="0" presId="urn:microsoft.com/office/officeart/2005/8/layout/cycle5"/>
    <dgm:cxn modelId="{1C4F4A3C-BD61-45CC-93C6-9403E8F153DA}" type="presOf" srcId="{F1794964-7C6E-47B6-8B46-B2D7F8600DAC}" destId="{A7C268FE-C404-4939-B885-0D4BFBFA0F4A}" srcOrd="0" destOrd="0" presId="urn:microsoft.com/office/officeart/2005/8/layout/cycle5"/>
    <dgm:cxn modelId="{6B662ADB-B882-4181-ACCB-0C30C63BF60D}" type="presOf" srcId="{7DA58161-5788-4B7C-BEEF-30C3371698A6}" destId="{4B621B7D-B06C-48C5-BC57-690BF289A324}" srcOrd="0" destOrd="0" presId="urn:microsoft.com/office/officeart/2005/8/layout/cycle5"/>
    <dgm:cxn modelId="{FB5FFB86-08E2-4D0B-94DB-9403524C87F2}" srcId="{F1794964-7C6E-47B6-8B46-B2D7F8600DAC}" destId="{B4B3BE49-00D2-489B-9845-0D56EC459794}" srcOrd="2" destOrd="0" parTransId="{2302710A-E122-418A-BFD5-2A860AFBC0C5}" sibTransId="{2F5294DE-007E-474B-960B-826DD874F73E}"/>
    <dgm:cxn modelId="{973B3AFF-A14E-4B50-839F-057CFFAE76D0}" type="presOf" srcId="{992A82D3-EEC7-4F62-8538-AEBB21ACDF21}" destId="{837F06D0-F561-4A1A-8512-06F1CF3921DC}" srcOrd="0" destOrd="0" presId="urn:microsoft.com/office/officeart/2005/8/layout/cycle5"/>
    <dgm:cxn modelId="{A41B7152-EE36-4443-8E24-180BC8CF760E}" type="presOf" srcId="{B4B3BE49-00D2-489B-9845-0D56EC459794}" destId="{0B881BA1-D6CB-4043-81C1-49B56594901C}" srcOrd="0" destOrd="0" presId="urn:microsoft.com/office/officeart/2005/8/layout/cycle5"/>
    <dgm:cxn modelId="{AF4F5CF9-473B-4098-B489-11F6983C885B}" type="presOf" srcId="{2F5294DE-007E-474B-960B-826DD874F73E}" destId="{30DED944-A2B7-4AD8-B2D0-436F3850243E}" srcOrd="0" destOrd="0" presId="urn:microsoft.com/office/officeart/2005/8/layout/cycle5"/>
    <dgm:cxn modelId="{C9D7A591-333A-41A2-A91E-D4596A8A607D}" type="presOf" srcId="{ED522597-2E2D-4D98-AADF-AB1201A896F0}" destId="{712C3560-5887-4EE7-8A4E-116806749E70}" srcOrd="0" destOrd="0" presId="urn:microsoft.com/office/officeart/2005/8/layout/cycle5"/>
    <dgm:cxn modelId="{C3118307-573E-4490-A5D0-EBF7BC48711F}" type="presOf" srcId="{1BDB0028-82FF-4C16-90A9-6AB48185EF84}" destId="{3E8FEB30-2383-4540-8DFD-D7C88DC8FD5F}" srcOrd="0" destOrd="0" presId="urn:microsoft.com/office/officeart/2005/8/layout/cycle5"/>
    <dgm:cxn modelId="{39F193C9-FD35-4939-94BE-02873BAFC721}" type="presOf" srcId="{C457753D-7DC0-4C30-9580-43AC949DEC1E}" destId="{79C1463D-FA2B-4B0F-BA8B-534FBC599A10}" srcOrd="0" destOrd="0" presId="urn:microsoft.com/office/officeart/2005/8/layout/cycle5"/>
    <dgm:cxn modelId="{36D7B9AE-B5F2-4DDD-90C9-83DEEF4A17C8}" srcId="{F1794964-7C6E-47B6-8B46-B2D7F8600DAC}" destId="{ED522597-2E2D-4D98-AADF-AB1201A896F0}" srcOrd="1" destOrd="0" parTransId="{B69C8BB9-2BD4-435F-914B-3F0B2CCED099}" sibTransId="{992A82D3-EEC7-4F62-8538-AEBB21ACDF21}"/>
    <dgm:cxn modelId="{687D8528-9EAA-474D-AAB8-F58707FB82F1}" srcId="{F1794964-7C6E-47B6-8B46-B2D7F8600DAC}" destId="{7DA58161-5788-4B7C-BEEF-30C3371698A6}" srcOrd="3" destOrd="0" parTransId="{A148B537-662D-4725-B8A6-0E613ACC5397}" sibTransId="{1BDB0028-82FF-4C16-90A9-6AB48185EF84}"/>
    <dgm:cxn modelId="{EBAD96E7-77DB-4F37-8C0E-9570BDEBDBD7}" type="presOf" srcId="{9A9112F7-9068-4B40-8783-646AB88DF508}" destId="{DA6FB33C-C4B7-45D9-9EB0-2348DA82F32B}" srcOrd="0" destOrd="0" presId="urn:microsoft.com/office/officeart/2005/8/layout/cycle5"/>
    <dgm:cxn modelId="{9E57F440-4BE0-474D-ACFD-89333A57D60D}" srcId="{F1794964-7C6E-47B6-8B46-B2D7F8600DAC}" destId="{9A9112F7-9068-4B40-8783-646AB88DF508}" srcOrd="4" destOrd="0" parTransId="{0AED5CF7-115A-4F47-87C8-D17A68B309E7}" sibTransId="{64A0D1AE-BB3D-4474-979F-E16C026EC4F4}"/>
    <dgm:cxn modelId="{7BEBE458-0A8D-4DA6-816E-A5E43D687F84}" srcId="{F1794964-7C6E-47B6-8B46-B2D7F8600DAC}" destId="{10CB4C70-B0B9-4661-8FAD-68E926FF39F1}" srcOrd="0" destOrd="0" parTransId="{B3A48036-4F02-4E15-8047-B665A220A1B4}" sibTransId="{C457753D-7DC0-4C30-9580-43AC949DEC1E}"/>
    <dgm:cxn modelId="{57CE1A32-EEE4-4996-9E75-973A9EDB60BD}" type="presOf" srcId="{64A0D1AE-BB3D-4474-979F-E16C026EC4F4}" destId="{7E79F659-ABD3-4700-B94E-52C6C88915FF}" srcOrd="0" destOrd="0" presId="urn:microsoft.com/office/officeart/2005/8/layout/cycle5"/>
    <dgm:cxn modelId="{BDF3F806-6A47-41E0-A54E-457B31D717C6}" type="presParOf" srcId="{A7C268FE-C404-4939-B885-0D4BFBFA0F4A}" destId="{07B5DD8F-E79C-4A2F-BA79-27E943724366}" srcOrd="0" destOrd="0" presId="urn:microsoft.com/office/officeart/2005/8/layout/cycle5"/>
    <dgm:cxn modelId="{0B91672D-A7DE-481E-9517-37C27E1A9796}" type="presParOf" srcId="{A7C268FE-C404-4939-B885-0D4BFBFA0F4A}" destId="{0F390057-8FEF-467B-A75D-B47ED9AA45F9}" srcOrd="1" destOrd="0" presId="urn:microsoft.com/office/officeart/2005/8/layout/cycle5"/>
    <dgm:cxn modelId="{AAD7F2A8-C8A6-4C7E-B95A-BD0134E3D5D3}" type="presParOf" srcId="{A7C268FE-C404-4939-B885-0D4BFBFA0F4A}" destId="{79C1463D-FA2B-4B0F-BA8B-534FBC599A10}" srcOrd="2" destOrd="0" presId="urn:microsoft.com/office/officeart/2005/8/layout/cycle5"/>
    <dgm:cxn modelId="{3718E6EF-3B2C-4A66-8586-918330033EAE}" type="presParOf" srcId="{A7C268FE-C404-4939-B885-0D4BFBFA0F4A}" destId="{712C3560-5887-4EE7-8A4E-116806749E70}" srcOrd="3" destOrd="0" presId="urn:microsoft.com/office/officeart/2005/8/layout/cycle5"/>
    <dgm:cxn modelId="{2E46854C-1DB8-400C-B1A6-3F6ADCA1217A}" type="presParOf" srcId="{A7C268FE-C404-4939-B885-0D4BFBFA0F4A}" destId="{598FC7FB-DCFC-4DF8-A95B-D28DF9832EE0}" srcOrd="4" destOrd="0" presId="urn:microsoft.com/office/officeart/2005/8/layout/cycle5"/>
    <dgm:cxn modelId="{E973BEC3-199A-4B03-A685-524EDE06944E}" type="presParOf" srcId="{A7C268FE-C404-4939-B885-0D4BFBFA0F4A}" destId="{837F06D0-F561-4A1A-8512-06F1CF3921DC}" srcOrd="5" destOrd="0" presId="urn:microsoft.com/office/officeart/2005/8/layout/cycle5"/>
    <dgm:cxn modelId="{2C9C1E20-6E6E-4476-B0D3-895B9F17C4B1}" type="presParOf" srcId="{A7C268FE-C404-4939-B885-0D4BFBFA0F4A}" destId="{0B881BA1-D6CB-4043-81C1-49B56594901C}" srcOrd="6" destOrd="0" presId="urn:microsoft.com/office/officeart/2005/8/layout/cycle5"/>
    <dgm:cxn modelId="{B723F246-8D72-40B5-8D67-5E8BCC743D24}" type="presParOf" srcId="{A7C268FE-C404-4939-B885-0D4BFBFA0F4A}" destId="{82680E65-EFAB-472E-805B-56D3E2865CB4}" srcOrd="7" destOrd="0" presId="urn:microsoft.com/office/officeart/2005/8/layout/cycle5"/>
    <dgm:cxn modelId="{C02C2182-40FF-43F9-BAF3-28892C19D4F9}" type="presParOf" srcId="{A7C268FE-C404-4939-B885-0D4BFBFA0F4A}" destId="{30DED944-A2B7-4AD8-B2D0-436F3850243E}" srcOrd="8" destOrd="0" presId="urn:microsoft.com/office/officeart/2005/8/layout/cycle5"/>
    <dgm:cxn modelId="{DCA27F6E-E30E-4B96-A4E5-E5875C4D43EC}" type="presParOf" srcId="{A7C268FE-C404-4939-B885-0D4BFBFA0F4A}" destId="{4B621B7D-B06C-48C5-BC57-690BF289A324}" srcOrd="9" destOrd="0" presId="urn:microsoft.com/office/officeart/2005/8/layout/cycle5"/>
    <dgm:cxn modelId="{615212EC-4752-400A-AB69-87444DD228A4}" type="presParOf" srcId="{A7C268FE-C404-4939-B885-0D4BFBFA0F4A}" destId="{B9303608-8BA0-4AEB-BBC0-F7BE925B339D}" srcOrd="10" destOrd="0" presId="urn:microsoft.com/office/officeart/2005/8/layout/cycle5"/>
    <dgm:cxn modelId="{496157D9-AE6B-4C55-9E43-5CD864435728}" type="presParOf" srcId="{A7C268FE-C404-4939-B885-0D4BFBFA0F4A}" destId="{3E8FEB30-2383-4540-8DFD-D7C88DC8FD5F}" srcOrd="11" destOrd="0" presId="urn:microsoft.com/office/officeart/2005/8/layout/cycle5"/>
    <dgm:cxn modelId="{F36CAC48-CB89-46CA-AB53-0CEFCE97E245}" type="presParOf" srcId="{A7C268FE-C404-4939-B885-0D4BFBFA0F4A}" destId="{DA6FB33C-C4B7-45D9-9EB0-2348DA82F32B}" srcOrd="12" destOrd="0" presId="urn:microsoft.com/office/officeart/2005/8/layout/cycle5"/>
    <dgm:cxn modelId="{271065B3-0398-4703-9177-701395D51DCE}" type="presParOf" srcId="{A7C268FE-C404-4939-B885-0D4BFBFA0F4A}" destId="{4F970F89-261E-49F1-855E-37A2DC37039B}" srcOrd="13" destOrd="0" presId="urn:microsoft.com/office/officeart/2005/8/layout/cycle5"/>
    <dgm:cxn modelId="{16A74788-953F-4255-AFA4-3F318D13F732}" type="presParOf" srcId="{A7C268FE-C404-4939-B885-0D4BFBFA0F4A}" destId="{7E79F659-ABD3-4700-B94E-52C6C88915FF}" srcOrd="14" destOrd="0" presId="urn:microsoft.com/office/officeart/2005/8/layout/cycle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902AEC-DD05-4296-B867-44BF0B4DDC33}" type="doc">
      <dgm:prSet loTypeId="urn:microsoft.com/office/officeart/2005/8/layout/process1" loCatId="process" qsTypeId="urn:microsoft.com/office/officeart/2005/8/quickstyle/simple1" qsCatId="simple" csTypeId="urn:microsoft.com/office/officeart/2005/8/colors/colorful1#1" csCatId="colorful" phldr="1"/>
      <dgm:spPr/>
      <dgm:t>
        <a:bodyPr/>
        <a:lstStyle/>
        <a:p>
          <a:endParaRPr lang="en-US"/>
        </a:p>
      </dgm:t>
    </dgm:pt>
    <dgm:pt modelId="{F4AFF63F-25E2-4E81-B942-8207212C9171}">
      <dgm:prSet phldrT="[Text]"/>
      <dgm:spPr/>
      <dgm:t>
        <a:bodyPr/>
        <a:lstStyle/>
        <a:p>
          <a:r>
            <a:rPr lang="en-US" dirty="0" smtClean="0"/>
            <a:t>Action Verb</a:t>
          </a:r>
          <a:endParaRPr lang="en-US" dirty="0"/>
        </a:p>
      </dgm:t>
    </dgm:pt>
    <dgm:pt modelId="{5C2DCE52-ECD9-4C4C-85E2-0814E38E507B}" type="parTrans" cxnId="{24EFCF51-D845-403A-BFE2-46DBF45A08D9}">
      <dgm:prSet/>
      <dgm:spPr/>
      <dgm:t>
        <a:bodyPr/>
        <a:lstStyle/>
        <a:p>
          <a:endParaRPr lang="en-US"/>
        </a:p>
      </dgm:t>
    </dgm:pt>
    <dgm:pt modelId="{9CC733D9-E279-4016-B371-F0CD091B9610}" type="sibTrans" cxnId="{24EFCF51-D845-403A-BFE2-46DBF45A08D9}">
      <dgm:prSet/>
      <dgm:spPr/>
      <dgm:t>
        <a:bodyPr/>
        <a:lstStyle/>
        <a:p>
          <a:endParaRPr lang="en-US" dirty="0"/>
        </a:p>
      </dgm:t>
    </dgm:pt>
    <dgm:pt modelId="{408C681A-0A9E-4613-81C8-459A9C7D03B8}">
      <dgm:prSet phldrT="[Text]"/>
      <dgm:spPr/>
      <dgm:t>
        <a:bodyPr/>
        <a:lstStyle/>
        <a:p>
          <a:r>
            <a:rPr lang="en-US" dirty="0" smtClean="0"/>
            <a:t>Activity</a:t>
          </a:r>
          <a:endParaRPr lang="en-US" dirty="0"/>
        </a:p>
      </dgm:t>
    </dgm:pt>
    <dgm:pt modelId="{55EE7B7C-99B5-4AE7-8B3C-DE0FBA96A36A}" type="parTrans" cxnId="{FE3F3C1E-D7B0-4BED-88B5-593E6963CC4A}">
      <dgm:prSet/>
      <dgm:spPr/>
      <dgm:t>
        <a:bodyPr/>
        <a:lstStyle/>
        <a:p>
          <a:endParaRPr lang="en-US"/>
        </a:p>
      </dgm:t>
    </dgm:pt>
    <dgm:pt modelId="{176E3AB5-404C-4ABA-BAF0-A9636A6AC3E2}" type="sibTrans" cxnId="{FE3F3C1E-D7B0-4BED-88B5-593E6963CC4A}">
      <dgm:prSet/>
      <dgm:spPr/>
      <dgm:t>
        <a:bodyPr/>
        <a:lstStyle/>
        <a:p>
          <a:endParaRPr lang="en-US" dirty="0"/>
        </a:p>
      </dgm:t>
    </dgm:pt>
    <dgm:pt modelId="{F21DFF74-F84B-4D4E-8DA8-AE0DF68FB3D1}">
      <dgm:prSet phldrT="[Text]"/>
      <dgm:spPr/>
      <dgm:t>
        <a:bodyPr/>
        <a:lstStyle/>
        <a:p>
          <a:r>
            <a:rPr lang="en-US" dirty="0" smtClean="0"/>
            <a:t>Purpose</a:t>
          </a:r>
          <a:endParaRPr lang="en-US" dirty="0"/>
        </a:p>
      </dgm:t>
    </dgm:pt>
    <dgm:pt modelId="{80D68D2D-A88C-409C-8777-1E907A8DBE25}" type="parTrans" cxnId="{6371E3C1-0971-40F5-9A0A-DD8CDF0805FF}">
      <dgm:prSet/>
      <dgm:spPr/>
      <dgm:t>
        <a:bodyPr/>
        <a:lstStyle/>
        <a:p>
          <a:endParaRPr lang="en-US"/>
        </a:p>
      </dgm:t>
    </dgm:pt>
    <dgm:pt modelId="{03D72B04-B17F-4396-9BB9-2F3F2926A247}" type="sibTrans" cxnId="{6371E3C1-0971-40F5-9A0A-DD8CDF0805FF}">
      <dgm:prSet/>
      <dgm:spPr/>
      <dgm:t>
        <a:bodyPr/>
        <a:lstStyle/>
        <a:p>
          <a:endParaRPr lang="en-US" dirty="0"/>
        </a:p>
      </dgm:t>
    </dgm:pt>
    <dgm:pt modelId="{13DCD750-3025-4171-B027-21C98CE516E4}">
      <dgm:prSet phldrT="[Text]"/>
      <dgm:spPr/>
      <dgm:t>
        <a:bodyPr/>
        <a:lstStyle/>
        <a:p>
          <a:r>
            <a:rPr lang="en-US" dirty="0" smtClean="0"/>
            <a:t>Due Date</a:t>
          </a:r>
          <a:endParaRPr lang="en-US" dirty="0"/>
        </a:p>
      </dgm:t>
    </dgm:pt>
    <dgm:pt modelId="{D2EB5539-BEF8-4090-B64B-3DA293172801}" type="parTrans" cxnId="{93DF32A8-6645-4118-BF7F-FB3F4AE83BB0}">
      <dgm:prSet/>
      <dgm:spPr/>
      <dgm:t>
        <a:bodyPr/>
        <a:lstStyle/>
        <a:p>
          <a:endParaRPr lang="en-US"/>
        </a:p>
      </dgm:t>
    </dgm:pt>
    <dgm:pt modelId="{23D9F925-F837-45C1-85C9-F767B170A002}" type="sibTrans" cxnId="{93DF32A8-6645-4118-BF7F-FB3F4AE83BB0}">
      <dgm:prSet/>
      <dgm:spPr/>
      <dgm:t>
        <a:bodyPr/>
        <a:lstStyle/>
        <a:p>
          <a:endParaRPr lang="en-US"/>
        </a:p>
      </dgm:t>
    </dgm:pt>
    <dgm:pt modelId="{2FEEBAC7-47DA-422F-8070-7348979CC191}" type="pres">
      <dgm:prSet presAssocID="{C3902AEC-DD05-4296-B867-44BF0B4DDC33}" presName="Name0" presStyleCnt="0">
        <dgm:presLayoutVars>
          <dgm:dir/>
          <dgm:resizeHandles val="exact"/>
        </dgm:presLayoutVars>
      </dgm:prSet>
      <dgm:spPr/>
      <dgm:t>
        <a:bodyPr/>
        <a:lstStyle/>
        <a:p>
          <a:endParaRPr lang="en-US"/>
        </a:p>
      </dgm:t>
    </dgm:pt>
    <dgm:pt modelId="{3DE09BE9-B973-4AB3-B0D8-9026CE0FF8CB}" type="pres">
      <dgm:prSet presAssocID="{F4AFF63F-25E2-4E81-B942-8207212C9171}" presName="node" presStyleLbl="node1" presStyleIdx="0" presStyleCnt="4">
        <dgm:presLayoutVars>
          <dgm:bulletEnabled val="1"/>
        </dgm:presLayoutVars>
      </dgm:prSet>
      <dgm:spPr/>
      <dgm:t>
        <a:bodyPr/>
        <a:lstStyle/>
        <a:p>
          <a:endParaRPr lang="en-US"/>
        </a:p>
      </dgm:t>
    </dgm:pt>
    <dgm:pt modelId="{65C87676-B5C2-4C03-9134-B6FD072F41C0}" type="pres">
      <dgm:prSet presAssocID="{9CC733D9-E279-4016-B371-F0CD091B9610}" presName="sibTrans" presStyleLbl="sibTrans2D1" presStyleIdx="0" presStyleCnt="3"/>
      <dgm:spPr/>
      <dgm:t>
        <a:bodyPr/>
        <a:lstStyle/>
        <a:p>
          <a:endParaRPr lang="en-US"/>
        </a:p>
      </dgm:t>
    </dgm:pt>
    <dgm:pt modelId="{9BD7CA7C-8F88-41D1-903C-3E36D2A5592D}" type="pres">
      <dgm:prSet presAssocID="{9CC733D9-E279-4016-B371-F0CD091B9610}" presName="connectorText" presStyleLbl="sibTrans2D1" presStyleIdx="0" presStyleCnt="3"/>
      <dgm:spPr/>
      <dgm:t>
        <a:bodyPr/>
        <a:lstStyle/>
        <a:p>
          <a:endParaRPr lang="en-US"/>
        </a:p>
      </dgm:t>
    </dgm:pt>
    <dgm:pt modelId="{FB961A88-9146-4069-9CE1-F850ECEAFCD1}" type="pres">
      <dgm:prSet presAssocID="{408C681A-0A9E-4613-81C8-459A9C7D03B8}" presName="node" presStyleLbl="node1" presStyleIdx="1" presStyleCnt="4">
        <dgm:presLayoutVars>
          <dgm:bulletEnabled val="1"/>
        </dgm:presLayoutVars>
      </dgm:prSet>
      <dgm:spPr/>
      <dgm:t>
        <a:bodyPr/>
        <a:lstStyle/>
        <a:p>
          <a:endParaRPr lang="en-US"/>
        </a:p>
      </dgm:t>
    </dgm:pt>
    <dgm:pt modelId="{4E353403-B278-482A-AE58-FF2FCF0F35A1}" type="pres">
      <dgm:prSet presAssocID="{176E3AB5-404C-4ABA-BAF0-A9636A6AC3E2}" presName="sibTrans" presStyleLbl="sibTrans2D1" presStyleIdx="1" presStyleCnt="3"/>
      <dgm:spPr/>
      <dgm:t>
        <a:bodyPr/>
        <a:lstStyle/>
        <a:p>
          <a:endParaRPr lang="en-US"/>
        </a:p>
      </dgm:t>
    </dgm:pt>
    <dgm:pt modelId="{7227BFFF-34C6-47A4-A00F-E1AC0F354224}" type="pres">
      <dgm:prSet presAssocID="{176E3AB5-404C-4ABA-BAF0-A9636A6AC3E2}" presName="connectorText" presStyleLbl="sibTrans2D1" presStyleIdx="1" presStyleCnt="3"/>
      <dgm:spPr/>
      <dgm:t>
        <a:bodyPr/>
        <a:lstStyle/>
        <a:p>
          <a:endParaRPr lang="en-US"/>
        </a:p>
      </dgm:t>
    </dgm:pt>
    <dgm:pt modelId="{6E7D3B1F-9795-4532-B2DF-B1AAE72FBB7B}" type="pres">
      <dgm:prSet presAssocID="{F21DFF74-F84B-4D4E-8DA8-AE0DF68FB3D1}" presName="node" presStyleLbl="node1" presStyleIdx="2" presStyleCnt="4">
        <dgm:presLayoutVars>
          <dgm:bulletEnabled val="1"/>
        </dgm:presLayoutVars>
      </dgm:prSet>
      <dgm:spPr/>
      <dgm:t>
        <a:bodyPr/>
        <a:lstStyle/>
        <a:p>
          <a:endParaRPr lang="en-US"/>
        </a:p>
      </dgm:t>
    </dgm:pt>
    <dgm:pt modelId="{8DB5B61E-3B8B-4145-AFF1-0E06C15C2C5D}" type="pres">
      <dgm:prSet presAssocID="{03D72B04-B17F-4396-9BB9-2F3F2926A247}" presName="sibTrans" presStyleLbl="sibTrans2D1" presStyleIdx="2" presStyleCnt="3"/>
      <dgm:spPr/>
      <dgm:t>
        <a:bodyPr/>
        <a:lstStyle/>
        <a:p>
          <a:endParaRPr lang="en-US"/>
        </a:p>
      </dgm:t>
    </dgm:pt>
    <dgm:pt modelId="{BA58D654-0A0F-4110-8FC5-C1E2E8A3FE2B}" type="pres">
      <dgm:prSet presAssocID="{03D72B04-B17F-4396-9BB9-2F3F2926A247}" presName="connectorText" presStyleLbl="sibTrans2D1" presStyleIdx="2" presStyleCnt="3"/>
      <dgm:spPr/>
      <dgm:t>
        <a:bodyPr/>
        <a:lstStyle/>
        <a:p>
          <a:endParaRPr lang="en-US"/>
        </a:p>
      </dgm:t>
    </dgm:pt>
    <dgm:pt modelId="{3B1B6658-A37C-41D4-955D-A380E40AE216}" type="pres">
      <dgm:prSet presAssocID="{13DCD750-3025-4171-B027-21C98CE516E4}" presName="node" presStyleLbl="node1" presStyleIdx="3" presStyleCnt="4">
        <dgm:presLayoutVars>
          <dgm:bulletEnabled val="1"/>
        </dgm:presLayoutVars>
      </dgm:prSet>
      <dgm:spPr/>
      <dgm:t>
        <a:bodyPr/>
        <a:lstStyle/>
        <a:p>
          <a:endParaRPr lang="en-US"/>
        </a:p>
      </dgm:t>
    </dgm:pt>
  </dgm:ptLst>
  <dgm:cxnLst>
    <dgm:cxn modelId="{FECF1D03-632E-4E62-8C86-FB4CB2F76E2B}" type="presOf" srcId="{408C681A-0A9E-4613-81C8-459A9C7D03B8}" destId="{FB961A88-9146-4069-9CE1-F850ECEAFCD1}" srcOrd="0" destOrd="0" presId="urn:microsoft.com/office/officeart/2005/8/layout/process1"/>
    <dgm:cxn modelId="{D418621C-7558-4942-9511-280FCFE829D3}" type="presOf" srcId="{9CC733D9-E279-4016-B371-F0CD091B9610}" destId="{9BD7CA7C-8F88-41D1-903C-3E36D2A5592D}" srcOrd="1" destOrd="0" presId="urn:microsoft.com/office/officeart/2005/8/layout/process1"/>
    <dgm:cxn modelId="{68C32BA8-2399-4C17-8AD7-D3F283AC3E93}" type="presOf" srcId="{176E3AB5-404C-4ABA-BAF0-A9636A6AC3E2}" destId="{4E353403-B278-482A-AE58-FF2FCF0F35A1}" srcOrd="0" destOrd="0" presId="urn:microsoft.com/office/officeart/2005/8/layout/process1"/>
    <dgm:cxn modelId="{24EFCF51-D845-403A-BFE2-46DBF45A08D9}" srcId="{C3902AEC-DD05-4296-B867-44BF0B4DDC33}" destId="{F4AFF63F-25E2-4E81-B942-8207212C9171}" srcOrd="0" destOrd="0" parTransId="{5C2DCE52-ECD9-4C4C-85E2-0814E38E507B}" sibTransId="{9CC733D9-E279-4016-B371-F0CD091B9610}"/>
    <dgm:cxn modelId="{54D1714A-AB4E-467D-B199-4D707D40BA99}" type="presOf" srcId="{F21DFF74-F84B-4D4E-8DA8-AE0DF68FB3D1}" destId="{6E7D3B1F-9795-4532-B2DF-B1AAE72FBB7B}" srcOrd="0" destOrd="0" presId="urn:microsoft.com/office/officeart/2005/8/layout/process1"/>
    <dgm:cxn modelId="{7A8DE057-DC43-4882-B8AB-1A14515D1A8F}" type="presOf" srcId="{03D72B04-B17F-4396-9BB9-2F3F2926A247}" destId="{BA58D654-0A0F-4110-8FC5-C1E2E8A3FE2B}" srcOrd="1" destOrd="0" presId="urn:microsoft.com/office/officeart/2005/8/layout/process1"/>
    <dgm:cxn modelId="{7A2C120E-3CD2-476E-AB4F-F4CB1F8E30E5}" type="presOf" srcId="{C3902AEC-DD05-4296-B867-44BF0B4DDC33}" destId="{2FEEBAC7-47DA-422F-8070-7348979CC191}" srcOrd="0" destOrd="0" presId="urn:microsoft.com/office/officeart/2005/8/layout/process1"/>
    <dgm:cxn modelId="{6371E3C1-0971-40F5-9A0A-DD8CDF0805FF}" srcId="{C3902AEC-DD05-4296-B867-44BF0B4DDC33}" destId="{F21DFF74-F84B-4D4E-8DA8-AE0DF68FB3D1}" srcOrd="2" destOrd="0" parTransId="{80D68D2D-A88C-409C-8777-1E907A8DBE25}" sibTransId="{03D72B04-B17F-4396-9BB9-2F3F2926A247}"/>
    <dgm:cxn modelId="{682CEFD0-B5B6-4313-AC90-47D05992E9C4}" type="presOf" srcId="{F4AFF63F-25E2-4E81-B942-8207212C9171}" destId="{3DE09BE9-B973-4AB3-B0D8-9026CE0FF8CB}" srcOrd="0" destOrd="0" presId="urn:microsoft.com/office/officeart/2005/8/layout/process1"/>
    <dgm:cxn modelId="{7376575D-9B1D-4494-8335-9D457C199E57}" type="presOf" srcId="{13DCD750-3025-4171-B027-21C98CE516E4}" destId="{3B1B6658-A37C-41D4-955D-A380E40AE216}" srcOrd="0" destOrd="0" presId="urn:microsoft.com/office/officeart/2005/8/layout/process1"/>
    <dgm:cxn modelId="{A656E675-3F06-4342-B1C6-68124856D011}" type="presOf" srcId="{176E3AB5-404C-4ABA-BAF0-A9636A6AC3E2}" destId="{7227BFFF-34C6-47A4-A00F-E1AC0F354224}" srcOrd="1" destOrd="0" presId="urn:microsoft.com/office/officeart/2005/8/layout/process1"/>
    <dgm:cxn modelId="{93DF32A8-6645-4118-BF7F-FB3F4AE83BB0}" srcId="{C3902AEC-DD05-4296-B867-44BF0B4DDC33}" destId="{13DCD750-3025-4171-B027-21C98CE516E4}" srcOrd="3" destOrd="0" parTransId="{D2EB5539-BEF8-4090-B64B-3DA293172801}" sibTransId="{23D9F925-F837-45C1-85C9-F767B170A002}"/>
    <dgm:cxn modelId="{032488F3-1F0F-4BBE-9EE2-523926D98D13}" type="presOf" srcId="{9CC733D9-E279-4016-B371-F0CD091B9610}" destId="{65C87676-B5C2-4C03-9134-B6FD072F41C0}" srcOrd="0" destOrd="0" presId="urn:microsoft.com/office/officeart/2005/8/layout/process1"/>
    <dgm:cxn modelId="{0879C550-61D9-4AF8-9403-999DDEE3EB67}" type="presOf" srcId="{03D72B04-B17F-4396-9BB9-2F3F2926A247}" destId="{8DB5B61E-3B8B-4145-AFF1-0E06C15C2C5D}" srcOrd="0" destOrd="0" presId="urn:microsoft.com/office/officeart/2005/8/layout/process1"/>
    <dgm:cxn modelId="{FE3F3C1E-D7B0-4BED-88B5-593E6963CC4A}" srcId="{C3902AEC-DD05-4296-B867-44BF0B4DDC33}" destId="{408C681A-0A9E-4613-81C8-459A9C7D03B8}" srcOrd="1" destOrd="0" parTransId="{55EE7B7C-99B5-4AE7-8B3C-DE0FBA96A36A}" sibTransId="{176E3AB5-404C-4ABA-BAF0-A9636A6AC3E2}"/>
    <dgm:cxn modelId="{06A9AE73-D788-481E-BE81-2BDFB809A713}" type="presParOf" srcId="{2FEEBAC7-47DA-422F-8070-7348979CC191}" destId="{3DE09BE9-B973-4AB3-B0D8-9026CE0FF8CB}" srcOrd="0" destOrd="0" presId="urn:microsoft.com/office/officeart/2005/8/layout/process1"/>
    <dgm:cxn modelId="{732C0FF8-D3A4-490E-BA28-743B42AAA798}" type="presParOf" srcId="{2FEEBAC7-47DA-422F-8070-7348979CC191}" destId="{65C87676-B5C2-4C03-9134-B6FD072F41C0}" srcOrd="1" destOrd="0" presId="urn:microsoft.com/office/officeart/2005/8/layout/process1"/>
    <dgm:cxn modelId="{2563ACC6-AC60-44B8-8A51-BD75C473BE6D}" type="presParOf" srcId="{65C87676-B5C2-4C03-9134-B6FD072F41C0}" destId="{9BD7CA7C-8F88-41D1-903C-3E36D2A5592D}" srcOrd="0" destOrd="0" presId="urn:microsoft.com/office/officeart/2005/8/layout/process1"/>
    <dgm:cxn modelId="{2C717F1B-1FEC-4B07-9E0E-9AEDDB9EDB28}" type="presParOf" srcId="{2FEEBAC7-47DA-422F-8070-7348979CC191}" destId="{FB961A88-9146-4069-9CE1-F850ECEAFCD1}" srcOrd="2" destOrd="0" presId="urn:microsoft.com/office/officeart/2005/8/layout/process1"/>
    <dgm:cxn modelId="{58275A11-F879-4D4F-B9BA-9FE0D8C7A2E9}" type="presParOf" srcId="{2FEEBAC7-47DA-422F-8070-7348979CC191}" destId="{4E353403-B278-482A-AE58-FF2FCF0F35A1}" srcOrd="3" destOrd="0" presId="urn:microsoft.com/office/officeart/2005/8/layout/process1"/>
    <dgm:cxn modelId="{AAABBC3C-12BA-487B-A22A-36B542EF4009}" type="presParOf" srcId="{4E353403-B278-482A-AE58-FF2FCF0F35A1}" destId="{7227BFFF-34C6-47A4-A00F-E1AC0F354224}" srcOrd="0" destOrd="0" presId="urn:microsoft.com/office/officeart/2005/8/layout/process1"/>
    <dgm:cxn modelId="{749C9290-5162-4284-96A1-094F506F164E}" type="presParOf" srcId="{2FEEBAC7-47DA-422F-8070-7348979CC191}" destId="{6E7D3B1F-9795-4532-B2DF-B1AAE72FBB7B}" srcOrd="4" destOrd="0" presId="urn:microsoft.com/office/officeart/2005/8/layout/process1"/>
    <dgm:cxn modelId="{77AC2415-6874-4756-AE87-0354DB39F5A6}" type="presParOf" srcId="{2FEEBAC7-47DA-422F-8070-7348979CC191}" destId="{8DB5B61E-3B8B-4145-AFF1-0E06C15C2C5D}" srcOrd="5" destOrd="0" presId="urn:microsoft.com/office/officeart/2005/8/layout/process1"/>
    <dgm:cxn modelId="{EB1460E2-07B4-4D2E-A28C-03BCFB231834}" type="presParOf" srcId="{8DB5B61E-3B8B-4145-AFF1-0E06C15C2C5D}" destId="{BA58D654-0A0F-4110-8FC5-C1E2E8A3FE2B}" srcOrd="0" destOrd="0" presId="urn:microsoft.com/office/officeart/2005/8/layout/process1"/>
    <dgm:cxn modelId="{2F40E166-F109-41F5-ADDC-881CE208B60D}" type="presParOf" srcId="{2FEEBAC7-47DA-422F-8070-7348979CC191}" destId="{3B1B6658-A37C-41D4-955D-A380E40AE216}" srcOrd="6"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49D91AB-8080-4AAB-BA1D-45A9243E9E93}" type="doc">
      <dgm:prSet loTypeId="urn:microsoft.com/office/officeart/2005/8/layout/cycle5" loCatId="cycle" qsTypeId="urn:microsoft.com/office/officeart/2005/8/quickstyle/simple1" qsCatId="simple" csTypeId="urn:microsoft.com/office/officeart/2005/8/colors/colorful4" csCatId="colorful" phldr="1"/>
      <dgm:spPr/>
      <dgm:t>
        <a:bodyPr/>
        <a:lstStyle/>
        <a:p>
          <a:endParaRPr lang="en-US"/>
        </a:p>
      </dgm:t>
    </dgm:pt>
    <dgm:pt modelId="{B278F0A8-B950-4A25-94DC-262F5C5214A9}">
      <dgm:prSet phldrT="[Text]"/>
      <dgm:spPr/>
      <dgm:t>
        <a:bodyPr/>
        <a:lstStyle/>
        <a:p>
          <a:r>
            <a:rPr lang="en-US" dirty="0" smtClean="0"/>
            <a:t>Vision</a:t>
          </a:r>
          <a:endParaRPr lang="en-US" dirty="0"/>
        </a:p>
      </dgm:t>
    </dgm:pt>
    <dgm:pt modelId="{1F80789B-C81C-468C-8291-AC116E231421}" type="parTrans" cxnId="{846DC557-3A50-418E-BDB1-ADEB9BA1A555}">
      <dgm:prSet/>
      <dgm:spPr/>
      <dgm:t>
        <a:bodyPr/>
        <a:lstStyle/>
        <a:p>
          <a:endParaRPr lang="en-US"/>
        </a:p>
      </dgm:t>
    </dgm:pt>
    <dgm:pt modelId="{8E8CB627-AE03-443F-9D4D-6ACD1B797F09}" type="sibTrans" cxnId="{846DC557-3A50-418E-BDB1-ADEB9BA1A555}">
      <dgm:prSet/>
      <dgm:spPr/>
      <dgm:t>
        <a:bodyPr/>
        <a:lstStyle/>
        <a:p>
          <a:endParaRPr lang="en-US" dirty="0"/>
        </a:p>
      </dgm:t>
    </dgm:pt>
    <dgm:pt modelId="{71579C78-0273-423B-8C38-B751765A42AA}">
      <dgm:prSet phldrT="[Text]"/>
      <dgm:spPr/>
      <dgm:t>
        <a:bodyPr/>
        <a:lstStyle/>
        <a:p>
          <a:r>
            <a:rPr lang="en-US" dirty="0" smtClean="0"/>
            <a:t>Mission</a:t>
          </a:r>
          <a:endParaRPr lang="en-US" dirty="0"/>
        </a:p>
      </dgm:t>
    </dgm:pt>
    <dgm:pt modelId="{0EDF4003-0988-4FA2-A431-CF662E12C9ED}" type="parTrans" cxnId="{E730E73F-B685-481F-B4B2-D63D3D4B8D2D}">
      <dgm:prSet/>
      <dgm:spPr/>
      <dgm:t>
        <a:bodyPr/>
        <a:lstStyle/>
        <a:p>
          <a:endParaRPr lang="en-US"/>
        </a:p>
      </dgm:t>
    </dgm:pt>
    <dgm:pt modelId="{D010D23B-D8F3-46CA-9C48-1FDA2CF59360}" type="sibTrans" cxnId="{E730E73F-B685-481F-B4B2-D63D3D4B8D2D}">
      <dgm:prSet/>
      <dgm:spPr/>
      <dgm:t>
        <a:bodyPr/>
        <a:lstStyle/>
        <a:p>
          <a:endParaRPr lang="en-US" dirty="0"/>
        </a:p>
      </dgm:t>
    </dgm:pt>
    <dgm:pt modelId="{74B9A7BF-CF95-445D-80EB-3184EE97116B}">
      <dgm:prSet phldrT="[Text]"/>
      <dgm:spPr/>
      <dgm:t>
        <a:bodyPr/>
        <a:lstStyle/>
        <a:p>
          <a:r>
            <a:rPr lang="en-US" dirty="0" smtClean="0"/>
            <a:t>Goals</a:t>
          </a:r>
          <a:endParaRPr lang="en-US" dirty="0"/>
        </a:p>
      </dgm:t>
    </dgm:pt>
    <dgm:pt modelId="{7A6652A9-C259-4012-AE33-1E98A39C5D44}" type="parTrans" cxnId="{2F57FACA-5775-4B09-953E-24C2A14BC3EA}">
      <dgm:prSet/>
      <dgm:spPr/>
      <dgm:t>
        <a:bodyPr/>
        <a:lstStyle/>
        <a:p>
          <a:endParaRPr lang="en-US"/>
        </a:p>
      </dgm:t>
    </dgm:pt>
    <dgm:pt modelId="{C118DA3C-1314-44FF-AD8D-4B3BFDFBD3E1}" type="sibTrans" cxnId="{2F57FACA-5775-4B09-953E-24C2A14BC3EA}">
      <dgm:prSet/>
      <dgm:spPr/>
      <dgm:t>
        <a:bodyPr/>
        <a:lstStyle/>
        <a:p>
          <a:endParaRPr lang="en-US" dirty="0"/>
        </a:p>
      </dgm:t>
    </dgm:pt>
    <dgm:pt modelId="{3D4CDABF-7A3C-4AAD-AD73-020C873CCFFD}">
      <dgm:prSet phldrT="[Text]"/>
      <dgm:spPr>
        <a:solidFill>
          <a:srgbClr val="E6CB00"/>
        </a:solidFill>
      </dgm:spPr>
      <dgm:t>
        <a:bodyPr/>
        <a:lstStyle/>
        <a:p>
          <a:r>
            <a:rPr lang="en-US" dirty="0" smtClean="0"/>
            <a:t>Objectives</a:t>
          </a:r>
          <a:endParaRPr lang="en-US" dirty="0"/>
        </a:p>
      </dgm:t>
    </dgm:pt>
    <dgm:pt modelId="{CF216FEC-A702-448C-B68C-8405C96C669E}" type="parTrans" cxnId="{53BCD508-04E0-438F-B73C-828A1CFD440E}">
      <dgm:prSet/>
      <dgm:spPr/>
      <dgm:t>
        <a:bodyPr/>
        <a:lstStyle/>
        <a:p>
          <a:endParaRPr lang="en-US"/>
        </a:p>
      </dgm:t>
    </dgm:pt>
    <dgm:pt modelId="{C929EC0B-1432-453E-965C-C40235DD0553}" type="sibTrans" cxnId="{53BCD508-04E0-438F-B73C-828A1CFD440E}">
      <dgm:prSet/>
      <dgm:spPr/>
      <dgm:t>
        <a:bodyPr/>
        <a:lstStyle/>
        <a:p>
          <a:endParaRPr lang="en-US" dirty="0"/>
        </a:p>
      </dgm:t>
    </dgm:pt>
    <dgm:pt modelId="{565DC35A-9249-4053-884D-28D4B233E08A}">
      <dgm:prSet phldrT="[Text]"/>
      <dgm:spPr/>
      <dgm:t>
        <a:bodyPr/>
        <a:lstStyle/>
        <a:p>
          <a:r>
            <a:rPr lang="en-US" dirty="0" smtClean="0"/>
            <a:t>Outcomes</a:t>
          </a:r>
          <a:endParaRPr lang="en-US" dirty="0"/>
        </a:p>
      </dgm:t>
    </dgm:pt>
    <dgm:pt modelId="{57399A1E-2E46-4E4D-9F5D-C75D31D20750}" type="parTrans" cxnId="{7E2D0CEA-6341-4615-81AF-E89735085797}">
      <dgm:prSet/>
      <dgm:spPr/>
      <dgm:t>
        <a:bodyPr/>
        <a:lstStyle/>
        <a:p>
          <a:endParaRPr lang="en-US"/>
        </a:p>
      </dgm:t>
    </dgm:pt>
    <dgm:pt modelId="{D7A2D383-5525-4936-8E21-A92A262D63E5}" type="sibTrans" cxnId="{7E2D0CEA-6341-4615-81AF-E89735085797}">
      <dgm:prSet/>
      <dgm:spPr/>
      <dgm:t>
        <a:bodyPr/>
        <a:lstStyle/>
        <a:p>
          <a:endParaRPr lang="en-US" dirty="0"/>
        </a:p>
      </dgm:t>
    </dgm:pt>
    <dgm:pt modelId="{9162279E-C05D-4CEE-9250-756DA65A418E}" type="pres">
      <dgm:prSet presAssocID="{B49D91AB-8080-4AAB-BA1D-45A9243E9E93}" presName="cycle" presStyleCnt="0">
        <dgm:presLayoutVars>
          <dgm:dir/>
          <dgm:resizeHandles val="exact"/>
        </dgm:presLayoutVars>
      </dgm:prSet>
      <dgm:spPr/>
      <dgm:t>
        <a:bodyPr/>
        <a:lstStyle/>
        <a:p>
          <a:endParaRPr lang="en-US"/>
        </a:p>
      </dgm:t>
    </dgm:pt>
    <dgm:pt modelId="{12D4AE96-5F89-4CA5-9B45-96D58049FB46}" type="pres">
      <dgm:prSet presAssocID="{B278F0A8-B950-4A25-94DC-262F5C5214A9}" presName="node" presStyleLbl="node1" presStyleIdx="0" presStyleCnt="5">
        <dgm:presLayoutVars>
          <dgm:bulletEnabled val="1"/>
        </dgm:presLayoutVars>
      </dgm:prSet>
      <dgm:spPr/>
      <dgm:t>
        <a:bodyPr/>
        <a:lstStyle/>
        <a:p>
          <a:endParaRPr lang="en-US"/>
        </a:p>
      </dgm:t>
    </dgm:pt>
    <dgm:pt modelId="{31337251-5F67-4FE1-AA8F-A320037A5878}" type="pres">
      <dgm:prSet presAssocID="{B278F0A8-B950-4A25-94DC-262F5C5214A9}" presName="spNode" presStyleCnt="0"/>
      <dgm:spPr/>
    </dgm:pt>
    <dgm:pt modelId="{AE89D24E-874D-497A-94DA-4A493E1DE5B1}" type="pres">
      <dgm:prSet presAssocID="{8E8CB627-AE03-443F-9D4D-6ACD1B797F09}" presName="sibTrans" presStyleLbl="sibTrans1D1" presStyleIdx="0" presStyleCnt="5"/>
      <dgm:spPr/>
      <dgm:t>
        <a:bodyPr/>
        <a:lstStyle/>
        <a:p>
          <a:endParaRPr lang="en-US"/>
        </a:p>
      </dgm:t>
    </dgm:pt>
    <dgm:pt modelId="{8A9C3FF0-F912-48BD-8DAD-ECD53010EEEB}" type="pres">
      <dgm:prSet presAssocID="{71579C78-0273-423B-8C38-B751765A42AA}" presName="node" presStyleLbl="node1" presStyleIdx="1" presStyleCnt="5">
        <dgm:presLayoutVars>
          <dgm:bulletEnabled val="1"/>
        </dgm:presLayoutVars>
      </dgm:prSet>
      <dgm:spPr/>
      <dgm:t>
        <a:bodyPr/>
        <a:lstStyle/>
        <a:p>
          <a:endParaRPr lang="en-US"/>
        </a:p>
      </dgm:t>
    </dgm:pt>
    <dgm:pt modelId="{F6E4859A-6CCB-45ED-BA27-43F1735DB3ED}" type="pres">
      <dgm:prSet presAssocID="{71579C78-0273-423B-8C38-B751765A42AA}" presName="spNode" presStyleCnt="0"/>
      <dgm:spPr/>
    </dgm:pt>
    <dgm:pt modelId="{3E1622CF-4F93-472D-AB57-EFDBC9BB82C3}" type="pres">
      <dgm:prSet presAssocID="{D010D23B-D8F3-46CA-9C48-1FDA2CF59360}" presName="sibTrans" presStyleLbl="sibTrans1D1" presStyleIdx="1" presStyleCnt="5"/>
      <dgm:spPr/>
      <dgm:t>
        <a:bodyPr/>
        <a:lstStyle/>
        <a:p>
          <a:endParaRPr lang="en-US"/>
        </a:p>
      </dgm:t>
    </dgm:pt>
    <dgm:pt modelId="{886297A6-B700-49DB-A966-190B9F30179A}" type="pres">
      <dgm:prSet presAssocID="{74B9A7BF-CF95-445D-80EB-3184EE97116B}" presName="node" presStyleLbl="node1" presStyleIdx="2" presStyleCnt="5">
        <dgm:presLayoutVars>
          <dgm:bulletEnabled val="1"/>
        </dgm:presLayoutVars>
      </dgm:prSet>
      <dgm:spPr/>
      <dgm:t>
        <a:bodyPr/>
        <a:lstStyle/>
        <a:p>
          <a:endParaRPr lang="en-US"/>
        </a:p>
      </dgm:t>
    </dgm:pt>
    <dgm:pt modelId="{4934A981-2DB9-48FE-8E4D-134126C43828}" type="pres">
      <dgm:prSet presAssocID="{74B9A7BF-CF95-445D-80EB-3184EE97116B}" presName="spNode" presStyleCnt="0"/>
      <dgm:spPr/>
    </dgm:pt>
    <dgm:pt modelId="{A2C25E21-2BC6-4A98-8EAF-2BBC0A11E90D}" type="pres">
      <dgm:prSet presAssocID="{C118DA3C-1314-44FF-AD8D-4B3BFDFBD3E1}" presName="sibTrans" presStyleLbl="sibTrans1D1" presStyleIdx="2" presStyleCnt="5"/>
      <dgm:spPr/>
      <dgm:t>
        <a:bodyPr/>
        <a:lstStyle/>
        <a:p>
          <a:endParaRPr lang="en-US"/>
        </a:p>
      </dgm:t>
    </dgm:pt>
    <dgm:pt modelId="{1B1A1A9B-84CB-46BA-BF1B-C213A3305C09}" type="pres">
      <dgm:prSet presAssocID="{3D4CDABF-7A3C-4AAD-AD73-020C873CCFFD}" presName="node" presStyleLbl="node1" presStyleIdx="3" presStyleCnt="5">
        <dgm:presLayoutVars>
          <dgm:bulletEnabled val="1"/>
        </dgm:presLayoutVars>
      </dgm:prSet>
      <dgm:spPr/>
      <dgm:t>
        <a:bodyPr/>
        <a:lstStyle/>
        <a:p>
          <a:endParaRPr lang="en-US"/>
        </a:p>
      </dgm:t>
    </dgm:pt>
    <dgm:pt modelId="{FA3B28EE-D9AA-4ADE-B598-2545A1BB0049}" type="pres">
      <dgm:prSet presAssocID="{3D4CDABF-7A3C-4AAD-AD73-020C873CCFFD}" presName="spNode" presStyleCnt="0"/>
      <dgm:spPr/>
    </dgm:pt>
    <dgm:pt modelId="{83CCB109-C901-4955-83A1-C863D8D855EE}" type="pres">
      <dgm:prSet presAssocID="{C929EC0B-1432-453E-965C-C40235DD0553}" presName="sibTrans" presStyleLbl="sibTrans1D1" presStyleIdx="3" presStyleCnt="5"/>
      <dgm:spPr/>
      <dgm:t>
        <a:bodyPr/>
        <a:lstStyle/>
        <a:p>
          <a:endParaRPr lang="en-US"/>
        </a:p>
      </dgm:t>
    </dgm:pt>
    <dgm:pt modelId="{7DA69266-E50C-4AA3-9323-AD0E2950076A}" type="pres">
      <dgm:prSet presAssocID="{565DC35A-9249-4053-884D-28D4B233E08A}" presName="node" presStyleLbl="node1" presStyleIdx="4" presStyleCnt="5">
        <dgm:presLayoutVars>
          <dgm:bulletEnabled val="1"/>
        </dgm:presLayoutVars>
      </dgm:prSet>
      <dgm:spPr/>
      <dgm:t>
        <a:bodyPr/>
        <a:lstStyle/>
        <a:p>
          <a:endParaRPr lang="en-US"/>
        </a:p>
      </dgm:t>
    </dgm:pt>
    <dgm:pt modelId="{73980F35-E9FF-434D-8B1D-9185E6597587}" type="pres">
      <dgm:prSet presAssocID="{565DC35A-9249-4053-884D-28D4B233E08A}" presName="spNode" presStyleCnt="0"/>
      <dgm:spPr/>
    </dgm:pt>
    <dgm:pt modelId="{42949C5F-48C9-4AC3-89BC-2D432A24B0AB}" type="pres">
      <dgm:prSet presAssocID="{D7A2D383-5525-4936-8E21-A92A262D63E5}" presName="sibTrans" presStyleLbl="sibTrans1D1" presStyleIdx="4" presStyleCnt="5"/>
      <dgm:spPr/>
      <dgm:t>
        <a:bodyPr/>
        <a:lstStyle/>
        <a:p>
          <a:endParaRPr lang="en-US"/>
        </a:p>
      </dgm:t>
    </dgm:pt>
  </dgm:ptLst>
  <dgm:cxnLst>
    <dgm:cxn modelId="{53BCD508-04E0-438F-B73C-828A1CFD440E}" srcId="{B49D91AB-8080-4AAB-BA1D-45A9243E9E93}" destId="{3D4CDABF-7A3C-4AAD-AD73-020C873CCFFD}" srcOrd="3" destOrd="0" parTransId="{CF216FEC-A702-448C-B68C-8405C96C669E}" sibTransId="{C929EC0B-1432-453E-965C-C40235DD0553}"/>
    <dgm:cxn modelId="{A02C71C4-4693-468A-B22C-4E7ADF9E8675}" type="presOf" srcId="{74B9A7BF-CF95-445D-80EB-3184EE97116B}" destId="{886297A6-B700-49DB-A966-190B9F30179A}" srcOrd="0" destOrd="0" presId="urn:microsoft.com/office/officeart/2005/8/layout/cycle5"/>
    <dgm:cxn modelId="{E730E73F-B685-481F-B4B2-D63D3D4B8D2D}" srcId="{B49D91AB-8080-4AAB-BA1D-45A9243E9E93}" destId="{71579C78-0273-423B-8C38-B751765A42AA}" srcOrd="1" destOrd="0" parTransId="{0EDF4003-0988-4FA2-A431-CF662E12C9ED}" sibTransId="{D010D23B-D8F3-46CA-9C48-1FDA2CF59360}"/>
    <dgm:cxn modelId="{20C36C97-056A-41DE-8801-E06B13EA6DEC}" type="presOf" srcId="{565DC35A-9249-4053-884D-28D4B233E08A}" destId="{7DA69266-E50C-4AA3-9323-AD0E2950076A}" srcOrd="0" destOrd="0" presId="urn:microsoft.com/office/officeart/2005/8/layout/cycle5"/>
    <dgm:cxn modelId="{8E1A9F41-3EEB-41B8-8643-7D9E061D9514}" type="presOf" srcId="{D7A2D383-5525-4936-8E21-A92A262D63E5}" destId="{42949C5F-48C9-4AC3-89BC-2D432A24B0AB}" srcOrd="0" destOrd="0" presId="urn:microsoft.com/office/officeart/2005/8/layout/cycle5"/>
    <dgm:cxn modelId="{91CB8794-62BD-437A-A68F-106AADE57B2F}" type="presOf" srcId="{B278F0A8-B950-4A25-94DC-262F5C5214A9}" destId="{12D4AE96-5F89-4CA5-9B45-96D58049FB46}" srcOrd="0" destOrd="0" presId="urn:microsoft.com/office/officeart/2005/8/layout/cycle5"/>
    <dgm:cxn modelId="{8443301A-2332-4C05-9346-D3F1DE49DDAC}" type="presOf" srcId="{B49D91AB-8080-4AAB-BA1D-45A9243E9E93}" destId="{9162279E-C05D-4CEE-9250-756DA65A418E}" srcOrd="0" destOrd="0" presId="urn:microsoft.com/office/officeart/2005/8/layout/cycle5"/>
    <dgm:cxn modelId="{2F57FACA-5775-4B09-953E-24C2A14BC3EA}" srcId="{B49D91AB-8080-4AAB-BA1D-45A9243E9E93}" destId="{74B9A7BF-CF95-445D-80EB-3184EE97116B}" srcOrd="2" destOrd="0" parTransId="{7A6652A9-C259-4012-AE33-1E98A39C5D44}" sibTransId="{C118DA3C-1314-44FF-AD8D-4B3BFDFBD3E1}"/>
    <dgm:cxn modelId="{846DC557-3A50-418E-BDB1-ADEB9BA1A555}" srcId="{B49D91AB-8080-4AAB-BA1D-45A9243E9E93}" destId="{B278F0A8-B950-4A25-94DC-262F5C5214A9}" srcOrd="0" destOrd="0" parTransId="{1F80789B-C81C-468C-8291-AC116E231421}" sibTransId="{8E8CB627-AE03-443F-9D4D-6ACD1B797F09}"/>
    <dgm:cxn modelId="{7E2D0CEA-6341-4615-81AF-E89735085797}" srcId="{B49D91AB-8080-4AAB-BA1D-45A9243E9E93}" destId="{565DC35A-9249-4053-884D-28D4B233E08A}" srcOrd="4" destOrd="0" parTransId="{57399A1E-2E46-4E4D-9F5D-C75D31D20750}" sibTransId="{D7A2D383-5525-4936-8E21-A92A262D63E5}"/>
    <dgm:cxn modelId="{36BC2AC3-D47E-414C-A651-D4C972FD76B4}" type="presOf" srcId="{C118DA3C-1314-44FF-AD8D-4B3BFDFBD3E1}" destId="{A2C25E21-2BC6-4A98-8EAF-2BBC0A11E90D}" srcOrd="0" destOrd="0" presId="urn:microsoft.com/office/officeart/2005/8/layout/cycle5"/>
    <dgm:cxn modelId="{71A7021F-4A0C-40FD-9458-0BB65ED9A297}" type="presOf" srcId="{3D4CDABF-7A3C-4AAD-AD73-020C873CCFFD}" destId="{1B1A1A9B-84CB-46BA-BF1B-C213A3305C09}" srcOrd="0" destOrd="0" presId="urn:microsoft.com/office/officeart/2005/8/layout/cycle5"/>
    <dgm:cxn modelId="{FAD64164-4CF7-4209-BEAE-C445907A338D}" type="presOf" srcId="{71579C78-0273-423B-8C38-B751765A42AA}" destId="{8A9C3FF0-F912-48BD-8DAD-ECD53010EEEB}" srcOrd="0" destOrd="0" presId="urn:microsoft.com/office/officeart/2005/8/layout/cycle5"/>
    <dgm:cxn modelId="{18426DC8-4CDB-4C9C-9707-A5979AC8BDC2}" type="presOf" srcId="{D010D23B-D8F3-46CA-9C48-1FDA2CF59360}" destId="{3E1622CF-4F93-472D-AB57-EFDBC9BB82C3}" srcOrd="0" destOrd="0" presId="urn:microsoft.com/office/officeart/2005/8/layout/cycle5"/>
    <dgm:cxn modelId="{DE7021CC-D605-4172-9567-CC3E4AFD6910}" type="presOf" srcId="{8E8CB627-AE03-443F-9D4D-6ACD1B797F09}" destId="{AE89D24E-874D-497A-94DA-4A493E1DE5B1}" srcOrd="0" destOrd="0" presId="urn:microsoft.com/office/officeart/2005/8/layout/cycle5"/>
    <dgm:cxn modelId="{E2E107D7-6DF1-4B84-AEF8-F40396BE578F}" type="presOf" srcId="{C929EC0B-1432-453E-965C-C40235DD0553}" destId="{83CCB109-C901-4955-83A1-C863D8D855EE}" srcOrd="0" destOrd="0" presId="urn:microsoft.com/office/officeart/2005/8/layout/cycle5"/>
    <dgm:cxn modelId="{23DC8D4B-E377-405A-BB8A-438BAFD57F55}" type="presParOf" srcId="{9162279E-C05D-4CEE-9250-756DA65A418E}" destId="{12D4AE96-5F89-4CA5-9B45-96D58049FB46}" srcOrd="0" destOrd="0" presId="urn:microsoft.com/office/officeart/2005/8/layout/cycle5"/>
    <dgm:cxn modelId="{541EB204-5BAA-4242-8ADD-F95FB57C5972}" type="presParOf" srcId="{9162279E-C05D-4CEE-9250-756DA65A418E}" destId="{31337251-5F67-4FE1-AA8F-A320037A5878}" srcOrd="1" destOrd="0" presId="urn:microsoft.com/office/officeart/2005/8/layout/cycle5"/>
    <dgm:cxn modelId="{C254774C-F3F2-4BDB-8089-121E28320B62}" type="presParOf" srcId="{9162279E-C05D-4CEE-9250-756DA65A418E}" destId="{AE89D24E-874D-497A-94DA-4A493E1DE5B1}" srcOrd="2" destOrd="0" presId="urn:microsoft.com/office/officeart/2005/8/layout/cycle5"/>
    <dgm:cxn modelId="{98E3757D-BF63-4897-8C58-F7266F2200B7}" type="presParOf" srcId="{9162279E-C05D-4CEE-9250-756DA65A418E}" destId="{8A9C3FF0-F912-48BD-8DAD-ECD53010EEEB}" srcOrd="3" destOrd="0" presId="urn:microsoft.com/office/officeart/2005/8/layout/cycle5"/>
    <dgm:cxn modelId="{F0FC27E7-46E4-4DB9-889E-FBC41CA4625F}" type="presParOf" srcId="{9162279E-C05D-4CEE-9250-756DA65A418E}" destId="{F6E4859A-6CCB-45ED-BA27-43F1735DB3ED}" srcOrd="4" destOrd="0" presId="urn:microsoft.com/office/officeart/2005/8/layout/cycle5"/>
    <dgm:cxn modelId="{E5803AC1-56DB-4E8A-9655-DA31E25F5465}" type="presParOf" srcId="{9162279E-C05D-4CEE-9250-756DA65A418E}" destId="{3E1622CF-4F93-472D-AB57-EFDBC9BB82C3}" srcOrd="5" destOrd="0" presId="urn:microsoft.com/office/officeart/2005/8/layout/cycle5"/>
    <dgm:cxn modelId="{498810C9-7BCF-43DA-B84C-B5F6743B2316}" type="presParOf" srcId="{9162279E-C05D-4CEE-9250-756DA65A418E}" destId="{886297A6-B700-49DB-A966-190B9F30179A}" srcOrd="6" destOrd="0" presId="urn:microsoft.com/office/officeart/2005/8/layout/cycle5"/>
    <dgm:cxn modelId="{8CC57E79-4F21-45C6-9904-1260A24CE309}" type="presParOf" srcId="{9162279E-C05D-4CEE-9250-756DA65A418E}" destId="{4934A981-2DB9-48FE-8E4D-134126C43828}" srcOrd="7" destOrd="0" presId="urn:microsoft.com/office/officeart/2005/8/layout/cycle5"/>
    <dgm:cxn modelId="{E4C6B973-72EA-4B3D-8E7E-7493C20BE972}" type="presParOf" srcId="{9162279E-C05D-4CEE-9250-756DA65A418E}" destId="{A2C25E21-2BC6-4A98-8EAF-2BBC0A11E90D}" srcOrd="8" destOrd="0" presId="urn:microsoft.com/office/officeart/2005/8/layout/cycle5"/>
    <dgm:cxn modelId="{B2557230-F5A9-495D-B325-33CD83CE2DB5}" type="presParOf" srcId="{9162279E-C05D-4CEE-9250-756DA65A418E}" destId="{1B1A1A9B-84CB-46BA-BF1B-C213A3305C09}" srcOrd="9" destOrd="0" presId="urn:microsoft.com/office/officeart/2005/8/layout/cycle5"/>
    <dgm:cxn modelId="{36F814EB-AD40-4D92-828A-7C704EF44E10}" type="presParOf" srcId="{9162279E-C05D-4CEE-9250-756DA65A418E}" destId="{FA3B28EE-D9AA-4ADE-B598-2545A1BB0049}" srcOrd="10" destOrd="0" presId="urn:microsoft.com/office/officeart/2005/8/layout/cycle5"/>
    <dgm:cxn modelId="{631B2C6D-95F9-496D-A400-87C575495068}" type="presParOf" srcId="{9162279E-C05D-4CEE-9250-756DA65A418E}" destId="{83CCB109-C901-4955-83A1-C863D8D855EE}" srcOrd="11" destOrd="0" presId="urn:microsoft.com/office/officeart/2005/8/layout/cycle5"/>
    <dgm:cxn modelId="{0377212C-503B-4664-AF52-EB72A5CCB2DF}" type="presParOf" srcId="{9162279E-C05D-4CEE-9250-756DA65A418E}" destId="{7DA69266-E50C-4AA3-9323-AD0E2950076A}" srcOrd="12" destOrd="0" presId="urn:microsoft.com/office/officeart/2005/8/layout/cycle5"/>
    <dgm:cxn modelId="{D330B7C7-50C0-4685-BE14-76428800EA60}" type="presParOf" srcId="{9162279E-C05D-4CEE-9250-756DA65A418E}" destId="{73980F35-E9FF-434D-8B1D-9185E6597587}" srcOrd="13" destOrd="0" presId="urn:microsoft.com/office/officeart/2005/8/layout/cycle5"/>
    <dgm:cxn modelId="{C27A90A4-40FC-4614-B9C5-7483436A5DD2}" type="presParOf" srcId="{9162279E-C05D-4CEE-9250-756DA65A418E}" destId="{42949C5F-48C9-4AC3-89BC-2D432A24B0AB}" srcOrd="14" destOrd="0" presId="urn:microsoft.com/office/officeart/2005/8/layout/cycle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7B5DD8F-E79C-4A2F-BA79-27E943724366}">
      <dsp:nvSpPr>
        <dsp:cNvPr id="0" name=""/>
        <dsp:cNvSpPr/>
      </dsp:nvSpPr>
      <dsp:spPr>
        <a:xfrm>
          <a:off x="3422690" y="2239"/>
          <a:ext cx="1562019" cy="1015312"/>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Vision &amp; Mission</a:t>
          </a:r>
          <a:endParaRPr lang="en-US" sz="1900" kern="1200" dirty="0"/>
        </a:p>
      </dsp:txBody>
      <dsp:txXfrm>
        <a:off x="3422690" y="2239"/>
        <a:ext cx="1562019" cy="1015312"/>
      </dsp:txXfrm>
    </dsp:sp>
    <dsp:sp modelId="{79C1463D-FA2B-4B0F-BA8B-534FBC599A10}">
      <dsp:nvSpPr>
        <dsp:cNvPr id="0" name=""/>
        <dsp:cNvSpPr/>
      </dsp:nvSpPr>
      <dsp:spPr>
        <a:xfrm>
          <a:off x="2174620" y="509895"/>
          <a:ext cx="4058159" cy="4058159"/>
        </a:xfrm>
        <a:custGeom>
          <a:avLst/>
          <a:gdLst/>
          <a:ahLst/>
          <a:cxnLst/>
          <a:rect l="0" t="0" r="0" b="0"/>
          <a:pathLst>
            <a:path>
              <a:moveTo>
                <a:pt x="3019492" y="258134"/>
              </a:moveTo>
              <a:arcTo wR="2029079" hR="2029079" stAng="17952983" swAng="1212257"/>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12C3560-5887-4EE7-8A4E-116806749E70}">
      <dsp:nvSpPr>
        <dsp:cNvPr id="0" name=""/>
        <dsp:cNvSpPr/>
      </dsp:nvSpPr>
      <dsp:spPr>
        <a:xfrm>
          <a:off x="5352459" y="1404299"/>
          <a:ext cx="1562019" cy="1015312"/>
        </a:xfrm>
        <a:prstGeom prst="roundRect">
          <a:avLst/>
        </a:prstGeom>
        <a:solidFill>
          <a:schemeClr val="accent2">
            <a:hueOff val="-391328"/>
            <a:satOff val="-22650"/>
            <a:lumOff val="-103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Goals</a:t>
          </a:r>
          <a:endParaRPr lang="en-US" sz="1900" kern="1200" dirty="0"/>
        </a:p>
      </dsp:txBody>
      <dsp:txXfrm>
        <a:off x="5352459" y="1404299"/>
        <a:ext cx="1562019" cy="1015312"/>
      </dsp:txXfrm>
    </dsp:sp>
    <dsp:sp modelId="{837F06D0-F561-4A1A-8512-06F1CF3921DC}">
      <dsp:nvSpPr>
        <dsp:cNvPr id="0" name=""/>
        <dsp:cNvSpPr/>
      </dsp:nvSpPr>
      <dsp:spPr>
        <a:xfrm>
          <a:off x="2174620" y="509895"/>
          <a:ext cx="4058159" cy="4058159"/>
        </a:xfrm>
        <a:custGeom>
          <a:avLst/>
          <a:gdLst/>
          <a:ahLst/>
          <a:cxnLst/>
          <a:rect l="0" t="0" r="0" b="0"/>
          <a:pathLst>
            <a:path>
              <a:moveTo>
                <a:pt x="4053301" y="2169400"/>
              </a:moveTo>
              <a:arcTo wR="2029079" hR="2029079" stAng="21837926" swAng="1360282"/>
            </a:path>
          </a:pathLst>
        </a:custGeom>
        <a:noFill/>
        <a:ln w="9525" cap="flat" cmpd="sng" algn="ctr">
          <a:solidFill>
            <a:schemeClr val="accent2">
              <a:hueOff val="-391328"/>
              <a:satOff val="-22650"/>
              <a:lumOff val="-103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0B881BA1-D6CB-4043-81C1-49B56594901C}">
      <dsp:nvSpPr>
        <dsp:cNvPr id="0" name=""/>
        <dsp:cNvSpPr/>
      </dsp:nvSpPr>
      <dsp:spPr>
        <a:xfrm>
          <a:off x="4615353" y="3672879"/>
          <a:ext cx="1562019" cy="1015312"/>
        </a:xfrm>
        <a:prstGeom prst="roundRect">
          <a:avLst/>
        </a:prstGeom>
        <a:solidFill>
          <a:schemeClr val="accent2">
            <a:hueOff val="-782656"/>
            <a:satOff val="-45300"/>
            <a:lumOff val="-205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Objectives</a:t>
          </a:r>
          <a:endParaRPr lang="en-US" sz="1900" kern="1200" dirty="0"/>
        </a:p>
      </dsp:txBody>
      <dsp:txXfrm>
        <a:off x="4615353" y="3672879"/>
        <a:ext cx="1562019" cy="1015312"/>
      </dsp:txXfrm>
    </dsp:sp>
    <dsp:sp modelId="{30DED944-A2B7-4AD8-B2D0-436F3850243E}">
      <dsp:nvSpPr>
        <dsp:cNvPr id="0" name=""/>
        <dsp:cNvSpPr/>
      </dsp:nvSpPr>
      <dsp:spPr>
        <a:xfrm>
          <a:off x="2174620" y="509895"/>
          <a:ext cx="4058159" cy="4058159"/>
        </a:xfrm>
        <a:custGeom>
          <a:avLst/>
          <a:gdLst/>
          <a:ahLst/>
          <a:cxnLst/>
          <a:rect l="0" t="0" r="0" b="0"/>
          <a:pathLst>
            <a:path>
              <a:moveTo>
                <a:pt x="2278318" y="4042794"/>
              </a:moveTo>
              <a:arcTo wR="2029079" hR="2029079" stAng="4976661" swAng="846678"/>
            </a:path>
          </a:pathLst>
        </a:custGeom>
        <a:noFill/>
        <a:ln w="9525" cap="flat" cmpd="sng" algn="ctr">
          <a:solidFill>
            <a:schemeClr val="accent2">
              <a:hueOff val="-782656"/>
              <a:satOff val="-45300"/>
              <a:lumOff val="-205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4B621B7D-B06C-48C5-BC57-690BF289A324}">
      <dsp:nvSpPr>
        <dsp:cNvPr id="0" name=""/>
        <dsp:cNvSpPr/>
      </dsp:nvSpPr>
      <dsp:spPr>
        <a:xfrm>
          <a:off x="2230027" y="3672879"/>
          <a:ext cx="1562019" cy="1015312"/>
        </a:xfrm>
        <a:prstGeom prst="roundRect">
          <a:avLst/>
        </a:prstGeom>
        <a:solidFill>
          <a:schemeClr val="accent2">
            <a:hueOff val="-1173984"/>
            <a:satOff val="-67949"/>
            <a:lumOff val="-308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Desired Outcomes</a:t>
          </a:r>
          <a:endParaRPr lang="en-US" sz="1900" kern="1200" dirty="0"/>
        </a:p>
      </dsp:txBody>
      <dsp:txXfrm>
        <a:off x="2230027" y="3672879"/>
        <a:ext cx="1562019" cy="1015312"/>
      </dsp:txXfrm>
    </dsp:sp>
    <dsp:sp modelId="{3E8FEB30-2383-4540-8DFD-D7C88DC8FD5F}">
      <dsp:nvSpPr>
        <dsp:cNvPr id="0" name=""/>
        <dsp:cNvSpPr/>
      </dsp:nvSpPr>
      <dsp:spPr>
        <a:xfrm>
          <a:off x="2174620" y="509895"/>
          <a:ext cx="4058159" cy="4058159"/>
        </a:xfrm>
        <a:custGeom>
          <a:avLst/>
          <a:gdLst/>
          <a:ahLst/>
          <a:cxnLst/>
          <a:rect l="0" t="0" r="0" b="0"/>
          <a:pathLst>
            <a:path>
              <a:moveTo>
                <a:pt x="215353" y="2938783"/>
              </a:moveTo>
              <a:arcTo wR="2029079" hR="2029079" stAng="9201792" swAng="1360282"/>
            </a:path>
          </a:pathLst>
        </a:custGeom>
        <a:noFill/>
        <a:ln w="9525" cap="flat" cmpd="sng" algn="ctr">
          <a:solidFill>
            <a:schemeClr val="accent2">
              <a:hueOff val="-1173984"/>
              <a:satOff val="-67949"/>
              <a:lumOff val="-3089"/>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DA6FB33C-C4B7-45D9-9EB0-2348DA82F32B}">
      <dsp:nvSpPr>
        <dsp:cNvPr id="0" name=""/>
        <dsp:cNvSpPr/>
      </dsp:nvSpPr>
      <dsp:spPr>
        <a:xfrm>
          <a:off x="1492920" y="1404299"/>
          <a:ext cx="1562019" cy="1015312"/>
        </a:xfrm>
        <a:prstGeom prst="roundRect">
          <a:avLst/>
        </a:prstGeom>
        <a:solidFill>
          <a:schemeClr val="accent2">
            <a:hueOff val="-1565312"/>
            <a:satOff val="-90599"/>
            <a:lumOff val="-411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Performance Measures</a:t>
          </a:r>
          <a:endParaRPr lang="en-US" sz="1900" kern="1200" dirty="0"/>
        </a:p>
      </dsp:txBody>
      <dsp:txXfrm>
        <a:off x="1492920" y="1404299"/>
        <a:ext cx="1562019" cy="1015312"/>
      </dsp:txXfrm>
    </dsp:sp>
    <dsp:sp modelId="{7E79F659-ABD3-4700-B94E-52C6C88915FF}">
      <dsp:nvSpPr>
        <dsp:cNvPr id="0" name=""/>
        <dsp:cNvSpPr/>
      </dsp:nvSpPr>
      <dsp:spPr>
        <a:xfrm>
          <a:off x="2174620" y="509895"/>
          <a:ext cx="4058159" cy="4058159"/>
        </a:xfrm>
        <a:custGeom>
          <a:avLst/>
          <a:gdLst/>
          <a:ahLst/>
          <a:cxnLst/>
          <a:rect l="0" t="0" r="0" b="0"/>
          <a:pathLst>
            <a:path>
              <a:moveTo>
                <a:pt x="487981" y="709162"/>
              </a:moveTo>
              <a:arcTo wR="2029079" hR="2029079" stAng="13234760" swAng="1212257"/>
            </a:path>
          </a:pathLst>
        </a:custGeom>
        <a:noFill/>
        <a:ln w="9525" cap="flat" cmpd="sng" algn="ctr">
          <a:solidFill>
            <a:schemeClr val="accent2">
              <a:hueOff val="-1565312"/>
              <a:satOff val="-90599"/>
              <a:lumOff val="-4118"/>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DE09BE9-B973-4AB3-B0D8-9026CE0FF8CB}">
      <dsp:nvSpPr>
        <dsp:cNvPr id="0" name=""/>
        <dsp:cNvSpPr/>
      </dsp:nvSpPr>
      <dsp:spPr>
        <a:xfrm>
          <a:off x="3248" y="412147"/>
          <a:ext cx="1420173" cy="852104"/>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Action Verb</a:t>
          </a:r>
          <a:endParaRPr lang="en-US" sz="2300" kern="1200" dirty="0"/>
        </a:p>
      </dsp:txBody>
      <dsp:txXfrm>
        <a:off x="3248" y="412147"/>
        <a:ext cx="1420173" cy="852104"/>
      </dsp:txXfrm>
    </dsp:sp>
    <dsp:sp modelId="{65C87676-B5C2-4C03-9134-B6FD072F41C0}">
      <dsp:nvSpPr>
        <dsp:cNvPr id="0" name=""/>
        <dsp:cNvSpPr/>
      </dsp:nvSpPr>
      <dsp:spPr>
        <a:xfrm>
          <a:off x="1565439" y="662098"/>
          <a:ext cx="301076" cy="352203"/>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1565439" y="662098"/>
        <a:ext cx="301076" cy="352203"/>
      </dsp:txXfrm>
    </dsp:sp>
    <dsp:sp modelId="{FB961A88-9146-4069-9CE1-F850ECEAFCD1}">
      <dsp:nvSpPr>
        <dsp:cNvPr id="0" name=""/>
        <dsp:cNvSpPr/>
      </dsp:nvSpPr>
      <dsp:spPr>
        <a:xfrm>
          <a:off x="1991491" y="412147"/>
          <a:ext cx="1420173" cy="852104"/>
        </a:xfrm>
        <a:prstGeom prst="roundRect">
          <a:avLst>
            <a:gd name="adj" fmla="val 10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Activity</a:t>
          </a:r>
          <a:endParaRPr lang="en-US" sz="2300" kern="1200" dirty="0"/>
        </a:p>
      </dsp:txBody>
      <dsp:txXfrm>
        <a:off x="1991491" y="412147"/>
        <a:ext cx="1420173" cy="852104"/>
      </dsp:txXfrm>
    </dsp:sp>
    <dsp:sp modelId="{4E353403-B278-482A-AE58-FF2FCF0F35A1}">
      <dsp:nvSpPr>
        <dsp:cNvPr id="0" name=""/>
        <dsp:cNvSpPr/>
      </dsp:nvSpPr>
      <dsp:spPr>
        <a:xfrm>
          <a:off x="3553682" y="662098"/>
          <a:ext cx="301076" cy="352203"/>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3553682" y="662098"/>
        <a:ext cx="301076" cy="352203"/>
      </dsp:txXfrm>
    </dsp:sp>
    <dsp:sp modelId="{6E7D3B1F-9795-4532-B2DF-B1AAE72FBB7B}">
      <dsp:nvSpPr>
        <dsp:cNvPr id="0" name=""/>
        <dsp:cNvSpPr/>
      </dsp:nvSpPr>
      <dsp:spPr>
        <a:xfrm>
          <a:off x="3979734" y="412147"/>
          <a:ext cx="1420173" cy="852104"/>
        </a:xfrm>
        <a:prstGeom prst="roundRect">
          <a:avLst>
            <a:gd name="adj" fmla="val 1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Purpose</a:t>
          </a:r>
          <a:endParaRPr lang="en-US" sz="2300" kern="1200" dirty="0"/>
        </a:p>
      </dsp:txBody>
      <dsp:txXfrm>
        <a:off x="3979734" y="412147"/>
        <a:ext cx="1420173" cy="852104"/>
      </dsp:txXfrm>
    </dsp:sp>
    <dsp:sp modelId="{8DB5B61E-3B8B-4145-AFF1-0E06C15C2C5D}">
      <dsp:nvSpPr>
        <dsp:cNvPr id="0" name=""/>
        <dsp:cNvSpPr/>
      </dsp:nvSpPr>
      <dsp:spPr>
        <a:xfrm>
          <a:off x="5541925" y="662098"/>
          <a:ext cx="301076" cy="352203"/>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dirty="0"/>
        </a:p>
      </dsp:txBody>
      <dsp:txXfrm>
        <a:off x="5541925" y="662098"/>
        <a:ext cx="301076" cy="352203"/>
      </dsp:txXfrm>
    </dsp:sp>
    <dsp:sp modelId="{3B1B6658-A37C-41D4-955D-A380E40AE216}">
      <dsp:nvSpPr>
        <dsp:cNvPr id="0" name=""/>
        <dsp:cNvSpPr/>
      </dsp:nvSpPr>
      <dsp:spPr>
        <a:xfrm>
          <a:off x="5967978" y="412147"/>
          <a:ext cx="1420173" cy="852104"/>
        </a:xfrm>
        <a:prstGeom prst="roundRect">
          <a:avLst>
            <a:gd name="adj" fmla="val 1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US" sz="2300" kern="1200" dirty="0" smtClean="0"/>
            <a:t>Due Date</a:t>
          </a:r>
          <a:endParaRPr lang="en-US" sz="2300" kern="1200" dirty="0"/>
        </a:p>
      </dsp:txBody>
      <dsp:txXfrm>
        <a:off x="5967978" y="412147"/>
        <a:ext cx="1420173" cy="85210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2D4AE96-5F89-4CA5-9B45-96D58049FB46}">
      <dsp:nvSpPr>
        <dsp:cNvPr id="0" name=""/>
        <dsp:cNvSpPr/>
      </dsp:nvSpPr>
      <dsp:spPr>
        <a:xfrm>
          <a:off x="2258894" y="2256"/>
          <a:ext cx="1502010" cy="976306"/>
        </a:xfrm>
        <a:prstGeom prst="round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Vision</a:t>
          </a:r>
          <a:endParaRPr lang="en-US" sz="2200" kern="1200" dirty="0"/>
        </a:p>
      </dsp:txBody>
      <dsp:txXfrm>
        <a:off x="2258894" y="2256"/>
        <a:ext cx="1502010" cy="976306"/>
      </dsp:txXfrm>
    </dsp:sp>
    <dsp:sp modelId="{AE89D24E-874D-497A-94DA-4A493E1DE5B1}">
      <dsp:nvSpPr>
        <dsp:cNvPr id="0" name=""/>
        <dsp:cNvSpPr/>
      </dsp:nvSpPr>
      <dsp:spPr>
        <a:xfrm>
          <a:off x="1060353" y="490409"/>
          <a:ext cx="3899092" cy="3899092"/>
        </a:xfrm>
        <a:custGeom>
          <a:avLst/>
          <a:gdLst/>
          <a:ahLst/>
          <a:cxnLst/>
          <a:rect l="0" t="0" r="0" b="0"/>
          <a:pathLst>
            <a:path>
              <a:moveTo>
                <a:pt x="2901523" y="248232"/>
              </a:moveTo>
              <a:arcTo wR="1949546" hR="1949546" stAng="17953762" swAng="1211020"/>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A9C3FF0-F912-48BD-8DAD-ECD53010EEEB}">
      <dsp:nvSpPr>
        <dsp:cNvPr id="0" name=""/>
        <dsp:cNvSpPr/>
      </dsp:nvSpPr>
      <dsp:spPr>
        <a:xfrm>
          <a:off x="4113023" y="1349359"/>
          <a:ext cx="1502010" cy="976306"/>
        </a:xfrm>
        <a:prstGeom prst="roundRect">
          <a:avLst/>
        </a:prstGeom>
        <a:solidFill>
          <a:schemeClr val="accent4">
            <a:hueOff val="-35251"/>
            <a:satOff val="183"/>
            <a:lumOff val="-823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Mission</a:t>
          </a:r>
          <a:endParaRPr lang="en-US" sz="2200" kern="1200" dirty="0"/>
        </a:p>
      </dsp:txBody>
      <dsp:txXfrm>
        <a:off x="4113023" y="1349359"/>
        <a:ext cx="1502010" cy="976306"/>
      </dsp:txXfrm>
    </dsp:sp>
    <dsp:sp modelId="{3E1622CF-4F93-472D-AB57-EFDBC9BB82C3}">
      <dsp:nvSpPr>
        <dsp:cNvPr id="0" name=""/>
        <dsp:cNvSpPr/>
      </dsp:nvSpPr>
      <dsp:spPr>
        <a:xfrm>
          <a:off x="1060353" y="490409"/>
          <a:ext cx="3899092" cy="3899092"/>
        </a:xfrm>
        <a:custGeom>
          <a:avLst/>
          <a:gdLst/>
          <a:ahLst/>
          <a:cxnLst/>
          <a:rect l="0" t="0" r="0" b="0"/>
          <a:pathLst>
            <a:path>
              <a:moveTo>
                <a:pt x="3894409" y="2084596"/>
              </a:moveTo>
              <a:arcTo wR="1949546" hR="1949546" stAng="21838333" swAng="1359325"/>
            </a:path>
          </a:pathLst>
        </a:custGeom>
        <a:noFill/>
        <a:ln w="9525" cap="flat" cmpd="sng" algn="ctr">
          <a:solidFill>
            <a:schemeClr val="accent4">
              <a:hueOff val="-35251"/>
              <a:satOff val="183"/>
              <a:lumOff val="-8235"/>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86297A6-B700-49DB-A966-190B9F30179A}">
      <dsp:nvSpPr>
        <dsp:cNvPr id="0" name=""/>
        <dsp:cNvSpPr/>
      </dsp:nvSpPr>
      <dsp:spPr>
        <a:xfrm>
          <a:off x="3404809" y="3529018"/>
          <a:ext cx="1502010" cy="976306"/>
        </a:xfrm>
        <a:prstGeom prst="roundRect">
          <a:avLst/>
        </a:prstGeom>
        <a:solidFill>
          <a:schemeClr val="accent4">
            <a:hueOff val="-70502"/>
            <a:satOff val="366"/>
            <a:lumOff val="-1647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Goals</a:t>
          </a:r>
          <a:endParaRPr lang="en-US" sz="2200" kern="1200" dirty="0"/>
        </a:p>
      </dsp:txBody>
      <dsp:txXfrm>
        <a:off x="3404809" y="3529018"/>
        <a:ext cx="1502010" cy="976306"/>
      </dsp:txXfrm>
    </dsp:sp>
    <dsp:sp modelId="{A2C25E21-2BC6-4A98-8EAF-2BBC0A11E90D}">
      <dsp:nvSpPr>
        <dsp:cNvPr id="0" name=""/>
        <dsp:cNvSpPr/>
      </dsp:nvSpPr>
      <dsp:spPr>
        <a:xfrm>
          <a:off x="1060353" y="490409"/>
          <a:ext cx="3899092" cy="3899092"/>
        </a:xfrm>
        <a:custGeom>
          <a:avLst/>
          <a:gdLst/>
          <a:ahLst/>
          <a:cxnLst/>
          <a:rect l="0" t="0" r="0" b="0"/>
          <a:pathLst>
            <a:path>
              <a:moveTo>
                <a:pt x="2188640" y="3884375"/>
              </a:moveTo>
              <a:arcTo wR="1949546" hR="1949546" stAng="4977328" swAng="845344"/>
            </a:path>
          </a:pathLst>
        </a:custGeom>
        <a:noFill/>
        <a:ln w="9525" cap="flat" cmpd="sng" algn="ctr">
          <a:solidFill>
            <a:schemeClr val="accent4">
              <a:hueOff val="-70502"/>
              <a:satOff val="366"/>
              <a:lumOff val="-16471"/>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B1A1A9B-84CB-46BA-BF1B-C213A3305C09}">
      <dsp:nvSpPr>
        <dsp:cNvPr id="0" name=""/>
        <dsp:cNvSpPr/>
      </dsp:nvSpPr>
      <dsp:spPr>
        <a:xfrm>
          <a:off x="1112980" y="3529018"/>
          <a:ext cx="1502010" cy="976306"/>
        </a:xfrm>
        <a:prstGeom prst="roundRect">
          <a:avLst/>
        </a:prstGeom>
        <a:solidFill>
          <a:srgbClr val="E6CB0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Objectives</a:t>
          </a:r>
          <a:endParaRPr lang="en-US" sz="2200" kern="1200" dirty="0"/>
        </a:p>
      </dsp:txBody>
      <dsp:txXfrm>
        <a:off x="1112980" y="3529018"/>
        <a:ext cx="1502010" cy="976306"/>
      </dsp:txXfrm>
    </dsp:sp>
    <dsp:sp modelId="{83CCB109-C901-4955-83A1-C863D8D855EE}">
      <dsp:nvSpPr>
        <dsp:cNvPr id="0" name=""/>
        <dsp:cNvSpPr/>
      </dsp:nvSpPr>
      <dsp:spPr>
        <a:xfrm>
          <a:off x="1060353" y="490409"/>
          <a:ext cx="3899092" cy="3899092"/>
        </a:xfrm>
        <a:custGeom>
          <a:avLst/>
          <a:gdLst/>
          <a:ahLst/>
          <a:cxnLst/>
          <a:rect l="0" t="0" r="0" b="0"/>
          <a:pathLst>
            <a:path>
              <a:moveTo>
                <a:pt x="206772" y="2823314"/>
              </a:moveTo>
              <a:arcTo wR="1949546" hR="1949546" stAng="9202342" swAng="1359325"/>
            </a:path>
          </a:pathLst>
        </a:custGeom>
        <a:noFill/>
        <a:ln w="9525" cap="flat" cmpd="sng" algn="ctr">
          <a:solidFill>
            <a:schemeClr val="accent4">
              <a:hueOff val="-105754"/>
              <a:satOff val="548"/>
              <a:lumOff val="-24706"/>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DA69266-E50C-4AA3-9323-AD0E2950076A}">
      <dsp:nvSpPr>
        <dsp:cNvPr id="0" name=""/>
        <dsp:cNvSpPr/>
      </dsp:nvSpPr>
      <dsp:spPr>
        <a:xfrm>
          <a:off x="404765" y="1349359"/>
          <a:ext cx="1502010" cy="976306"/>
        </a:xfrm>
        <a:prstGeom prst="roundRect">
          <a:avLst/>
        </a:prstGeom>
        <a:solidFill>
          <a:schemeClr val="accent4">
            <a:hueOff val="-141005"/>
            <a:satOff val="731"/>
            <a:lumOff val="-3294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Outcomes</a:t>
          </a:r>
          <a:endParaRPr lang="en-US" sz="2200" kern="1200" dirty="0"/>
        </a:p>
      </dsp:txBody>
      <dsp:txXfrm>
        <a:off x="404765" y="1349359"/>
        <a:ext cx="1502010" cy="976306"/>
      </dsp:txXfrm>
    </dsp:sp>
    <dsp:sp modelId="{42949C5F-48C9-4AC3-89BC-2D432A24B0AB}">
      <dsp:nvSpPr>
        <dsp:cNvPr id="0" name=""/>
        <dsp:cNvSpPr/>
      </dsp:nvSpPr>
      <dsp:spPr>
        <a:xfrm>
          <a:off x="1060353" y="490409"/>
          <a:ext cx="3899092" cy="3899092"/>
        </a:xfrm>
        <a:custGeom>
          <a:avLst/>
          <a:gdLst/>
          <a:ahLst/>
          <a:cxnLst/>
          <a:rect l="0" t="0" r="0" b="0"/>
          <a:pathLst>
            <a:path>
              <a:moveTo>
                <a:pt x="469023" y="681168"/>
              </a:moveTo>
              <a:arcTo wR="1949546" hR="1949546" stAng="13235218" swAng="1211020"/>
            </a:path>
          </a:pathLst>
        </a:custGeom>
        <a:noFill/>
        <a:ln w="9525" cap="flat" cmpd="sng" algn="ctr">
          <a:solidFill>
            <a:schemeClr val="accent4">
              <a:hueOff val="-141005"/>
              <a:satOff val="731"/>
              <a:lumOff val="-32941"/>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EEA9D6-FC9C-40EB-9BC3-846910287E97}" type="datetimeFigureOut">
              <a:rPr lang="en-US" smtClean="0"/>
              <a:pPr/>
              <a:t>3/27/2014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33311E-1569-4A09-810C-1F38B7E7E5D4}" type="slidenum">
              <a:rPr lang="en-US" smtClean="0"/>
              <a:pPr/>
              <a:t>‹#›</a:t>
            </a:fld>
            <a:endParaRPr lang="en-US" dirty="0"/>
          </a:p>
        </p:txBody>
      </p:sp>
    </p:spTree>
    <p:extLst>
      <p:ext uri="{BB962C8B-B14F-4D97-AF65-F5344CB8AC3E}">
        <p14:creationId xmlns:p14="http://schemas.microsoft.com/office/powerpoint/2010/main" xmlns="" val="214240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8" Type="http://schemas.openxmlformats.org/officeDocument/2006/relationships/hyperlink" Target="http://beta.barnesandnobleinc.com/our_company/mission/our_mission.html" TargetMode="External"/><Relationship Id="rId3" Type="http://schemas.openxmlformats.org/officeDocument/2006/relationships/hyperlink" Target="http://www.avoncompany.com/corporatecitizenship/corporateresponsibility/vmvp/index.html" TargetMode="External"/><Relationship Id="rId7" Type="http://schemas.openxmlformats.org/officeDocument/2006/relationships/hyperlink" Target="http://www.averydennisonideas.com/index/visionmission" TargetMode="External"/><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hyperlink" Target="http://www.albertsons.com/our-company/our-mission/" TargetMode="External"/><Relationship Id="rId11" Type="http://schemas.openxmlformats.org/officeDocument/2006/relationships/hyperlink" Target="http://cmorse.org/missiongen/" TargetMode="External"/><Relationship Id="rId5" Type="http://schemas.openxmlformats.org/officeDocument/2006/relationships/hyperlink" Target="http://www.inc.com/minda-zetlin/branding-fail-mcdonalds-kick-out-teens-cutlery.html" TargetMode="External"/><Relationship Id="rId10" Type="http://schemas.openxmlformats.org/officeDocument/2006/relationships/hyperlink" Target="http://en.community.dell.com/support-forums/customercare/f/4674/p/19525068/20448040.aspx" TargetMode="External"/><Relationship Id="rId4" Type="http://schemas.openxmlformats.org/officeDocument/2006/relationships/hyperlink" Target="http://www.aboutmcdonalds.com/mcd/our_company/mission_and_values.html" TargetMode="External"/><Relationship Id="rId9" Type="http://schemas.openxmlformats.org/officeDocument/2006/relationships/hyperlink" Target="http://www.hersheys.com/world-travel-retail/about-us/vision.aspx" TargetMode="Externa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determine peer-agency performance, collect data from either available standardized data sources or requests for information. Some standardized general performance measures are available through the NTD and through the Texas Department of Transportation Public Transportation Division’s PTN-128, the department’s means for reporting the state’s uniform public transit data.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measures not available through standardized reporting, request data that includes the following (</a:t>
            </a:r>
            <a:r>
              <a:rPr lang="en-US" sz="1200" i="1" kern="1200" dirty="0" smtClean="0">
                <a:solidFill>
                  <a:schemeClr val="tx1"/>
                </a:solidFill>
                <a:effectLst/>
                <a:latin typeface="+mn-lt"/>
                <a:ea typeface="+mn-ea"/>
                <a:cs typeface="+mn-cs"/>
              </a:rPr>
              <a:t>1</a:t>
            </a:r>
            <a:r>
              <a:rPr lang="en-US" sz="1200" kern="1200" dirty="0" smtClean="0">
                <a:solidFill>
                  <a:schemeClr val="tx1"/>
                </a:solidFill>
                <a:effectLst/>
                <a:latin typeface="+mn-lt"/>
                <a:ea typeface="+mn-ea"/>
                <a:cs typeface="+mn-cs"/>
              </a:rPr>
              <a:t>): </a:t>
            </a:r>
          </a:p>
          <a:p>
            <a:pPr lvl="0"/>
            <a:r>
              <a:rPr lang="en-US" sz="1200" kern="1200" dirty="0" smtClean="0">
                <a:solidFill>
                  <a:schemeClr val="tx1"/>
                </a:solidFill>
                <a:effectLst/>
                <a:latin typeface="+mn-lt"/>
                <a:ea typeface="+mn-ea"/>
                <a:cs typeface="+mn-cs"/>
              </a:rPr>
              <a:t>An explanation of how you plan to use the data and whether the peer agency’s data and results can or will be kept confidential.</a:t>
            </a:r>
          </a:p>
          <a:p>
            <a:pPr lvl="0"/>
            <a:r>
              <a:rPr lang="en-US" sz="1200" kern="1200" dirty="0" smtClean="0">
                <a:solidFill>
                  <a:schemeClr val="tx1"/>
                </a:solidFill>
                <a:effectLst/>
                <a:latin typeface="+mn-lt"/>
                <a:ea typeface="+mn-ea"/>
                <a:cs typeface="+mn-cs"/>
              </a:rPr>
              <a:t>A request for documenting how the peer agency defines the measures and, if appropriate, how the peer agency collects the data for the measures.</a:t>
            </a:r>
          </a:p>
          <a:p>
            <a:r>
              <a:rPr lang="en-US" sz="1200" kern="1200" dirty="0" smtClean="0">
                <a:solidFill>
                  <a:schemeClr val="tx1"/>
                </a:solidFill>
                <a:effectLst/>
                <a:latin typeface="+mn-lt"/>
                <a:ea typeface="+mn-ea"/>
                <a:cs typeface="+mn-cs"/>
              </a:rPr>
              <a:t>For each measure, compare performance to each peer agency’s performance over a period of time to identify performance trends and avoid mislabeling an agency that performed well once as a high performer. If a peer’s performance worsens over time, do not identify that agency as a high performer. </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10</a:t>
            </a:fld>
            <a:endParaRPr lang="en-US" dirty="0"/>
          </a:p>
        </p:txBody>
      </p:sp>
    </p:spTree>
    <p:extLst>
      <p:ext uri="{BB962C8B-B14F-4D97-AF65-F5344CB8AC3E}">
        <p14:creationId xmlns:p14="http://schemas.microsoft.com/office/powerpoint/2010/main" xmlns="" val="1279762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Also, include your management, supervisory and operations staff in peer site visits and interviews to gain valuable insight from different perspectives. “Involving staff from multiple levels and functions within the transit agency helps increase the chances of identifying good practices or ideas, helps increase the potential for staff buy-in into any recommendations for change that are made as a result of the contacts, helps percolate the concept of continuous improvement throughout the transit agency, and helps provide opportunities for staff leadership and professional growth” (</a:t>
            </a:r>
            <a:r>
              <a:rPr lang="en-US" sz="1200" i="1" kern="1200" dirty="0" smtClean="0">
                <a:solidFill>
                  <a:schemeClr val="tx1"/>
                </a:solidFill>
                <a:effectLst/>
                <a:latin typeface="+mn-lt"/>
                <a:ea typeface="+mn-ea"/>
                <a:cs typeface="+mn-cs"/>
              </a:rPr>
              <a:t>1</a:t>
            </a:r>
            <a:r>
              <a:rPr lang="en-US"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11</a:t>
            </a:fld>
            <a:endParaRPr lang="en-US" dirty="0"/>
          </a:p>
        </p:txBody>
      </p:sp>
    </p:spTree>
    <p:extLst>
      <p:ext uri="{BB962C8B-B14F-4D97-AF65-F5344CB8AC3E}">
        <p14:creationId xmlns:p14="http://schemas.microsoft.com/office/powerpoint/2010/main" xmlns="" val="2270288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Studying your peers’ successes and adapting them to your own needs is just the beginning. Implementing improvements requires a good strategy to improve your odds for effecting positive change within your agency. Your implementation strategy should include:</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12</a:t>
            </a:fld>
            <a:endParaRPr lang="en-US" dirty="0"/>
          </a:p>
        </p:txBody>
      </p:sp>
    </p:spTree>
    <p:extLst>
      <p:ext uri="{BB962C8B-B14F-4D97-AF65-F5344CB8AC3E}">
        <p14:creationId xmlns:p14="http://schemas.microsoft.com/office/powerpoint/2010/main" xmlns="" val="1689167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Lowering Labor Costs</a:t>
            </a:r>
          </a:p>
          <a:p>
            <a:r>
              <a:rPr lang="en-US" dirty="0" smtClean="0"/>
              <a:t>One advantage of benchmarking may be lower labor costs. For example, a small manufacturing company may study how a top competitor uses robots for several basic plant functions. These robots may help the competitor save a significant amount of money on labor costs. Company managers may obtain information on these robotics systems through the competitor's website or online articles. They may also identify the company that sold the competitor the robots. Subsequently, the company using benchmarking may call the robot manufacturer to help set up its own system.</a:t>
            </a:r>
          </a:p>
          <a:p>
            <a:r>
              <a:rPr lang="en-US" b="1" dirty="0" smtClean="0"/>
              <a:t>Improving Product Quality</a:t>
            </a:r>
          </a:p>
          <a:p>
            <a:r>
              <a:rPr lang="en-US" dirty="0" smtClean="0"/>
              <a:t>Companies may also use benchmarking to improve product quality. Engineers sometimes purchase leading competitors' products. They may then take them apart, study them and determine how the competitors' products outlast or outperform others in the industry. Chemical engineers may study food or cleaning products in a similar manner. They can then compare various elements contained in competitive products to their own product line. Subsequently, improvements can be made to product quality.</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14</a:t>
            </a:fld>
            <a:endParaRPr lang="en-US" dirty="0"/>
          </a:p>
        </p:txBody>
      </p:sp>
    </p:spTree>
    <p:extLst>
      <p:ext uri="{BB962C8B-B14F-4D97-AF65-F5344CB8AC3E}">
        <p14:creationId xmlns:p14="http://schemas.microsoft.com/office/powerpoint/2010/main" xmlns="" val="3441714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Once you’ve determined what best practices you can take away from that analysis to improve your own operation, you can then formulate strategies internally to implement those improvements. Setting reasonable goals for improvement and measuring your progress along the way are essential to effectively implementing positive change. Tracking improvements can also be used to demonstrate to funding sources how cost effective their investment in your agency really is.</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17</a:t>
            </a:fld>
            <a:endParaRPr lang="en-US" dirty="0"/>
          </a:p>
        </p:txBody>
      </p:sp>
    </p:spTree>
    <p:extLst>
      <p:ext uri="{BB962C8B-B14F-4D97-AF65-F5344CB8AC3E}">
        <p14:creationId xmlns:p14="http://schemas.microsoft.com/office/powerpoint/2010/main" xmlns="" val="39982121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469FE6C-E813-4615-8B9D-D00C03A6B64D}"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469FE6C-E813-4615-8B9D-D00C03A6B64D}"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Provides a framework for guiding the planning of mobility management and coordination</a:t>
            </a:r>
          </a:p>
          <a:p>
            <a:r>
              <a:rPr lang="en-US" sz="1200" dirty="0" smtClean="0"/>
              <a:t>Each step in the process (work plan, or day-to-day activities) should reflect</a:t>
            </a:r>
            <a:r>
              <a:rPr lang="en-US" sz="1200" baseline="0" dirty="0" smtClean="0"/>
              <a:t> </a:t>
            </a:r>
            <a:r>
              <a:rPr lang="en-US" sz="1200" dirty="0" smtClean="0"/>
              <a:t>back to the vision, mission and goals of the effort</a:t>
            </a:r>
          </a:p>
          <a:p>
            <a:r>
              <a:rPr lang="en-US" sz="1200" dirty="0" smtClean="0"/>
              <a:t>Provides direction</a:t>
            </a:r>
            <a:r>
              <a:rPr lang="en-US" sz="1200" baseline="0" dirty="0" smtClean="0"/>
              <a:t> </a:t>
            </a:r>
            <a:r>
              <a:rPr lang="en-US" sz="1200" dirty="0" smtClean="0"/>
              <a:t>for developing appropriate performance</a:t>
            </a:r>
            <a:r>
              <a:rPr lang="en-US" sz="1200" baseline="0" dirty="0" smtClean="0"/>
              <a:t> </a:t>
            </a:r>
            <a:r>
              <a:rPr lang="en-US" sz="1200" dirty="0" smtClean="0"/>
              <a:t>measures</a:t>
            </a:r>
          </a:p>
          <a:p>
            <a:endParaRPr lang="en-US" dirty="0"/>
          </a:p>
        </p:txBody>
      </p:sp>
      <p:sp>
        <p:nvSpPr>
          <p:cNvPr id="4" name="Slide Number Placeholder 3"/>
          <p:cNvSpPr>
            <a:spLocks noGrp="1"/>
          </p:cNvSpPr>
          <p:nvPr>
            <p:ph type="sldNum" sz="quarter" idx="10"/>
          </p:nvPr>
        </p:nvSpPr>
        <p:spPr/>
        <p:txBody>
          <a:bodyPr/>
          <a:lstStyle/>
          <a:p>
            <a:fld id="{A469FE6C-E813-4615-8B9D-D00C03A6B64D}"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Vision: </a:t>
            </a:r>
          </a:p>
          <a:p>
            <a:r>
              <a:rPr lang="en-US" sz="1200" dirty="0" smtClean="0"/>
              <a:t>Articulates the future of the organization within the community</a:t>
            </a:r>
          </a:p>
          <a:p>
            <a:r>
              <a:rPr lang="en-US" sz="1200" dirty="0" smtClean="0"/>
              <a:t>Provides a link between the present and the future. </a:t>
            </a:r>
          </a:p>
          <a:p>
            <a:pPr>
              <a:buNone/>
            </a:pPr>
            <a:endParaRPr lang="en-US" sz="1200" dirty="0" smtClean="0"/>
          </a:p>
          <a:p>
            <a:pPr>
              <a:buNone/>
            </a:pPr>
            <a:r>
              <a:rPr lang="en-US" sz="1200" b="1" dirty="0" smtClean="0"/>
              <a:t>Benefits of Developing the Vision:</a:t>
            </a:r>
          </a:p>
          <a:p>
            <a:r>
              <a:rPr lang="en-US" sz="1200" dirty="0" smtClean="0"/>
              <a:t>Gives direction &amp; focus</a:t>
            </a:r>
          </a:p>
          <a:p>
            <a:r>
              <a:rPr lang="en-US" sz="1200" dirty="0" smtClean="0"/>
              <a:t>Direct correlation to the local community &amp; stakeholders</a:t>
            </a:r>
          </a:p>
          <a:p>
            <a:r>
              <a:rPr lang="en-US" sz="1200" dirty="0" smtClean="0"/>
              <a:t>Employee recruitment, retention, motivation</a:t>
            </a:r>
          </a:p>
          <a:p>
            <a:endParaRPr lang="en-US" dirty="0" smtClean="0"/>
          </a:p>
          <a:p>
            <a:r>
              <a:rPr lang="en-US" sz="1200" dirty="0" smtClean="0"/>
              <a:t>MISSION STATEMENTS: </a:t>
            </a:r>
          </a:p>
          <a:p>
            <a:r>
              <a:rPr lang="en-US" sz="1200" dirty="0" smtClean="0"/>
              <a:t>Defines the fundamental purpose of an organization.</a:t>
            </a:r>
          </a:p>
          <a:p>
            <a:r>
              <a:rPr lang="en-US" sz="1200" dirty="0" smtClean="0"/>
              <a:t>Describes what the organization does to achieve the Vision. </a:t>
            </a:r>
          </a:p>
          <a:p>
            <a:pPr>
              <a:buNone/>
            </a:pPr>
            <a:endParaRPr lang="en-US" sz="1200" dirty="0" smtClean="0"/>
          </a:p>
          <a:p>
            <a:pPr>
              <a:buNone/>
            </a:pPr>
            <a:r>
              <a:rPr lang="en-US" sz="1200" b="1" dirty="0" smtClean="0"/>
              <a:t>Benefits of Developing the Mission:</a:t>
            </a:r>
          </a:p>
          <a:p>
            <a:r>
              <a:rPr lang="en-US" sz="1200" dirty="0" smtClean="0"/>
              <a:t>Clarify the organization’s purpose</a:t>
            </a:r>
          </a:p>
          <a:p>
            <a:r>
              <a:rPr lang="en-US" sz="1200" dirty="0" smtClean="0"/>
              <a:t>Aids in “selling” the organization’s product or services</a:t>
            </a:r>
          </a:p>
          <a:p>
            <a:r>
              <a:rPr lang="en-US" sz="1200" dirty="0" smtClean="0"/>
              <a:t>Justifies the organization’s reason for existing</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22</a:t>
            </a:fld>
            <a:endParaRPr lang="en-US" dirty="0"/>
          </a:p>
        </p:txBody>
      </p:sp>
    </p:spTree>
    <p:extLst>
      <p:ext uri="{BB962C8B-B14F-4D97-AF65-F5344CB8AC3E}">
        <p14:creationId xmlns:p14="http://schemas.microsoft.com/office/powerpoint/2010/main" xmlns="" val="35657930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APTA Mission: To strengthen</a:t>
            </a:r>
            <a:r>
              <a:rPr lang="en-US" baseline="0" dirty="0" smtClean="0"/>
              <a:t> and improve public transportation, APTA serves and leads in diverse membership through advocacy, innovation and information sharing.  APTA and its members and staff work to ensure that public transportation is available and accessible for all Americans in communities across the country.</a:t>
            </a:r>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24</a:t>
            </a:fld>
            <a:endParaRPr lang="en-US" dirty="0"/>
          </a:p>
        </p:txBody>
      </p:sp>
    </p:spTree>
    <p:extLst>
      <p:ext uri="{BB962C8B-B14F-4D97-AF65-F5344CB8AC3E}">
        <p14:creationId xmlns:p14="http://schemas.microsoft.com/office/powerpoint/2010/main" xmlns="" val="3262666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kern="1200" dirty="0" smtClean="0">
                <a:solidFill>
                  <a:schemeClr val="tx1"/>
                </a:solidFill>
                <a:effectLst/>
                <a:latin typeface="+mn-lt"/>
                <a:ea typeface="+mn-ea"/>
                <a:cs typeface="+mn-cs"/>
              </a:rPr>
              <a:t>WMATA Mission </a:t>
            </a:r>
            <a:r>
              <a:rPr lang="en-US" sz="1200" kern="1200" dirty="0" smtClean="0">
                <a:solidFill>
                  <a:schemeClr val="tx1"/>
                </a:solidFill>
                <a:effectLst/>
                <a:latin typeface="+mn-lt"/>
                <a:ea typeface="+mn-ea"/>
                <a:cs typeface="+mn-cs"/>
              </a:rPr>
              <a:t>Statement </a:t>
            </a:r>
          </a:p>
          <a:p>
            <a:pPr rtl="0"/>
            <a:r>
              <a:rPr lang="en-US" sz="1200" kern="1200" dirty="0" smtClean="0">
                <a:solidFill>
                  <a:schemeClr val="tx1"/>
                </a:solidFill>
                <a:effectLst/>
                <a:latin typeface="+mn-lt"/>
                <a:ea typeface="+mn-ea"/>
                <a:cs typeface="+mn-cs"/>
              </a:rPr>
              <a:t>We </a:t>
            </a:r>
            <a:r>
              <a:rPr lang="en-US" sz="1200" kern="1200" dirty="0" smtClean="0">
                <a:solidFill>
                  <a:schemeClr val="tx1"/>
                </a:solidFill>
                <a:effectLst/>
                <a:latin typeface="+mn-lt"/>
                <a:ea typeface="+mn-ea"/>
                <a:cs typeface="+mn-cs"/>
              </a:rPr>
              <a:t>are committed to being an </a:t>
            </a:r>
            <a:r>
              <a:rPr lang="en-US" sz="1200" kern="1200" dirty="0" smtClean="0">
                <a:solidFill>
                  <a:schemeClr val="tx1"/>
                </a:solidFill>
                <a:effectLst/>
                <a:latin typeface="+mn-lt"/>
                <a:ea typeface="+mn-ea"/>
                <a:cs typeface="+mn-cs"/>
              </a:rPr>
              <a:t>integral </a:t>
            </a:r>
            <a:r>
              <a:rPr lang="en-US" sz="1200" kern="1200" dirty="0" smtClean="0">
                <a:solidFill>
                  <a:schemeClr val="tx1"/>
                </a:solidFill>
                <a:effectLst/>
                <a:latin typeface="+mn-lt"/>
                <a:ea typeface="+mn-ea"/>
                <a:cs typeface="+mn-cs"/>
              </a:rPr>
              <a:t>part of the </a:t>
            </a:r>
            <a:r>
              <a:rPr lang="en-US" sz="1200" kern="1200" dirty="0" smtClean="0">
                <a:solidFill>
                  <a:schemeClr val="tx1"/>
                </a:solidFill>
                <a:effectLst/>
                <a:latin typeface="+mn-lt"/>
                <a:ea typeface="+mn-ea"/>
                <a:cs typeface="+mn-cs"/>
              </a:rPr>
              <a:t>Washington </a:t>
            </a:r>
            <a:r>
              <a:rPr lang="en-US" sz="1200" kern="1200" dirty="0" smtClean="0">
                <a:solidFill>
                  <a:schemeClr val="tx1"/>
                </a:solidFill>
                <a:effectLst/>
                <a:latin typeface="+mn-lt"/>
                <a:ea typeface="+mn-ea"/>
                <a:cs typeface="+mn-cs"/>
              </a:rPr>
              <a:t>metropolitan area </a:t>
            </a:r>
          </a:p>
          <a:p>
            <a:pPr rtl="0"/>
            <a:r>
              <a:rPr lang="en-US" sz="1200" kern="1200" dirty="0" smtClean="0">
                <a:solidFill>
                  <a:schemeClr val="tx1"/>
                </a:solidFill>
                <a:effectLst/>
                <a:latin typeface="+mn-lt"/>
                <a:ea typeface="+mn-ea"/>
                <a:cs typeface="+mn-cs"/>
              </a:rPr>
              <a:t>by ensuring the best in safe, </a:t>
            </a:r>
            <a:r>
              <a:rPr lang="en-US" sz="1200" kern="1200" dirty="0" smtClean="0">
                <a:solidFill>
                  <a:schemeClr val="tx1"/>
                </a:solidFill>
                <a:effectLst/>
                <a:latin typeface="+mn-lt"/>
                <a:ea typeface="+mn-ea"/>
                <a:cs typeface="+mn-cs"/>
              </a:rPr>
              <a:t>reliable, cost-effective </a:t>
            </a:r>
            <a:r>
              <a:rPr lang="en-US" sz="1200" kern="1200" dirty="0" smtClean="0">
                <a:solidFill>
                  <a:schemeClr val="tx1"/>
                </a:solidFill>
                <a:effectLst/>
                <a:latin typeface="+mn-lt"/>
                <a:ea typeface="+mn-ea"/>
                <a:cs typeface="+mn-cs"/>
              </a:rPr>
              <a:t>and responsive transit </a:t>
            </a:r>
          </a:p>
          <a:p>
            <a:pPr rtl="0"/>
            <a:r>
              <a:rPr lang="en-US" sz="1200" kern="1200" dirty="0" smtClean="0">
                <a:solidFill>
                  <a:schemeClr val="tx1"/>
                </a:solidFill>
                <a:effectLst/>
                <a:latin typeface="+mn-lt"/>
                <a:ea typeface="+mn-ea"/>
                <a:cs typeface="+mn-cs"/>
              </a:rPr>
              <a:t>services, by promoting regional </a:t>
            </a:r>
            <a:r>
              <a:rPr lang="en-US" sz="1200" kern="1200" dirty="0" smtClean="0">
                <a:solidFill>
                  <a:schemeClr val="tx1"/>
                </a:solidFill>
                <a:effectLst/>
                <a:latin typeface="+mn-lt"/>
                <a:ea typeface="+mn-ea"/>
                <a:cs typeface="+mn-cs"/>
              </a:rPr>
              <a:t>mobility and </a:t>
            </a:r>
            <a:r>
              <a:rPr lang="en-US" sz="1200" kern="1200" dirty="0" smtClean="0">
                <a:solidFill>
                  <a:schemeClr val="tx1"/>
                </a:solidFill>
                <a:effectLst/>
                <a:latin typeface="+mn-lt"/>
                <a:ea typeface="+mn-ea"/>
                <a:cs typeface="+mn-cs"/>
              </a:rPr>
              <a:t>by contributing toward the social, </a:t>
            </a:r>
          </a:p>
          <a:p>
            <a:pPr rtl="0"/>
            <a:r>
              <a:rPr lang="en-US" sz="1200" kern="1200" dirty="0" smtClean="0">
                <a:solidFill>
                  <a:schemeClr val="tx1"/>
                </a:solidFill>
                <a:effectLst/>
                <a:latin typeface="+mn-lt"/>
                <a:ea typeface="+mn-ea"/>
                <a:cs typeface="+mn-cs"/>
              </a:rPr>
              <a:t>economic and environmental </a:t>
            </a:r>
            <a:r>
              <a:rPr lang="en-US" sz="1200" kern="1200" dirty="0" smtClean="0">
                <a:solidFill>
                  <a:schemeClr val="tx1"/>
                </a:solidFill>
                <a:effectLst/>
                <a:latin typeface="+mn-lt"/>
                <a:ea typeface="+mn-ea"/>
                <a:cs typeface="+mn-cs"/>
              </a:rPr>
              <a:t>well-being </a:t>
            </a:r>
            <a:r>
              <a:rPr lang="en-US" sz="1200" kern="1200" dirty="0" smtClean="0">
                <a:solidFill>
                  <a:schemeClr val="tx1"/>
                </a:solidFill>
                <a:effectLst/>
                <a:latin typeface="+mn-lt"/>
                <a:ea typeface="+mn-ea"/>
                <a:cs typeface="+mn-cs"/>
              </a:rPr>
              <a:t>of our community. </a:t>
            </a:r>
          </a:p>
          <a:p>
            <a:pPr rtl="0"/>
            <a:r>
              <a:rPr lang="en-US" sz="1200" kern="1200" dirty="0" smtClean="0">
                <a:solidFill>
                  <a:schemeClr val="tx1"/>
                </a:solidFill>
                <a:effectLst/>
                <a:latin typeface="+mn-lt"/>
                <a:ea typeface="+mn-ea"/>
                <a:cs typeface="+mn-cs"/>
              </a:rPr>
              <a:t>WMATA Strategic Goals</a:t>
            </a:r>
          </a:p>
          <a:p>
            <a:pPr rtl="0"/>
            <a:r>
              <a:rPr lang="en-US" sz="1200" kern="1200" dirty="0" smtClean="0">
                <a:solidFill>
                  <a:schemeClr val="tx1"/>
                </a:solidFill>
                <a:effectLst/>
                <a:latin typeface="+mn-lt"/>
                <a:ea typeface="+mn-ea"/>
                <a:cs typeface="+mn-cs"/>
              </a:rPr>
              <a:t>SERVICE QUALITY </a:t>
            </a:r>
            <a:r>
              <a:rPr lang="en-US" sz="1200" kern="1200" dirty="0" smtClean="0">
                <a:solidFill>
                  <a:schemeClr val="tx1"/>
                </a:solidFill>
                <a:effectLst/>
                <a:latin typeface="+mn-lt"/>
                <a:ea typeface="+mn-ea"/>
                <a:cs typeface="+mn-cs"/>
              </a:rPr>
              <a:t>AND RIDERSHIP </a:t>
            </a:r>
            <a:r>
              <a:rPr lang="en-US" sz="1200" kern="1200" dirty="0" smtClean="0">
                <a:solidFill>
                  <a:schemeClr val="tx1"/>
                </a:solidFill>
                <a:effectLst/>
                <a:latin typeface="+mn-lt"/>
                <a:ea typeface="+mn-ea"/>
                <a:cs typeface="+mn-cs"/>
              </a:rPr>
              <a:t>GROWTH </a:t>
            </a:r>
          </a:p>
          <a:p>
            <a:pPr rtl="0"/>
            <a:r>
              <a:rPr lang="en-US" sz="1200" kern="1200" dirty="0" smtClean="0">
                <a:solidFill>
                  <a:schemeClr val="tx1"/>
                </a:solidFill>
                <a:effectLst/>
                <a:latin typeface="+mn-lt"/>
                <a:ea typeface="+mn-ea"/>
                <a:cs typeface="+mn-cs"/>
              </a:rPr>
              <a:t>Offer safe, reliable, convenient, </a:t>
            </a:r>
            <a:r>
              <a:rPr lang="en-US" sz="1200" kern="1200" dirty="0" smtClean="0">
                <a:solidFill>
                  <a:schemeClr val="tx1"/>
                </a:solidFill>
                <a:effectLst/>
                <a:latin typeface="+mn-lt"/>
                <a:ea typeface="+mn-ea"/>
                <a:cs typeface="+mn-cs"/>
              </a:rPr>
              <a:t>affordable </a:t>
            </a:r>
            <a:r>
              <a:rPr lang="en-US" sz="1200" kern="1200" dirty="0" smtClean="0">
                <a:solidFill>
                  <a:schemeClr val="tx1"/>
                </a:solidFill>
                <a:effectLst/>
                <a:latin typeface="+mn-lt"/>
                <a:ea typeface="+mn-ea"/>
                <a:cs typeface="+mn-cs"/>
              </a:rPr>
              <a:t>and comfortable services to attract </a:t>
            </a:r>
          </a:p>
          <a:p>
            <a:pPr rtl="0"/>
            <a:r>
              <a:rPr lang="en-US" sz="1200" kern="1200" dirty="0" smtClean="0">
                <a:solidFill>
                  <a:schemeClr val="tx1"/>
                </a:solidFill>
                <a:effectLst/>
                <a:latin typeface="+mn-lt"/>
                <a:ea typeface="+mn-ea"/>
                <a:cs typeface="+mn-cs"/>
              </a:rPr>
              <a:t>and maintain ridership on Metrorail, </a:t>
            </a:r>
            <a:r>
              <a:rPr lang="en-US" sz="1200" kern="1200" dirty="0" err="1" smtClean="0">
                <a:solidFill>
                  <a:schemeClr val="tx1"/>
                </a:solidFill>
                <a:effectLst/>
                <a:latin typeface="+mn-lt"/>
                <a:ea typeface="+mn-ea"/>
                <a:cs typeface="+mn-cs"/>
              </a:rPr>
              <a:t>Metrobus</a:t>
            </a:r>
            <a:r>
              <a:rPr lang="en-U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other services, with the aim of </a:t>
            </a:r>
          </a:p>
          <a:p>
            <a:pPr rtl="0"/>
            <a:r>
              <a:rPr lang="en-US" sz="1200" kern="1200" dirty="0" smtClean="0">
                <a:solidFill>
                  <a:schemeClr val="tx1"/>
                </a:solidFill>
                <a:effectLst/>
                <a:latin typeface="+mn-lt"/>
                <a:ea typeface="+mn-ea"/>
                <a:cs typeface="+mn-cs"/>
              </a:rPr>
              <a:t>doubling the customer base. </a:t>
            </a:r>
          </a:p>
          <a:p>
            <a:pPr rtl="0"/>
            <a:r>
              <a:rPr lang="en-US" sz="1200" kern="1200" dirty="0" smtClean="0">
                <a:solidFill>
                  <a:schemeClr val="tx1"/>
                </a:solidFill>
                <a:effectLst/>
                <a:latin typeface="+mn-lt"/>
                <a:ea typeface="+mn-ea"/>
                <a:cs typeface="+mn-cs"/>
              </a:rPr>
              <a:t>SAFETY AND SECURITY </a:t>
            </a:r>
          </a:p>
          <a:p>
            <a:pPr rtl="0"/>
            <a:r>
              <a:rPr lang="en-US" sz="1200" kern="1200" dirty="0" smtClean="0">
                <a:solidFill>
                  <a:schemeClr val="tx1"/>
                </a:solidFill>
                <a:effectLst/>
                <a:latin typeface="+mn-lt"/>
                <a:ea typeface="+mn-ea"/>
                <a:cs typeface="+mn-cs"/>
              </a:rPr>
              <a:t>Become the model in safe and secure operations and facilities through </a:t>
            </a:r>
            <a:r>
              <a:rPr lang="en-US" sz="1200" kern="1200" dirty="0" smtClean="0">
                <a:solidFill>
                  <a:schemeClr val="tx1"/>
                </a:solidFill>
                <a:effectLst/>
                <a:latin typeface="+mn-lt"/>
                <a:ea typeface="+mn-ea"/>
                <a:cs typeface="+mn-cs"/>
              </a:rPr>
              <a:t>technology </a:t>
            </a:r>
            <a:r>
              <a:rPr lang="en-US" sz="1200" kern="1200" dirty="0" smtClean="0">
                <a:solidFill>
                  <a:schemeClr val="tx1"/>
                </a:solidFill>
                <a:effectLst/>
                <a:latin typeface="+mn-lt"/>
                <a:ea typeface="+mn-ea"/>
                <a:cs typeface="+mn-cs"/>
              </a:rPr>
              <a:t>and </a:t>
            </a:r>
            <a:r>
              <a:rPr lang="en-US" sz="1200" kern="1200" dirty="0" smtClean="0">
                <a:solidFill>
                  <a:schemeClr val="tx1"/>
                </a:solidFill>
                <a:effectLst/>
                <a:latin typeface="+mn-lt"/>
                <a:ea typeface="+mn-ea"/>
                <a:cs typeface="+mn-cs"/>
              </a:rPr>
              <a:t>management </a:t>
            </a:r>
            <a:r>
              <a:rPr lang="en-US" sz="1200" kern="1200" dirty="0" smtClean="0">
                <a:solidFill>
                  <a:schemeClr val="tx1"/>
                </a:solidFill>
                <a:effectLst/>
                <a:latin typeface="+mn-lt"/>
                <a:ea typeface="+mn-ea"/>
                <a:cs typeface="+mn-cs"/>
              </a:rPr>
              <a:t>initiatives. </a:t>
            </a:r>
          </a:p>
          <a:p>
            <a:pPr rtl="0"/>
            <a:r>
              <a:rPr lang="en-US" sz="1200" kern="1200" dirty="0" smtClean="0">
                <a:solidFill>
                  <a:schemeClr val="tx1"/>
                </a:solidFill>
                <a:effectLst/>
                <a:latin typeface="+mn-lt"/>
                <a:ea typeface="+mn-ea"/>
                <a:cs typeface="+mn-cs"/>
              </a:rPr>
              <a:t>BUSINESS MANAGEMENT </a:t>
            </a:r>
          </a:p>
          <a:p>
            <a:pPr rtl="0"/>
            <a:r>
              <a:rPr lang="en-US" sz="1200" kern="1200" dirty="0" smtClean="0">
                <a:solidFill>
                  <a:schemeClr val="tx1"/>
                </a:solidFill>
                <a:effectLst/>
                <a:latin typeface="+mn-lt"/>
                <a:ea typeface="+mn-ea"/>
                <a:cs typeface="+mn-cs"/>
              </a:rPr>
              <a:t>Make the best use of </a:t>
            </a:r>
            <a:r>
              <a:rPr lang="en-US" sz="1200" kern="1200" dirty="0" smtClean="0">
                <a:solidFill>
                  <a:schemeClr val="tx1"/>
                </a:solidFill>
                <a:effectLst/>
                <a:latin typeface="+mn-lt"/>
                <a:ea typeface="+mn-ea"/>
                <a:cs typeface="+mn-cs"/>
              </a:rPr>
              <a:t>available </a:t>
            </a:r>
            <a:r>
              <a:rPr lang="en-US" sz="1200" kern="1200" dirty="0" smtClean="0">
                <a:solidFill>
                  <a:schemeClr val="tx1"/>
                </a:solidFill>
                <a:effectLst/>
                <a:latin typeface="+mn-lt"/>
                <a:ea typeface="+mn-ea"/>
                <a:cs typeface="+mn-cs"/>
              </a:rPr>
              <a:t>resources by fully examining the relationships </a:t>
            </a:r>
          </a:p>
          <a:p>
            <a:pPr rtl="0"/>
            <a:r>
              <a:rPr lang="en-US" sz="1200" kern="1200" dirty="0" smtClean="0">
                <a:solidFill>
                  <a:schemeClr val="tx1"/>
                </a:solidFill>
                <a:effectLst/>
                <a:latin typeface="+mn-lt"/>
                <a:ea typeface="+mn-ea"/>
                <a:cs typeface="+mn-cs"/>
              </a:rPr>
              <a:t>between operating and </a:t>
            </a:r>
            <a:r>
              <a:rPr lang="en-US" sz="1200" kern="1200" dirty="0" smtClean="0">
                <a:solidFill>
                  <a:schemeClr val="tx1"/>
                </a:solidFill>
                <a:effectLst/>
                <a:latin typeface="+mn-lt"/>
                <a:ea typeface="+mn-ea"/>
                <a:cs typeface="+mn-cs"/>
              </a:rPr>
              <a:t>capital </a:t>
            </a:r>
            <a:r>
              <a:rPr lang="en-US" sz="1200" kern="1200" dirty="0" smtClean="0">
                <a:solidFill>
                  <a:schemeClr val="tx1"/>
                </a:solidFill>
                <a:effectLst/>
                <a:latin typeface="+mn-lt"/>
                <a:ea typeface="+mn-ea"/>
                <a:cs typeface="+mn-cs"/>
              </a:rPr>
              <a:t>investments and by </a:t>
            </a:r>
            <a:r>
              <a:rPr lang="en-US" sz="1200" kern="1200" dirty="0" smtClean="0">
                <a:solidFill>
                  <a:schemeClr val="tx1"/>
                </a:solidFill>
                <a:effectLst/>
                <a:latin typeface="+mn-lt"/>
                <a:ea typeface="+mn-ea"/>
                <a:cs typeface="+mn-cs"/>
              </a:rPr>
              <a:t>continuously </a:t>
            </a:r>
            <a:r>
              <a:rPr lang="en-US" sz="1200" kern="1200" dirty="0" smtClean="0">
                <a:solidFill>
                  <a:schemeClr val="tx1"/>
                </a:solidFill>
                <a:effectLst/>
                <a:latin typeface="+mn-lt"/>
                <a:ea typeface="+mn-ea"/>
                <a:cs typeface="+mn-cs"/>
              </a:rPr>
              <a:t>enhancing the </a:t>
            </a:r>
          </a:p>
          <a:p>
            <a:pPr rtl="0"/>
            <a:r>
              <a:rPr lang="en-US" sz="1200" kern="1200" dirty="0" smtClean="0">
                <a:solidFill>
                  <a:schemeClr val="tx1"/>
                </a:solidFill>
                <a:effectLst/>
                <a:latin typeface="+mn-lt"/>
                <a:ea typeface="+mn-ea"/>
                <a:cs typeface="+mn-cs"/>
              </a:rPr>
              <a:t>skills, capacity and productivity of WMATA’s workforce. </a:t>
            </a:r>
          </a:p>
          <a:p>
            <a:pPr rtl="0"/>
            <a:r>
              <a:rPr lang="en-US" sz="1200" kern="1200" dirty="0" smtClean="0">
                <a:solidFill>
                  <a:schemeClr val="tx1"/>
                </a:solidFill>
                <a:effectLst/>
                <a:latin typeface="+mn-lt"/>
                <a:ea typeface="+mn-ea"/>
                <a:cs typeface="+mn-cs"/>
              </a:rPr>
              <a:t>REGIONAL ROLE </a:t>
            </a:r>
          </a:p>
          <a:p>
            <a:pPr rtl="0"/>
            <a:r>
              <a:rPr lang="en-US" sz="1200" kern="1200" dirty="0" smtClean="0">
                <a:solidFill>
                  <a:schemeClr val="tx1"/>
                </a:solidFill>
                <a:effectLst/>
                <a:latin typeface="+mn-lt"/>
                <a:ea typeface="+mn-ea"/>
                <a:cs typeface="+mn-cs"/>
              </a:rPr>
              <a:t>Take an appropriate leadership role in </a:t>
            </a:r>
            <a:r>
              <a:rPr lang="en-US" sz="1200" kern="1200" dirty="0" smtClean="0">
                <a:solidFill>
                  <a:schemeClr val="tx1"/>
                </a:solidFill>
                <a:effectLst/>
                <a:latin typeface="+mn-lt"/>
                <a:ea typeface="+mn-ea"/>
                <a:cs typeface="+mn-cs"/>
              </a:rPr>
              <a:t>the </a:t>
            </a:r>
            <a:r>
              <a:rPr lang="en-US" sz="1200" kern="1200" dirty="0" smtClean="0">
                <a:solidFill>
                  <a:schemeClr val="tx1"/>
                </a:solidFill>
                <a:effectLst/>
                <a:latin typeface="+mn-lt"/>
                <a:ea typeface="+mn-ea"/>
                <a:cs typeface="+mn-cs"/>
              </a:rPr>
              <a:t>region’s transportation future, as well </a:t>
            </a:r>
          </a:p>
          <a:p>
            <a:pPr rtl="0"/>
            <a:r>
              <a:rPr lang="en-US" sz="1200" kern="1200" dirty="0" smtClean="0">
                <a:solidFill>
                  <a:schemeClr val="tx1"/>
                </a:solidFill>
                <a:effectLst/>
                <a:latin typeface="+mn-lt"/>
                <a:ea typeface="+mn-ea"/>
                <a:cs typeface="+mn-cs"/>
              </a:rPr>
              <a:t>as its region’s transportation future, </a:t>
            </a:r>
            <a:r>
              <a:rPr lang="en-US" sz="1200" kern="1200" dirty="0" smtClean="0">
                <a:solidFill>
                  <a:schemeClr val="tx1"/>
                </a:solidFill>
                <a:effectLst/>
                <a:latin typeface="+mn-lt"/>
                <a:ea typeface="+mn-ea"/>
                <a:cs typeface="+mn-cs"/>
              </a:rPr>
              <a:t>as well </a:t>
            </a:r>
            <a:r>
              <a:rPr lang="en-US" sz="1200" kern="1200" dirty="0" smtClean="0">
                <a:solidFill>
                  <a:schemeClr val="tx1"/>
                </a:solidFill>
                <a:effectLst/>
                <a:latin typeface="+mn-lt"/>
                <a:ea typeface="+mn-ea"/>
                <a:cs typeface="+mn-cs"/>
              </a:rPr>
              <a:t>as its environmental, economic and </a:t>
            </a:r>
          </a:p>
          <a:p>
            <a:pPr rtl="0"/>
            <a:r>
              <a:rPr lang="en-US" sz="1200" kern="1200" dirty="0" smtClean="0">
                <a:solidFill>
                  <a:schemeClr val="tx1"/>
                </a:solidFill>
                <a:effectLst/>
                <a:latin typeface="+mn-lt"/>
                <a:ea typeface="+mn-ea"/>
                <a:cs typeface="+mn-cs"/>
              </a:rPr>
              <a:t>social well-being, developing </a:t>
            </a:r>
            <a:r>
              <a:rPr lang="en-US" sz="1200" kern="1200" dirty="0" smtClean="0">
                <a:solidFill>
                  <a:schemeClr val="tx1"/>
                </a:solidFill>
                <a:effectLst/>
                <a:latin typeface="+mn-lt"/>
                <a:ea typeface="+mn-ea"/>
                <a:cs typeface="+mn-cs"/>
              </a:rPr>
              <a:t>funding </a:t>
            </a:r>
            <a:r>
              <a:rPr lang="en-US" sz="1200" kern="1200" dirty="0" smtClean="0">
                <a:solidFill>
                  <a:schemeClr val="tx1"/>
                </a:solidFill>
                <a:effectLst/>
                <a:latin typeface="+mn-lt"/>
                <a:ea typeface="+mn-ea"/>
                <a:cs typeface="+mn-cs"/>
              </a:rPr>
              <a:t>commitments and </a:t>
            </a:r>
            <a:r>
              <a:rPr lang="en-US" sz="1200" kern="1200" dirty="0" smtClean="0">
                <a:solidFill>
                  <a:schemeClr val="tx1"/>
                </a:solidFill>
                <a:effectLst/>
                <a:latin typeface="+mn-lt"/>
                <a:ea typeface="+mn-ea"/>
                <a:cs typeface="+mn-cs"/>
              </a:rPr>
              <a:t>executing </a:t>
            </a:r>
            <a:r>
              <a:rPr lang="en-US" sz="1200" kern="1200" dirty="0" smtClean="0">
                <a:solidFill>
                  <a:schemeClr val="tx1"/>
                </a:solidFill>
                <a:effectLst/>
                <a:latin typeface="+mn-lt"/>
                <a:ea typeface="+mn-ea"/>
                <a:cs typeface="+mn-cs"/>
              </a:rPr>
              <a:t>programs </a:t>
            </a:r>
          </a:p>
          <a:p>
            <a:pPr rtl="0"/>
            <a:r>
              <a:rPr lang="en-US" sz="1200" kern="1200" dirty="0" smtClean="0">
                <a:solidFill>
                  <a:schemeClr val="tx1"/>
                </a:solidFill>
                <a:effectLst/>
                <a:latin typeface="+mn-lt"/>
                <a:ea typeface="+mn-ea"/>
                <a:cs typeface="+mn-cs"/>
              </a:rPr>
              <a:t>through active partnering with regional, </a:t>
            </a:r>
            <a:r>
              <a:rPr lang="en-US" sz="1200" kern="1200" dirty="0" smtClean="0">
                <a:solidFill>
                  <a:schemeClr val="tx1"/>
                </a:solidFill>
                <a:effectLst/>
                <a:latin typeface="+mn-lt"/>
                <a:ea typeface="+mn-ea"/>
                <a:cs typeface="+mn-cs"/>
              </a:rPr>
              <a:t>state </a:t>
            </a:r>
            <a:r>
              <a:rPr lang="en-US" sz="1200" kern="1200" dirty="0" smtClean="0">
                <a:solidFill>
                  <a:schemeClr val="tx1"/>
                </a:solidFill>
                <a:effectLst/>
                <a:latin typeface="+mn-lt"/>
                <a:ea typeface="+mn-ea"/>
                <a:cs typeface="+mn-cs"/>
              </a:rPr>
              <a:t>and local governmental units and </a:t>
            </a:r>
          </a:p>
          <a:p>
            <a:pPr rtl="0"/>
            <a:r>
              <a:rPr lang="en-US" sz="1200" kern="1200" dirty="0" smtClean="0">
                <a:solidFill>
                  <a:schemeClr val="tx1"/>
                </a:solidFill>
                <a:effectLst/>
                <a:latin typeface="+mn-lt"/>
                <a:ea typeface="+mn-ea"/>
                <a:cs typeface="+mn-cs"/>
              </a:rPr>
              <a:t>the private sector, </a:t>
            </a:r>
            <a:r>
              <a:rPr lang="en-US" sz="1200" kern="1200" dirty="0" smtClean="0">
                <a:solidFill>
                  <a:schemeClr val="tx1"/>
                </a:solidFill>
                <a:effectLst/>
                <a:latin typeface="+mn-lt"/>
                <a:ea typeface="+mn-ea"/>
                <a:cs typeface="+mn-cs"/>
              </a:rPr>
              <a:t>building on </a:t>
            </a:r>
            <a:r>
              <a:rPr lang="en-US" sz="1200" kern="1200" dirty="0" smtClean="0">
                <a:solidFill>
                  <a:schemeClr val="tx1"/>
                </a:solidFill>
                <a:effectLst/>
                <a:latin typeface="+mn-lt"/>
                <a:ea typeface="+mn-ea"/>
                <a:cs typeface="+mn-cs"/>
              </a:rPr>
              <a:t>the strong record of investment and success of the </a:t>
            </a:r>
          </a:p>
          <a:p>
            <a:pPr rtl="0"/>
            <a:r>
              <a:rPr lang="en-US" sz="1200" kern="1200" dirty="0" smtClean="0">
                <a:solidFill>
                  <a:schemeClr val="tx1"/>
                </a:solidFill>
                <a:effectLst/>
                <a:latin typeface="+mn-lt"/>
                <a:ea typeface="+mn-ea"/>
                <a:cs typeface="+mn-cs"/>
              </a:rPr>
              <a:t>existing system. </a:t>
            </a:r>
          </a:p>
          <a:p>
            <a:pPr rtl="0"/>
            <a:r>
              <a:rPr lang="en-US" sz="1200" kern="1200" dirty="0" smtClean="0">
                <a:solidFill>
                  <a:schemeClr val="tx1"/>
                </a:solidFill>
                <a:effectLst/>
                <a:latin typeface="+mn-lt"/>
                <a:ea typeface="+mn-ea"/>
                <a:cs typeface="+mn-cs"/>
              </a:rPr>
              <a:t>NATIONAL RELATIONSHIPS </a:t>
            </a:r>
          </a:p>
          <a:p>
            <a:pPr rtl="0"/>
            <a:r>
              <a:rPr lang="en-US" sz="1200" kern="1200" dirty="0" smtClean="0">
                <a:solidFill>
                  <a:schemeClr val="tx1"/>
                </a:solidFill>
                <a:effectLst/>
                <a:latin typeface="+mn-lt"/>
                <a:ea typeface="+mn-ea"/>
                <a:cs typeface="+mn-cs"/>
              </a:rPr>
              <a:t>Maintain and enhance a working partnership and a strong funding relationship </a:t>
            </a:r>
          </a:p>
          <a:p>
            <a:pPr rtl="0"/>
            <a:r>
              <a:rPr lang="en-US" sz="1200" kern="1200" dirty="0" smtClean="0">
                <a:solidFill>
                  <a:schemeClr val="tx1"/>
                </a:solidFill>
                <a:effectLst/>
                <a:latin typeface="+mn-lt"/>
                <a:ea typeface="+mn-ea"/>
                <a:cs typeface="+mn-cs"/>
              </a:rPr>
              <a:t>with the federal government, </a:t>
            </a:r>
            <a:r>
              <a:rPr lang="en-US" sz="1200" kern="1200" dirty="0" smtClean="0">
                <a:solidFill>
                  <a:schemeClr val="tx1"/>
                </a:solidFill>
                <a:effectLst/>
                <a:latin typeface="+mn-lt"/>
                <a:ea typeface="+mn-ea"/>
                <a:cs typeface="+mn-cs"/>
              </a:rPr>
              <a:t>recognizing </a:t>
            </a:r>
            <a:r>
              <a:rPr lang="en-US" sz="1200" kern="1200" dirty="0" smtClean="0">
                <a:solidFill>
                  <a:schemeClr val="tx1"/>
                </a:solidFill>
                <a:effectLst/>
                <a:latin typeface="+mn-lt"/>
                <a:ea typeface="+mn-ea"/>
                <a:cs typeface="+mn-cs"/>
              </a:rPr>
              <a:t>its special role as the region’s major </a:t>
            </a:r>
          </a:p>
          <a:p>
            <a:pPr rtl="0"/>
            <a:r>
              <a:rPr lang="en-US" sz="1200" kern="1200" dirty="0" smtClean="0">
                <a:solidFill>
                  <a:schemeClr val="tx1"/>
                </a:solidFill>
                <a:effectLst/>
                <a:latin typeface="+mn-lt"/>
                <a:ea typeface="+mn-ea"/>
                <a:cs typeface="+mn-cs"/>
              </a:rPr>
              <a:t>employer and its relationship </a:t>
            </a:r>
            <a:r>
              <a:rPr lang="en-US" sz="1200" kern="1200" dirty="0" smtClean="0">
                <a:solidFill>
                  <a:schemeClr val="tx1"/>
                </a:solidFill>
                <a:effectLst/>
                <a:latin typeface="+mn-lt"/>
                <a:ea typeface="+mn-ea"/>
                <a:cs typeface="+mn-cs"/>
              </a:rPr>
              <a:t>with the </a:t>
            </a:r>
            <a:r>
              <a:rPr lang="en-US" sz="1200" kern="1200" dirty="0" smtClean="0">
                <a:solidFill>
                  <a:schemeClr val="tx1"/>
                </a:solidFill>
                <a:effectLst/>
                <a:latin typeface="+mn-lt"/>
                <a:ea typeface="+mn-ea"/>
                <a:cs typeface="+mn-cs"/>
              </a:rPr>
              <a:t>national transit industry. </a:t>
            </a:r>
          </a:p>
          <a:p>
            <a:endParaRPr lang="en-US" dirty="0"/>
          </a:p>
        </p:txBody>
      </p:sp>
      <p:sp>
        <p:nvSpPr>
          <p:cNvPr id="4" name="Slide Number Placeholder 3"/>
          <p:cNvSpPr>
            <a:spLocks noGrp="1"/>
          </p:cNvSpPr>
          <p:nvPr>
            <p:ph type="sldNum" sz="quarter" idx="10"/>
          </p:nvPr>
        </p:nvSpPr>
        <p:spPr>
          <a:xfrm>
            <a:off x="3884613" y="9448800"/>
            <a:ext cx="2971800" cy="457200"/>
          </a:xfrm>
        </p:spPr>
        <p:txBody>
          <a:bodyPr/>
          <a:lstStyle/>
          <a:p>
            <a:fld id="{5F33311E-1569-4A09-810C-1F38B7E7E5D4}" type="slidenum">
              <a:rPr lang="en-US" smtClean="0"/>
              <a:pPr/>
              <a:t>25</a:t>
            </a:fld>
            <a:endParaRPr lang="en-US" dirty="0"/>
          </a:p>
        </p:txBody>
      </p:sp>
    </p:spTree>
    <p:extLst>
      <p:ext uri="{BB962C8B-B14F-4D97-AF65-F5344CB8AC3E}">
        <p14:creationId xmlns:p14="http://schemas.microsoft.com/office/powerpoint/2010/main" xmlns="" val="32027651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1. You have plenty of time to read this--right?</a:t>
            </a:r>
            <a:endParaRPr lang="en-US" dirty="0" smtClean="0"/>
          </a:p>
          <a:p>
            <a:r>
              <a:rPr lang="en-US" dirty="0" smtClean="0"/>
              <a:t>"Avon's mission is focused on six core aspirations the company continually strives to achieve," begins </a:t>
            </a:r>
            <a:r>
              <a:rPr lang="en-US" dirty="0" smtClean="0">
                <a:hlinkClick r:id="rId3"/>
              </a:rPr>
              <a:t>Avon's mission statement</a:t>
            </a:r>
            <a:r>
              <a:rPr lang="en-US" dirty="0" smtClean="0"/>
              <a:t>. Then it goes on. And on. It weighs in at 249 words that cover everything from surpassing competitors to increasing shareholder value to fighting breast cancer.</a:t>
            </a:r>
          </a:p>
          <a:p>
            <a:r>
              <a:rPr lang="en-US" dirty="0" smtClean="0"/>
              <a:t>It's great to do many important things all at once, but your mission statement should provide employees and the world at large with one or two key goals that define success in your universe. If you can't get that into a sentence or two, go back and try again.</a:t>
            </a:r>
          </a:p>
          <a:p>
            <a:r>
              <a:rPr lang="en-US" b="1" dirty="0" smtClean="0"/>
              <a:t>2. Why bother with grammar?</a:t>
            </a:r>
            <a:endParaRPr lang="en-US" dirty="0" smtClean="0"/>
          </a:p>
          <a:p>
            <a:r>
              <a:rPr lang="en-US" dirty="0" smtClean="0"/>
              <a:t>"McDonald's brand mission is to be our customers' favorite place and way to eat and drink," begins </a:t>
            </a:r>
            <a:r>
              <a:rPr lang="en-US" dirty="0" smtClean="0">
                <a:hlinkClick r:id="rId4"/>
              </a:rPr>
              <a:t>McDonald's mission statement</a:t>
            </a:r>
            <a:r>
              <a:rPr lang="en-US" dirty="0" smtClean="0"/>
              <a:t>. That's fine, but then it continues: "Our worldwide operations are aligned around a global strategy called the Plan to Win, which center on an exceptional customer experience--People, Products, Place, Price and Promotion."</a:t>
            </a:r>
          </a:p>
          <a:p>
            <a:r>
              <a:rPr lang="en-US" dirty="0" smtClean="0"/>
              <a:t>That manages to be both vague and hokey at the same time. But the important lesson is that after you've put in the time and effort and perhaps paid a consultant to create the perfect mission statement, you should take an extra few seconds to put it through a simple spelling and grammar check. If </a:t>
            </a:r>
            <a:r>
              <a:rPr lang="en-US" dirty="0" smtClean="0">
                <a:hlinkClick r:id="rId5"/>
              </a:rPr>
              <a:t>McDonald's</a:t>
            </a:r>
            <a:r>
              <a:rPr lang="en-US" dirty="0" smtClean="0"/>
              <a:t> execs had done this, they'd have realized they have subject-verb disagreement. It should be: "...aligned around a global strategy called the Plan to Win, which </a:t>
            </a:r>
            <a:r>
              <a:rPr lang="en-US" i="1" dirty="0" smtClean="0"/>
              <a:t>centers</a:t>
            </a:r>
            <a:r>
              <a:rPr lang="en-US" dirty="0" smtClean="0"/>
              <a:t> on an exceptional customer experience."</a:t>
            </a:r>
          </a:p>
          <a:p>
            <a:r>
              <a:rPr lang="en-US" b="1" dirty="0" smtClean="0"/>
              <a:t>3. We don't care </a:t>
            </a:r>
            <a:r>
              <a:rPr lang="en-US" b="1" i="1" dirty="0" smtClean="0"/>
              <a:t>what</a:t>
            </a:r>
            <a:r>
              <a:rPr lang="en-US" b="1" dirty="0" smtClean="0"/>
              <a:t> business we're in.</a:t>
            </a:r>
            <a:endParaRPr lang="en-US" dirty="0" smtClean="0"/>
          </a:p>
          <a:p>
            <a:r>
              <a:rPr lang="en-US" dirty="0" smtClean="0"/>
              <a:t>Here's Albertsons' </a:t>
            </a:r>
            <a:r>
              <a:rPr lang="en-US" dirty="0" smtClean="0">
                <a:hlinkClick r:id="rId6"/>
              </a:rPr>
              <a:t>mission statement</a:t>
            </a:r>
            <a:r>
              <a:rPr lang="en-US" dirty="0" smtClean="0"/>
              <a:t>: "To create a shopping experience that pleases our customers; a workplace that creates opportunities and a great working environment for our associates; and a business that achieves financial success."</a:t>
            </a:r>
          </a:p>
          <a:p>
            <a:r>
              <a:rPr lang="en-US" dirty="0" smtClean="0"/>
              <a:t>In case you're wondering, Albertsons is a chain of grocery stores, primarily in the Western U.S. Ideally, your mission statement should mention what your company actually does.</a:t>
            </a:r>
          </a:p>
          <a:p>
            <a:r>
              <a:rPr lang="en-US" b="1" dirty="0" smtClean="0"/>
              <a:t>4. The sky's the limit!</a:t>
            </a:r>
            <a:endParaRPr lang="en-US" dirty="0" smtClean="0"/>
          </a:p>
          <a:p>
            <a:r>
              <a:rPr lang="en-US" dirty="0" smtClean="0"/>
              <a:t>"To help make every brand more inspiring, and the world more intelligent," begins Avery Dennison's </a:t>
            </a:r>
            <a:r>
              <a:rPr lang="en-US" dirty="0" smtClean="0">
                <a:hlinkClick r:id="rId7"/>
              </a:rPr>
              <a:t>mission statement</a:t>
            </a:r>
            <a:r>
              <a:rPr lang="en-US" dirty="0" smtClean="0"/>
              <a:t>. That's a pretty lofty ambition for a company whose product is stick-on labels. A good mission statement should have some relationship to reality.</a:t>
            </a:r>
          </a:p>
          <a:p>
            <a:r>
              <a:rPr lang="en-US" b="1" dirty="0" smtClean="0"/>
              <a:t>5. We don't mean it.</a:t>
            </a:r>
            <a:endParaRPr lang="en-US" dirty="0" smtClean="0"/>
          </a:p>
          <a:p>
            <a:r>
              <a:rPr lang="en-US" dirty="0" smtClean="0"/>
              <a:t>Here's the first sentence of Barnes &amp; Noble's </a:t>
            </a:r>
            <a:r>
              <a:rPr lang="en-US" dirty="0" smtClean="0">
                <a:hlinkClick r:id="rId8"/>
              </a:rPr>
              <a:t>mission statement</a:t>
            </a:r>
            <a:r>
              <a:rPr lang="en-US" dirty="0" smtClean="0"/>
              <a:t>: "Our mission is to operate the best specialty retail business in America, regardless of the product we sell."</a:t>
            </a:r>
          </a:p>
          <a:p>
            <a:r>
              <a:rPr lang="en-US" dirty="0" smtClean="0"/>
              <a:t>Here's the third sentence: "To say that our mission exists independent of the product we sell is to demean the importance and the distinction of being booksellers."</a:t>
            </a:r>
          </a:p>
          <a:p>
            <a:r>
              <a:rPr lang="en-US" dirty="0" smtClean="0"/>
              <a:t>It's probably better if your mission statement doesn't contradict itself.</a:t>
            </a:r>
          </a:p>
          <a:p>
            <a:r>
              <a:rPr lang="en-US" b="1" dirty="0" smtClean="0"/>
              <a:t>6. We like ourselves just the way we are.</a:t>
            </a:r>
            <a:endParaRPr lang="en-US" dirty="0" smtClean="0"/>
          </a:p>
          <a:p>
            <a:r>
              <a:rPr lang="en-US" dirty="0" smtClean="0"/>
              <a:t>"MGM Resorts International is the leader in entertainment &amp; hospitality--a diverse collection of extraordinary people, distinctive brands and best in class destinations." It's billed as MGM Resorts' mission statement, but it's just a flattering self-description. Say what you aspire to be, not why you already think you're great.</a:t>
            </a:r>
          </a:p>
          <a:p>
            <a:r>
              <a:rPr lang="en-US" b="1" dirty="0" smtClean="0"/>
              <a:t>7. We thought better of it.</a:t>
            </a:r>
            <a:endParaRPr lang="en-US" dirty="0" smtClean="0"/>
          </a:p>
          <a:p>
            <a:r>
              <a:rPr lang="en-US" dirty="0" smtClean="0"/>
              <a:t>Here's Hershey's </a:t>
            </a:r>
            <a:r>
              <a:rPr lang="en-US" dirty="0" smtClean="0">
                <a:hlinkClick r:id="rId9"/>
              </a:rPr>
              <a:t>mission (or vision) statement</a:t>
            </a:r>
            <a:r>
              <a:rPr lang="en-US" dirty="0" smtClean="0"/>
              <a:t>: "Continuing Milton Hershey’s legacy of commitment to consumers, community and children, we provide high-quality HERSHEY’S products while conducting our business in a socially responsible and environmentally sustainable manner." Other than the annoying practice of putting one's name in all upper case, that's not bad.</a:t>
            </a:r>
          </a:p>
          <a:p>
            <a:r>
              <a:rPr lang="en-US" dirty="0" smtClean="0"/>
              <a:t>The company took some mocking for its previous mission statement which read in its entirety: "Undisputed Marketplace Leadership." Hershey's was smart to change it.</a:t>
            </a:r>
          </a:p>
          <a:p>
            <a:r>
              <a:rPr lang="en-US" b="1" dirty="0" smtClean="0"/>
              <a:t>8. If you have nothing good to say...</a:t>
            </a:r>
            <a:endParaRPr lang="en-US" dirty="0" smtClean="0"/>
          </a:p>
          <a:p>
            <a:r>
              <a:rPr lang="en-US" dirty="0" smtClean="0"/>
              <a:t>Dell seems to have decided to meet the mission statement challenge by simply </a:t>
            </a:r>
            <a:r>
              <a:rPr lang="en-US" dirty="0" smtClean="0">
                <a:hlinkClick r:id="rId10"/>
              </a:rPr>
              <a:t>not having one</a:t>
            </a:r>
            <a:r>
              <a:rPr lang="en-US" dirty="0" smtClean="0"/>
              <a:t>. That should give you encouragement. Whatever you come up with has to be better than not trying at all.</a:t>
            </a:r>
          </a:p>
          <a:p>
            <a:r>
              <a:rPr lang="en-US" b="1" dirty="0" smtClean="0"/>
              <a:t>9. Guess whose mission statement this is:</a:t>
            </a:r>
            <a:endParaRPr lang="en-US" dirty="0" smtClean="0"/>
          </a:p>
          <a:p>
            <a:r>
              <a:rPr lang="en-US" dirty="0" smtClean="0"/>
              <a:t>"It is our mission to continue to authoritatively provide access to diverse services to stay relevant in tomorrow's world."</a:t>
            </a:r>
          </a:p>
          <a:p>
            <a:r>
              <a:rPr lang="en-US" dirty="0" smtClean="0"/>
              <a:t>Give up? It was created by the </a:t>
            </a:r>
            <a:r>
              <a:rPr lang="en-US" dirty="0" smtClean="0">
                <a:hlinkClick r:id="rId11"/>
              </a:rPr>
              <a:t>Mission Statement Generator</a:t>
            </a:r>
            <a:r>
              <a:rPr lang="en-US" dirty="0" smtClean="0"/>
              <a:t> which recombines nouns, verbs, and adjectives into prototypical mission statements that are delightfully replete with meaningless corporate-speak.</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27</a:t>
            </a:fld>
            <a:endParaRPr lang="en-US" dirty="0"/>
          </a:p>
        </p:txBody>
      </p:sp>
    </p:spTree>
    <p:extLst>
      <p:ext uri="{BB962C8B-B14F-4D97-AF65-F5344CB8AC3E}">
        <p14:creationId xmlns:p14="http://schemas.microsoft.com/office/powerpoint/2010/main" xmlns="" val="9092421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29</a:t>
            </a:fld>
            <a:endParaRPr lang="en-US" dirty="0"/>
          </a:p>
        </p:txBody>
      </p:sp>
    </p:spTree>
    <p:extLst>
      <p:ext uri="{BB962C8B-B14F-4D97-AF65-F5344CB8AC3E}">
        <p14:creationId xmlns:p14="http://schemas.microsoft.com/office/powerpoint/2010/main" xmlns="" val="39551905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Questions</a:t>
            </a:r>
            <a:r>
              <a:rPr lang="en-US" baseline="0" dirty="0" smtClean="0"/>
              <a:t> to ask yourself:</a:t>
            </a:r>
            <a:br>
              <a:rPr lang="en-US" baseline="0" dirty="0" smtClean="0"/>
            </a:br>
            <a:r>
              <a:rPr lang="en-US" sz="1200" dirty="0" smtClean="0">
                <a:latin typeface="Calibri" pitchFamily="34" charset="0"/>
              </a:rPr>
              <a:t>When I think of my program/effort, I think of…______________________.</a:t>
            </a:r>
            <a:br>
              <a:rPr lang="en-US" sz="1200" dirty="0" smtClean="0">
                <a:latin typeface="Calibri" pitchFamily="34" charset="0"/>
              </a:rPr>
            </a:br>
            <a:r>
              <a:rPr lang="en-US" sz="1200" dirty="0" smtClean="0">
                <a:latin typeface="Calibri" pitchFamily="34" charset="0"/>
              </a:rPr>
              <a:t>I want others to see us as ______________________.</a:t>
            </a:r>
          </a:p>
          <a:p>
            <a:pPr defTabSz="891045"/>
            <a:endParaRPr lang="en-US" dirty="0" smtClean="0"/>
          </a:p>
          <a:p>
            <a:pPr defTabSz="891045"/>
            <a:endParaRPr lang="en-US" dirty="0" smtClean="0"/>
          </a:p>
          <a:p>
            <a:pPr defTabSz="891045"/>
            <a:r>
              <a:rPr lang="en-US" dirty="0" smtClean="0"/>
              <a:t>A SCOT analysis (alternatively SWOT analysis) is a planning method to evaluate </a:t>
            </a:r>
            <a:r>
              <a:rPr lang="en-US" b="1" dirty="0" smtClean="0"/>
              <a:t>S</a:t>
            </a:r>
            <a:r>
              <a:rPr lang="en-US" dirty="0" smtClean="0"/>
              <a:t>trengths, </a:t>
            </a:r>
            <a:r>
              <a:rPr lang="en-US" b="1" dirty="0" smtClean="0"/>
              <a:t>C</a:t>
            </a:r>
            <a:r>
              <a:rPr lang="en-US" dirty="0" smtClean="0"/>
              <a:t>hallenge, </a:t>
            </a:r>
            <a:r>
              <a:rPr lang="en-US" b="1" dirty="0" smtClean="0"/>
              <a:t>O</a:t>
            </a:r>
            <a:r>
              <a:rPr lang="en-US" dirty="0" smtClean="0"/>
              <a:t>pportunities, and </a:t>
            </a:r>
            <a:r>
              <a:rPr lang="en-US" b="1" dirty="0" smtClean="0"/>
              <a:t>T</a:t>
            </a:r>
            <a:r>
              <a:rPr lang="en-US" dirty="0" smtClean="0"/>
              <a:t>hreats.  A SCOT identifies the internal and external factors that are favorable and unfavorable to achieve goals and objectives. A SCOT analysis may be incorporated into the strategic plan.  </a:t>
            </a:r>
          </a:p>
          <a:p>
            <a:endParaRPr lang="en-US" dirty="0" smtClean="0"/>
          </a:p>
          <a:p>
            <a:pPr defTabSz="891045"/>
            <a:r>
              <a:rPr lang="en-US" dirty="0" smtClean="0"/>
              <a:t>Factors can be evaluated across the organization in areas such as:</a:t>
            </a:r>
          </a:p>
          <a:p>
            <a:pPr lvl="0">
              <a:buFont typeface="Arial" pitchFamily="34" charset="0"/>
              <a:buChar char="•"/>
            </a:pPr>
            <a:r>
              <a:rPr lang="en-US" dirty="0" smtClean="0"/>
              <a:t>Agency culture</a:t>
            </a:r>
          </a:p>
          <a:p>
            <a:pPr lvl="0">
              <a:buFont typeface="Arial" pitchFamily="34" charset="0"/>
              <a:buChar char="•"/>
            </a:pPr>
            <a:r>
              <a:rPr lang="en-US" dirty="0" smtClean="0"/>
              <a:t>Agency image</a:t>
            </a:r>
          </a:p>
          <a:p>
            <a:pPr lvl="0">
              <a:buFont typeface="Arial" pitchFamily="34" charset="0"/>
              <a:buChar char="•"/>
            </a:pPr>
            <a:r>
              <a:rPr lang="en-US" dirty="0" smtClean="0"/>
              <a:t>Organizational structure</a:t>
            </a:r>
          </a:p>
          <a:p>
            <a:pPr lvl="0">
              <a:buFont typeface="Arial" pitchFamily="34" charset="0"/>
              <a:buChar char="•"/>
            </a:pPr>
            <a:r>
              <a:rPr lang="en-US" dirty="0" smtClean="0"/>
              <a:t>Key staff</a:t>
            </a:r>
          </a:p>
          <a:p>
            <a:pPr lvl="0">
              <a:buFont typeface="Arial" pitchFamily="34" charset="0"/>
              <a:buChar char="•"/>
            </a:pPr>
            <a:r>
              <a:rPr lang="en-US" dirty="0" smtClean="0"/>
              <a:t>Operational efficiency</a:t>
            </a:r>
          </a:p>
          <a:p>
            <a:pPr lvl="0">
              <a:buFont typeface="Arial" pitchFamily="34" charset="0"/>
              <a:buChar char="•"/>
            </a:pPr>
            <a:r>
              <a:rPr lang="en-US" dirty="0" smtClean="0"/>
              <a:t>Operational effectiveness</a:t>
            </a:r>
          </a:p>
          <a:p>
            <a:pPr lvl="0">
              <a:buFont typeface="Arial" pitchFamily="34" charset="0"/>
              <a:buChar char="•"/>
            </a:pPr>
            <a:r>
              <a:rPr lang="en-US" dirty="0" smtClean="0"/>
              <a:t>Community awareness</a:t>
            </a:r>
          </a:p>
          <a:p>
            <a:pPr lvl="0">
              <a:buFont typeface="Arial" pitchFamily="34" charset="0"/>
              <a:buChar char="•"/>
            </a:pPr>
            <a:r>
              <a:rPr lang="en-US" dirty="0" smtClean="0"/>
              <a:t>Market share</a:t>
            </a:r>
          </a:p>
          <a:p>
            <a:pPr lvl="0">
              <a:buFont typeface="Arial" pitchFamily="34" charset="0"/>
              <a:buChar char="•"/>
            </a:pPr>
            <a:r>
              <a:rPr lang="en-US" dirty="0" smtClean="0"/>
              <a:t>Financial Resources</a:t>
            </a:r>
          </a:p>
          <a:p>
            <a:pPr lvl="0">
              <a:buFont typeface="Arial" pitchFamily="34" charset="0"/>
              <a:buChar char="•"/>
            </a:pPr>
            <a:endParaRPr lang="en-US" dirty="0" smtClean="0"/>
          </a:p>
          <a:p>
            <a:pPr lvl="0">
              <a:buFont typeface="Arial" pitchFamily="34" charset="0"/>
              <a:buChar char="•"/>
            </a:pPr>
            <a:r>
              <a:rPr lang="en-US" dirty="0" smtClean="0"/>
              <a:t>Customers</a:t>
            </a:r>
          </a:p>
          <a:p>
            <a:pPr lvl="0">
              <a:buFont typeface="Arial" pitchFamily="34" charset="0"/>
              <a:buChar char="•"/>
            </a:pPr>
            <a:r>
              <a:rPr lang="en-US" dirty="0" smtClean="0"/>
              <a:t>Population trends</a:t>
            </a:r>
          </a:p>
          <a:p>
            <a:pPr lvl="0">
              <a:buFont typeface="Arial" pitchFamily="34" charset="0"/>
              <a:buChar char="•"/>
            </a:pPr>
            <a:r>
              <a:rPr lang="en-US" dirty="0" smtClean="0"/>
              <a:t>Suppliers</a:t>
            </a:r>
          </a:p>
          <a:p>
            <a:pPr lvl="0">
              <a:buFont typeface="Arial" pitchFamily="34" charset="0"/>
              <a:buChar char="•"/>
            </a:pPr>
            <a:r>
              <a:rPr lang="en-US" dirty="0" smtClean="0"/>
              <a:t>Partners</a:t>
            </a:r>
          </a:p>
          <a:p>
            <a:pPr lvl="0">
              <a:buFont typeface="Arial" pitchFamily="34" charset="0"/>
              <a:buChar char="•"/>
            </a:pPr>
            <a:r>
              <a:rPr lang="en-US" dirty="0" smtClean="0"/>
              <a:t>Social changes</a:t>
            </a:r>
          </a:p>
          <a:p>
            <a:pPr lvl="0">
              <a:buFont typeface="Arial" pitchFamily="34" charset="0"/>
              <a:buChar char="•"/>
            </a:pPr>
            <a:r>
              <a:rPr lang="en-US" dirty="0" smtClean="0"/>
              <a:t>New technology</a:t>
            </a:r>
          </a:p>
          <a:p>
            <a:pPr lvl="0">
              <a:buFont typeface="Arial" pitchFamily="34" charset="0"/>
              <a:buChar char="•"/>
            </a:pPr>
            <a:r>
              <a:rPr lang="en-US" dirty="0" smtClean="0"/>
              <a:t>Economic environment</a:t>
            </a:r>
          </a:p>
          <a:p>
            <a:pPr lvl="0">
              <a:buFont typeface="Arial" pitchFamily="34" charset="0"/>
              <a:buChar char="•"/>
            </a:pPr>
            <a:r>
              <a:rPr lang="en-US" dirty="0" smtClean="0"/>
              <a:t>Political and regulatory environment</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30</a:t>
            </a:fld>
            <a:endParaRPr lang="en-US" dirty="0"/>
          </a:p>
        </p:txBody>
      </p:sp>
    </p:spTree>
    <p:extLst>
      <p:ext uri="{BB962C8B-B14F-4D97-AF65-F5344CB8AC3E}">
        <p14:creationId xmlns:p14="http://schemas.microsoft.com/office/powerpoint/2010/main" xmlns="" val="3263445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With performance measurement, </a:t>
            </a:r>
            <a:r>
              <a:rPr lang="en-US" sz="1200" u="sng" kern="1200" dirty="0" smtClean="0">
                <a:solidFill>
                  <a:schemeClr val="tx1"/>
                </a:solidFill>
                <a:effectLst/>
                <a:latin typeface="+mn-lt"/>
                <a:ea typeface="+mn-ea"/>
                <a:cs typeface="+mn-cs"/>
              </a:rPr>
              <a:t>the focus should be on the strategic goals and objectives of the program, and determining whether these goals and objectives are aligned with customers’ needs, expectations, and satisfaction</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rPr>
              <a:t>Additionally,</a:t>
            </a:r>
            <a:r>
              <a:rPr lang="en-US" sz="1200" u="sng" kern="1200" baseline="0" dirty="0" smtClean="0">
                <a:solidFill>
                  <a:schemeClr val="tx1"/>
                </a:solidFill>
                <a:effectLst/>
                <a:latin typeface="+mn-lt"/>
                <a:ea typeface="+mn-ea"/>
                <a:cs typeface="+mn-cs"/>
              </a:rPr>
              <a:t> the following considerations for goals should be made:</a:t>
            </a:r>
          </a:p>
          <a:p>
            <a:r>
              <a:rPr lang="en-US" b="1" dirty="0" smtClean="0"/>
              <a:t>Question 1: Does everyone share the same understanding of this goal?</a:t>
            </a:r>
          </a:p>
          <a:p>
            <a:r>
              <a:rPr lang="en-US" b="1" dirty="0" smtClean="0"/>
              <a:t>Question 2: Can we easily recognize when the goal is happening, through observation?</a:t>
            </a:r>
          </a:p>
          <a:p>
            <a:r>
              <a:rPr lang="en-US" b="1" dirty="0" smtClean="0"/>
              <a:t>Question 3: Does this goal matter more than all the things we’re not going to measure?</a:t>
            </a:r>
          </a:p>
          <a:p>
            <a:r>
              <a:rPr lang="en-US" b="1" dirty="0" smtClean="0"/>
              <a:t>Question 4: Is the goal about making a difference in the world, or just about doing stuff?</a:t>
            </a:r>
            <a:endParaRPr lang="en-US" dirty="0"/>
          </a:p>
        </p:txBody>
      </p:sp>
      <p:sp>
        <p:nvSpPr>
          <p:cNvPr id="4" name="Slide Number Placeholder 3"/>
          <p:cNvSpPr>
            <a:spLocks noGrp="1"/>
          </p:cNvSpPr>
          <p:nvPr>
            <p:ph type="sldNum" sz="quarter" idx="10"/>
          </p:nvPr>
        </p:nvSpPr>
        <p:spPr/>
        <p:txBody>
          <a:bodyPr/>
          <a:lstStyle/>
          <a:p>
            <a:fld id="{060C504A-CAC4-4011-84D3-73667CBF78FD}" type="slidenum">
              <a:rPr lang="en-US" smtClean="0"/>
              <a:pPr/>
              <a:t>33</a:t>
            </a:fld>
            <a:endParaRPr lang="en-US" dirty="0"/>
          </a:p>
        </p:txBody>
      </p:sp>
    </p:spTree>
    <p:extLst>
      <p:ext uri="{BB962C8B-B14F-4D97-AF65-F5344CB8AC3E}">
        <p14:creationId xmlns:p14="http://schemas.microsoft.com/office/powerpoint/2010/main" xmlns="" val="16689514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a:t>
            </a:r>
            <a:r>
              <a:rPr lang="en-US" baseline="0" dirty="0" smtClean="0"/>
              <a:t> formula</a:t>
            </a:r>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35</a:t>
            </a:fld>
            <a:endParaRPr lang="en-US" dirty="0"/>
          </a:p>
        </p:txBody>
      </p:sp>
    </p:spTree>
    <p:extLst>
      <p:ext uri="{BB962C8B-B14F-4D97-AF65-F5344CB8AC3E}">
        <p14:creationId xmlns:p14="http://schemas.microsoft.com/office/powerpoint/2010/main" xmlns="" val="10132840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Inform public officials about the importance and need to support national, state, regional, and local policy and program initiatives which promote and sustain aging road user safety and mobility.</a:t>
            </a:r>
            <a:endParaRPr lang="en-US" sz="1200" i="1" dirty="0" smtClean="0"/>
          </a:p>
          <a:p>
            <a:endParaRPr lang="en-US" sz="1200" dirty="0" smtClean="0"/>
          </a:p>
          <a:p>
            <a:r>
              <a:rPr lang="en-US" sz="1200" dirty="0" smtClean="0"/>
              <a:t>Promote and encourage practices that support and enhance aging in place.</a:t>
            </a:r>
          </a:p>
          <a:p>
            <a:endParaRPr lang="en-US" sz="1200" dirty="0" smtClean="0"/>
          </a:p>
          <a:p>
            <a:r>
              <a:rPr lang="en-US" sz="1200" dirty="0" smtClean="0"/>
              <a:t>Enhance aging road user safety and mobility through assessment, remediation, and rehabilitation.</a:t>
            </a:r>
            <a:endParaRPr lang="en-US" sz="1200" i="1" dirty="0" smtClean="0"/>
          </a:p>
          <a:p>
            <a:endParaRPr lang="en-US" sz="1200" dirty="0" smtClean="0"/>
          </a:p>
          <a:p>
            <a:r>
              <a:rPr lang="en-US" sz="1200" dirty="0" smtClean="0"/>
              <a:t>Promote safe driving and mobility for aging road users through licensing and enforcement.</a:t>
            </a:r>
          </a:p>
          <a:p>
            <a:endParaRPr lang="en-US" sz="1200" dirty="0" smtClean="0"/>
          </a:p>
          <a:p>
            <a:r>
              <a:rPr lang="en-US" sz="1200" dirty="0" smtClean="0"/>
              <a:t>FLORIDA’S </a:t>
            </a:r>
            <a:r>
              <a:rPr lang="en-US" sz="1200" dirty="0" smtClean="0"/>
              <a:t>Road User </a:t>
            </a:r>
            <a:r>
              <a:rPr lang="en-US" sz="1200" dirty="0" smtClean="0"/>
              <a:t>Strategic</a:t>
            </a:r>
            <a:r>
              <a:rPr lang="en-US" sz="1200" baseline="0" dirty="0" smtClean="0"/>
              <a:t> Mobility Plan</a:t>
            </a:r>
            <a:endParaRPr lang="en-US" sz="1200" dirty="0" smtClean="0"/>
          </a:p>
          <a:p>
            <a:endParaRPr lang="en-US" dirty="0" smtClean="0"/>
          </a:p>
          <a:p>
            <a:r>
              <a:rPr lang="en-US" sz="1200" b="0" i="0" kern="1200" dirty="0" smtClean="0">
                <a:solidFill>
                  <a:schemeClr val="tx1"/>
                </a:solidFill>
                <a:effectLst/>
                <a:latin typeface="+mn-lt"/>
                <a:ea typeface="+mn-ea"/>
                <a:cs typeface="+mn-cs"/>
              </a:rPr>
              <a:t>Manage and evaluate aging road user safety and mobility activities to maximize the effectiveness of programs and resources.</a:t>
            </a:r>
            <a:br>
              <a:rPr lang="en-US" sz="1200" b="0"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Team Leader: </a:t>
            </a:r>
            <a:r>
              <a:rPr lang="en-US" sz="1200" b="0" i="0" kern="1200" dirty="0" smtClean="0">
                <a:solidFill>
                  <a:schemeClr val="tx1"/>
                </a:solidFill>
                <a:effectLst/>
                <a:latin typeface="+mn-lt"/>
                <a:ea typeface="+mn-ea"/>
                <a:cs typeface="+mn-cs"/>
              </a:rPr>
              <a:t>Gail Holley, FDOT State Traffic Engineering and Operations Office</a:t>
            </a:r>
          </a:p>
          <a:p>
            <a:r>
              <a:rPr lang="en-US" sz="1200" b="1" i="0" kern="1200" dirty="0" smtClean="0">
                <a:solidFill>
                  <a:schemeClr val="tx1"/>
                </a:solidFill>
                <a:effectLst/>
                <a:latin typeface="+mn-lt"/>
                <a:ea typeface="+mn-ea"/>
                <a:cs typeface="+mn-cs"/>
              </a:rPr>
              <a:t>Outreach and Education Emphasis Area</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Goal: </a:t>
            </a:r>
            <a:r>
              <a:rPr lang="en-US" sz="1200" b="0" i="0" kern="1200" dirty="0" smtClean="0">
                <a:solidFill>
                  <a:schemeClr val="tx1"/>
                </a:solidFill>
                <a:effectLst/>
                <a:latin typeface="+mn-lt"/>
                <a:ea typeface="+mn-ea"/>
                <a:cs typeface="+mn-cs"/>
              </a:rPr>
              <a:t>Provide information and resources regarding aging road user safety and mobility.</a:t>
            </a:r>
            <a:br>
              <a:rPr lang="en-US" sz="1200" b="0"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Team Leader:</a:t>
            </a:r>
            <a:r>
              <a:rPr lang="en-US" sz="1200" b="0" i="0" kern="1200" dirty="0" smtClean="0">
                <a:solidFill>
                  <a:schemeClr val="tx1"/>
                </a:solidFill>
                <a:effectLst/>
                <a:latin typeface="+mn-lt"/>
                <a:ea typeface="+mn-ea"/>
                <a:cs typeface="+mn-cs"/>
              </a:rPr>
              <a:t> Stefanie Kiedrowski, Pepper Institute on Aging and Public Policy</a:t>
            </a:r>
          </a:p>
          <a:p>
            <a:r>
              <a:rPr lang="en-US" sz="1200" b="1" i="0" kern="1200" dirty="0" smtClean="0">
                <a:solidFill>
                  <a:schemeClr val="tx1"/>
                </a:solidFill>
                <a:effectLst/>
                <a:latin typeface="+mn-lt"/>
                <a:ea typeface="+mn-ea"/>
                <a:cs typeface="+mn-cs"/>
              </a:rPr>
              <a:t>Data Collection and Analysis Emphasis Area</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Goal: </a:t>
            </a:r>
            <a:r>
              <a:rPr lang="en-US" sz="1200" b="0" i="0" kern="1200" dirty="0" smtClean="0">
                <a:solidFill>
                  <a:schemeClr val="tx1"/>
                </a:solidFill>
                <a:effectLst/>
                <a:latin typeface="+mn-lt"/>
                <a:ea typeface="+mn-ea"/>
                <a:cs typeface="+mn-cs"/>
              </a:rPr>
              <a:t>Provide stakeholders with the best available data to make decisions that improve aging road user safety and mobility.</a:t>
            </a:r>
            <a:r>
              <a:rPr lang="en-US" sz="1200" b="0" i="1" kern="1200" dirty="0" smtClean="0">
                <a:solidFill>
                  <a:schemeClr val="tx1"/>
                </a:solidFill>
                <a:effectLst/>
                <a:latin typeface="+mn-lt"/>
                <a:ea typeface="+mn-ea"/>
                <a:cs typeface="+mn-cs"/>
              </a:rPr>
              <a:t/>
            </a:r>
            <a:br>
              <a:rPr lang="en-US" sz="1200" b="0" i="1"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Team Leader:</a:t>
            </a:r>
            <a:r>
              <a:rPr lang="en-US" sz="1200" b="0" i="0" kern="1200" dirty="0" smtClean="0">
                <a:solidFill>
                  <a:schemeClr val="tx1"/>
                </a:solidFill>
                <a:effectLst/>
                <a:latin typeface="+mn-lt"/>
                <a:ea typeface="+mn-ea"/>
                <a:cs typeface="+mn-cs"/>
              </a:rPr>
              <a:t> Eric Gordin, FDOT Turnpike District (Interim)</a:t>
            </a:r>
          </a:p>
          <a:p>
            <a:r>
              <a:rPr lang="en-US" sz="1200" b="1" i="0" kern="1200" dirty="0" smtClean="0">
                <a:solidFill>
                  <a:schemeClr val="tx1"/>
                </a:solidFill>
                <a:effectLst/>
                <a:latin typeface="+mn-lt"/>
                <a:ea typeface="+mn-ea"/>
                <a:cs typeface="+mn-cs"/>
              </a:rPr>
              <a:t>Advocacy and Policy Emphasis Area</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Goal: </a:t>
            </a:r>
            <a:r>
              <a:rPr lang="en-US" sz="1200" b="0" i="0" kern="1200" dirty="0" smtClean="0">
                <a:solidFill>
                  <a:schemeClr val="tx1"/>
                </a:solidFill>
                <a:effectLst/>
                <a:latin typeface="+mn-lt"/>
                <a:ea typeface="+mn-ea"/>
                <a:cs typeface="+mn-cs"/>
              </a:rPr>
              <a:t>Inform public officials about the importance and need to support national, state, regional, and local policy and program initiatives which promote and sustain aging road user safety and mobility.</a:t>
            </a:r>
            <a:r>
              <a:rPr lang="en-US" sz="1200" b="0" i="1" kern="1200" dirty="0" smtClean="0">
                <a:solidFill>
                  <a:schemeClr val="tx1"/>
                </a:solidFill>
                <a:effectLst/>
                <a:latin typeface="+mn-lt"/>
                <a:ea typeface="+mn-ea"/>
                <a:cs typeface="+mn-cs"/>
              </a:rPr>
              <a:t/>
            </a:r>
            <a:br>
              <a:rPr lang="en-US" sz="1200" b="0" i="1"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Team Leader: </a:t>
            </a:r>
            <a:r>
              <a:rPr lang="en-US" sz="1200" b="0" i="0" kern="1200" dirty="0" smtClean="0">
                <a:solidFill>
                  <a:schemeClr val="tx1"/>
                </a:solidFill>
                <a:effectLst/>
                <a:latin typeface="+mn-lt"/>
                <a:ea typeface="+mn-ea"/>
                <a:cs typeface="+mn-cs"/>
              </a:rPr>
              <a:t>Laura Cantwell, AARP</a:t>
            </a:r>
          </a:p>
          <a:p>
            <a:r>
              <a:rPr lang="en-US" sz="1200" b="1" i="0" kern="1200" dirty="0" smtClean="0">
                <a:solidFill>
                  <a:schemeClr val="tx1"/>
                </a:solidFill>
                <a:effectLst/>
                <a:latin typeface="+mn-lt"/>
                <a:ea typeface="+mn-ea"/>
                <a:cs typeface="+mn-cs"/>
              </a:rPr>
              <a:t>Aging in Place Emphasis Area</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Goal: </a:t>
            </a:r>
            <a:r>
              <a:rPr lang="en-US" sz="1200" b="0" i="0" kern="1200" dirty="0" smtClean="0">
                <a:solidFill>
                  <a:schemeClr val="tx1"/>
                </a:solidFill>
                <a:effectLst/>
                <a:latin typeface="+mn-lt"/>
                <a:ea typeface="+mn-ea"/>
                <a:cs typeface="+mn-cs"/>
              </a:rPr>
              <a:t>Promote and encourage practices that support and enhance aging in place.</a:t>
            </a:r>
            <a:br>
              <a:rPr lang="en-US" sz="1200" b="0"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Team Leader: </a:t>
            </a:r>
            <a:r>
              <a:rPr lang="en-US" sz="1200" b="0" i="0" kern="1200" dirty="0" smtClean="0">
                <a:solidFill>
                  <a:schemeClr val="tx1"/>
                </a:solidFill>
                <a:effectLst/>
                <a:latin typeface="+mn-lt"/>
                <a:ea typeface="+mn-ea"/>
                <a:cs typeface="+mn-cs"/>
              </a:rPr>
              <a:t>Melanie Weaver Carr, FDOT Office of Policy Planning</a:t>
            </a:r>
          </a:p>
          <a:p>
            <a:r>
              <a:rPr lang="en-US" sz="1200" b="1" i="0" kern="1200" dirty="0" smtClean="0">
                <a:solidFill>
                  <a:schemeClr val="tx1"/>
                </a:solidFill>
                <a:effectLst/>
                <a:latin typeface="+mn-lt"/>
                <a:ea typeface="+mn-ea"/>
                <a:cs typeface="+mn-cs"/>
              </a:rPr>
              <a:t>Assessment, Remediation and Rehabilitation Emphasis Area</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Goal: </a:t>
            </a:r>
            <a:r>
              <a:rPr lang="en-US" sz="1200" b="0" i="0" kern="1200" dirty="0" smtClean="0">
                <a:solidFill>
                  <a:schemeClr val="tx1"/>
                </a:solidFill>
                <a:effectLst/>
                <a:latin typeface="+mn-lt"/>
                <a:ea typeface="+mn-ea"/>
                <a:cs typeface="+mn-cs"/>
              </a:rPr>
              <a:t>Enhance aging road user safety and mobility through assessment, remediation, and rehabilitation.</a:t>
            </a:r>
            <a:r>
              <a:rPr lang="en-US" sz="1200" b="0" i="1" kern="1200" dirty="0" smtClean="0">
                <a:solidFill>
                  <a:schemeClr val="tx1"/>
                </a:solidFill>
                <a:effectLst/>
                <a:latin typeface="+mn-lt"/>
                <a:ea typeface="+mn-ea"/>
                <a:cs typeface="+mn-cs"/>
              </a:rPr>
              <a:t/>
            </a:r>
            <a:br>
              <a:rPr lang="en-US" sz="1200" b="0" i="1"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Team Leader: </a:t>
            </a:r>
            <a:r>
              <a:rPr lang="en-US" sz="1200" b="0" i="0" kern="1200" dirty="0" smtClean="0">
                <a:solidFill>
                  <a:schemeClr val="tx1"/>
                </a:solidFill>
                <a:effectLst/>
                <a:latin typeface="+mn-lt"/>
                <a:ea typeface="+mn-ea"/>
                <a:cs typeface="+mn-cs"/>
              </a:rPr>
              <a:t>Dr. Dennis McCarthy, Nova Southeastern University (Interim)</a:t>
            </a:r>
          </a:p>
          <a:p>
            <a:r>
              <a:rPr lang="en-US" sz="1200" b="1" i="0" kern="1200" dirty="0" smtClean="0">
                <a:solidFill>
                  <a:schemeClr val="tx1"/>
                </a:solidFill>
                <a:effectLst/>
                <a:latin typeface="+mn-lt"/>
                <a:ea typeface="+mn-ea"/>
                <a:cs typeface="+mn-cs"/>
              </a:rPr>
              <a:t>Licensing and Enforcement Emphasis Area</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Goal:</a:t>
            </a:r>
            <a:r>
              <a:rPr lang="en-US" sz="1200" b="0" i="0" kern="1200" dirty="0" smtClean="0">
                <a:solidFill>
                  <a:schemeClr val="tx1"/>
                </a:solidFill>
                <a:effectLst/>
                <a:latin typeface="+mn-lt"/>
                <a:ea typeface="+mn-ea"/>
                <a:cs typeface="+mn-cs"/>
              </a:rPr>
              <a:t> Promote safe driving and mobility for aging road users through licensing and enforcement.</a:t>
            </a:r>
            <a:br>
              <a:rPr lang="en-US" sz="1200" b="0"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Team Leader:</a:t>
            </a:r>
            <a:r>
              <a:rPr lang="en-US" sz="1200" b="0" i="0" kern="1200" dirty="0" smtClean="0">
                <a:solidFill>
                  <a:schemeClr val="tx1"/>
                </a:solidFill>
                <a:effectLst/>
                <a:latin typeface="+mn-lt"/>
                <a:ea typeface="+mn-ea"/>
                <a:cs typeface="+mn-cs"/>
              </a:rPr>
              <a:t> Steven Fielder, Department of Highway Safety and Motor Vehicles</a:t>
            </a:r>
          </a:p>
          <a:p>
            <a:r>
              <a:rPr lang="en-US" sz="1200" b="1" i="0" kern="1200" dirty="0" smtClean="0">
                <a:solidFill>
                  <a:schemeClr val="tx1"/>
                </a:solidFill>
                <a:effectLst/>
                <a:latin typeface="+mn-lt"/>
                <a:ea typeface="+mn-ea"/>
                <a:cs typeface="+mn-cs"/>
              </a:rPr>
              <a:t>Other Road Users Emphasis Area</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Goal: </a:t>
            </a:r>
            <a:r>
              <a:rPr lang="en-US" sz="1200" b="0" i="0" kern="1200" dirty="0" smtClean="0">
                <a:solidFill>
                  <a:schemeClr val="tx1"/>
                </a:solidFill>
                <a:effectLst/>
                <a:latin typeface="+mn-lt"/>
                <a:ea typeface="+mn-ea"/>
                <a:cs typeface="+mn-cs"/>
              </a:rPr>
              <a:t>Promote the safe mobility of aging vulnerable road users (pedestrians, transit riders, bicyclists, and other non-motorized vehicles).</a:t>
            </a:r>
            <a:r>
              <a:rPr lang="en-US" sz="1200" b="0" i="1" kern="1200" dirty="0" smtClean="0">
                <a:solidFill>
                  <a:schemeClr val="tx1"/>
                </a:solidFill>
                <a:effectLst/>
                <a:latin typeface="+mn-lt"/>
                <a:ea typeface="+mn-ea"/>
                <a:cs typeface="+mn-cs"/>
              </a:rPr>
              <a:t/>
            </a:r>
            <a:br>
              <a:rPr lang="en-US" sz="1200" b="0" i="1"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Team Leader: </a:t>
            </a:r>
            <a:r>
              <a:rPr lang="en-US" sz="1200" b="0" i="0" kern="1200" dirty="0" smtClean="0">
                <a:solidFill>
                  <a:schemeClr val="tx1"/>
                </a:solidFill>
                <a:effectLst/>
                <a:latin typeface="+mn-lt"/>
                <a:ea typeface="+mn-ea"/>
                <a:cs typeface="+mn-cs"/>
              </a:rPr>
              <a:t>Trenda McPherson, State Safety Office</a:t>
            </a:r>
            <a:r>
              <a:rPr lang="en-US" sz="1200" b="1" i="0" kern="1200" dirty="0" smtClean="0">
                <a:solidFill>
                  <a:schemeClr val="tx1"/>
                </a:solidFill>
                <a:effectLst/>
                <a:latin typeface="+mn-lt"/>
                <a:ea typeface="+mn-ea"/>
                <a:cs typeface="+mn-cs"/>
              </a:rPr>
              <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Prevention and Early Recognition Emphasis Area</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Goal: </a:t>
            </a:r>
            <a:r>
              <a:rPr lang="en-US" sz="1200" b="0" i="0" kern="1200" dirty="0" smtClean="0">
                <a:solidFill>
                  <a:schemeClr val="tx1"/>
                </a:solidFill>
                <a:effectLst/>
                <a:latin typeface="+mn-lt"/>
                <a:ea typeface="+mn-ea"/>
                <a:cs typeface="+mn-cs"/>
              </a:rPr>
              <a:t>Promote the value of prevention strategies and early recognition of aging at-risk drivers to stakeholders.</a:t>
            </a:r>
            <a:br>
              <a:rPr lang="en-US" sz="1200" b="0"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Team Leader: </a:t>
            </a:r>
            <a:r>
              <a:rPr lang="en-US" sz="1200" b="0" i="0" kern="1200" dirty="0" smtClean="0">
                <a:solidFill>
                  <a:schemeClr val="tx1"/>
                </a:solidFill>
                <a:effectLst/>
                <a:latin typeface="+mn-lt"/>
                <a:ea typeface="+mn-ea"/>
                <a:cs typeface="+mn-cs"/>
              </a:rPr>
              <a:t>Dr. Alice Pomidor, FSU College of Medicine</a:t>
            </a:r>
            <a:r>
              <a:rPr lang="en-US" sz="1200" b="1" i="0" kern="1200" dirty="0" smtClean="0">
                <a:solidFill>
                  <a:schemeClr val="tx1"/>
                </a:solidFill>
                <a:effectLst/>
                <a:latin typeface="+mn-lt"/>
                <a:ea typeface="+mn-ea"/>
                <a:cs typeface="+mn-cs"/>
              </a:rPr>
              <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Transitioning from Driving Emphasis Area</a:t>
            </a:r>
            <a:br>
              <a:rPr lang="en-US" sz="1200" b="1" i="0" kern="1200" dirty="0" smtClean="0">
                <a:solidFill>
                  <a:schemeClr val="tx1"/>
                </a:solidFill>
                <a:effectLst/>
                <a:latin typeface="+mn-lt"/>
                <a:ea typeface="+mn-ea"/>
                <a:cs typeface="+mn-cs"/>
              </a:rPr>
            </a:br>
            <a:r>
              <a:rPr lang="en-US" sz="1200" b="1" i="0" kern="1200" dirty="0" smtClean="0">
                <a:solidFill>
                  <a:schemeClr val="tx1"/>
                </a:solidFill>
                <a:effectLst/>
                <a:latin typeface="+mn-lt"/>
                <a:ea typeface="+mn-ea"/>
                <a:cs typeface="+mn-cs"/>
              </a:rPr>
              <a:t>Goal: </a:t>
            </a:r>
            <a:r>
              <a:rPr lang="en-US" sz="1200" b="0" i="0" kern="1200" dirty="0" smtClean="0">
                <a:solidFill>
                  <a:schemeClr val="tx1"/>
                </a:solidFill>
                <a:effectLst/>
                <a:latin typeface="+mn-lt"/>
                <a:ea typeface="+mn-ea"/>
                <a:cs typeface="+mn-cs"/>
              </a:rPr>
              <a:t>Bridge the gap between driving retirement and mobility independence.</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39</a:t>
            </a:fld>
            <a:endParaRPr lang="en-US" dirty="0"/>
          </a:p>
        </p:txBody>
      </p:sp>
    </p:spTree>
    <p:extLst>
      <p:ext uri="{BB962C8B-B14F-4D97-AF65-F5344CB8AC3E}">
        <p14:creationId xmlns:p14="http://schemas.microsoft.com/office/powerpoint/2010/main" xmlns="" val="30182775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Kentucky Mobility Management</a:t>
            </a:r>
            <a:r>
              <a:rPr lang="en-US" baseline="0" dirty="0" smtClean="0"/>
              <a:t> Goals—Demonstration program.</a:t>
            </a:r>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40</a:t>
            </a:fld>
            <a:endParaRPr lang="en-US" dirty="0"/>
          </a:p>
        </p:txBody>
      </p:sp>
    </p:spTree>
    <p:extLst>
      <p:ext uri="{BB962C8B-B14F-4D97-AF65-F5344CB8AC3E}">
        <p14:creationId xmlns:p14="http://schemas.microsoft.com/office/powerpoint/2010/main" xmlns="" val="41309552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Secure formal state and local agency agreements and identify and address funding, regulatory, programmatic, attitudinal, and geographic barriers to implement coordinated transportation in the Capital Area. </a:t>
            </a:r>
          </a:p>
          <a:p>
            <a:endParaRPr lang="en-US" sz="1200" dirty="0" smtClean="0"/>
          </a:p>
          <a:p>
            <a:r>
              <a:rPr lang="en-US" sz="1200" dirty="0" smtClean="0"/>
              <a:t>Increase the efficiency of transportation services for the public and human service clients. </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41</a:t>
            </a:fld>
            <a:endParaRPr lang="en-US" dirty="0"/>
          </a:p>
        </p:txBody>
      </p:sp>
    </p:spTree>
    <p:extLst>
      <p:ext uri="{BB962C8B-B14F-4D97-AF65-F5344CB8AC3E}">
        <p14:creationId xmlns:p14="http://schemas.microsoft.com/office/powerpoint/2010/main" xmlns="" val="31150935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42</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0C504A-CAC4-4011-84D3-73667CBF78FD}" type="slidenum">
              <a:rPr lang="en-US" smtClean="0"/>
              <a:pPr/>
              <a:t>43</a:t>
            </a:fld>
            <a:endParaRPr lang="en-US" dirty="0"/>
          </a:p>
        </p:txBody>
      </p:sp>
    </p:spTree>
    <p:extLst>
      <p:ext uri="{BB962C8B-B14F-4D97-AF65-F5344CB8AC3E}">
        <p14:creationId xmlns:p14="http://schemas.microsoft.com/office/powerpoint/2010/main" xmlns="" val="22332618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0C504A-CAC4-4011-84D3-73667CBF78FD}" type="slidenum">
              <a:rPr lang="en-US" smtClean="0"/>
              <a:pPr/>
              <a:t>44</a:t>
            </a:fld>
            <a:endParaRPr lang="en-US" dirty="0"/>
          </a:p>
        </p:txBody>
      </p:sp>
    </p:spTree>
    <p:extLst>
      <p:ext uri="{BB962C8B-B14F-4D97-AF65-F5344CB8AC3E}">
        <p14:creationId xmlns:p14="http://schemas.microsoft.com/office/powerpoint/2010/main" xmlns="" val="30145845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45</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891045"/>
            <a:endParaRPr lang="en-US" dirty="0"/>
          </a:p>
        </p:txBody>
      </p:sp>
      <p:sp>
        <p:nvSpPr>
          <p:cNvPr id="4" name="Slide Number Placeholder 3"/>
          <p:cNvSpPr>
            <a:spLocks noGrp="1"/>
          </p:cNvSpPr>
          <p:nvPr>
            <p:ph type="sldNum" sz="quarter" idx="10"/>
          </p:nvPr>
        </p:nvSpPr>
        <p:spPr/>
        <p:txBody>
          <a:bodyPr/>
          <a:lstStyle/>
          <a:p>
            <a:fld id="{A469FE6C-E813-4615-8B9D-D00C03A6B64D}" type="slidenum">
              <a:rPr lang="en-US" smtClean="0"/>
              <a:pPr/>
              <a:t>47</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Coordination Plans were prepared in response to Federal Transit Administration (FTA) regulations. Transit projects using funds from the FTA’s Enhanced Mobility for of Seniors and Individuals with Disabilities Program (Section 5310) must be derived from a locally-developed plan for public transit and human services transportation coordination. The Section 5310 program funds assist with the purchase of specialized transit vehicles used to serve elderly and disabled persons, and provide capital and operating assistance for public transportation services that go beyond the requirements of the Americans with Disabilities Act.</a:t>
            </a:r>
            <a:br>
              <a:rPr lang="en-US" dirty="0" smtClean="0"/>
            </a:br>
            <a:r>
              <a:rPr lang="en-US" dirty="0" smtClean="0"/>
              <a:t>The FTA requires that public transit-human services transportation plans include, at a minimum, the following elements:</a:t>
            </a:r>
          </a:p>
          <a:p>
            <a:endParaRPr lang="en-US" dirty="0" smtClean="0"/>
          </a:p>
          <a:p>
            <a:pPr marL="171450" indent="-171450">
              <a:buFont typeface="Arial" panose="020B0604020202020204" pitchFamily="34" charset="0"/>
              <a:buChar char="•"/>
            </a:pPr>
            <a:r>
              <a:rPr lang="en-US" sz="1200" dirty="0" smtClean="0"/>
              <a:t>Assessment of transportation needs for individuals with disabilities, seniors, and people with low incomes;</a:t>
            </a:r>
          </a:p>
          <a:p>
            <a:pPr marL="171450" indent="-171450">
              <a:buFont typeface="Arial" panose="020B0604020202020204" pitchFamily="34" charset="0"/>
              <a:buChar char="•"/>
            </a:pPr>
            <a:r>
              <a:rPr lang="en-US" sz="1200" dirty="0" smtClean="0"/>
              <a:t>An assessment of available transportation services that identifies current providers;</a:t>
            </a:r>
          </a:p>
          <a:p>
            <a:pPr marL="171450" indent="-171450">
              <a:buFont typeface="Arial" panose="020B0604020202020204" pitchFamily="34" charset="0"/>
              <a:buChar char="•"/>
            </a:pPr>
            <a:r>
              <a:rPr lang="en-US" sz="1200" dirty="0" smtClean="0"/>
              <a:t>Strategies to address the identified gaps between current services and needs, as well as opportunities to improve efficiencies in service delivery; and</a:t>
            </a:r>
          </a:p>
          <a:p>
            <a:pPr marL="171450" indent="-171450">
              <a:buFont typeface="Arial" panose="020B0604020202020204" pitchFamily="34" charset="0"/>
              <a:buChar char="•"/>
            </a:pPr>
            <a:r>
              <a:rPr lang="en-US" sz="1200" dirty="0" smtClean="0"/>
              <a:t>Priorities for implementing strategies.</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4</a:t>
            </a:fld>
            <a:endParaRPr lang="en-US" dirty="0"/>
          </a:p>
        </p:txBody>
      </p:sp>
    </p:spTree>
    <p:extLst>
      <p:ext uri="{BB962C8B-B14F-4D97-AF65-F5344CB8AC3E}">
        <p14:creationId xmlns:p14="http://schemas.microsoft.com/office/powerpoint/2010/main" xmlns="" val="33362182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579120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70" dirty="0" smtClean="0"/>
              <a:t>So with the knowledge</a:t>
            </a:r>
            <a:r>
              <a:rPr lang="en-US" sz="1070" baseline="0" dirty="0" smtClean="0"/>
              <a:t> of the importance of goals, objectives, and outcomes, where is the motivation for implementing and using performance measures?</a:t>
            </a:r>
          </a:p>
          <a:p>
            <a:r>
              <a:rPr lang="en-US" sz="1070" kern="1200" dirty="0" smtClean="0">
                <a:solidFill>
                  <a:schemeClr val="tx1"/>
                </a:solidFill>
                <a:effectLst/>
                <a:latin typeface="+mn-lt"/>
                <a:ea typeface="+mn-ea"/>
                <a:cs typeface="+mn-cs"/>
              </a:rPr>
              <a:t>Performance </a:t>
            </a:r>
            <a:r>
              <a:rPr lang="en-US" sz="1070" kern="1200" dirty="0" smtClean="0">
                <a:solidFill>
                  <a:schemeClr val="tx1"/>
                </a:solidFill>
                <a:effectLst/>
                <a:latin typeface="+mn-lt"/>
                <a:ea typeface="+mn-ea"/>
                <a:cs typeface="+mn-cs"/>
              </a:rPr>
              <a:t>Measurement has generated attention at the national level, especially over the last decade.  </a:t>
            </a:r>
          </a:p>
          <a:p>
            <a:r>
              <a:rPr lang="en-US" sz="1070" kern="1200" dirty="0" smtClean="0">
                <a:solidFill>
                  <a:schemeClr val="tx1"/>
                </a:solidFill>
                <a:effectLst/>
                <a:latin typeface="+mn-lt"/>
                <a:ea typeface="+mn-ea"/>
                <a:cs typeface="+mn-cs"/>
              </a:rPr>
              <a:t>Both the FTA and the U.S. DOT have placed an emphasis on the need for agencies to utilize performance measurement in order to gauge progress and garner funding. </a:t>
            </a:r>
          </a:p>
          <a:p>
            <a:r>
              <a:rPr lang="en-US" sz="1070" kern="1200" dirty="0" smtClean="0">
                <a:solidFill>
                  <a:schemeClr val="tx1"/>
                </a:solidFill>
                <a:effectLst/>
                <a:latin typeface="+mn-lt"/>
                <a:ea typeface="+mn-ea"/>
                <a:cs typeface="+mn-cs"/>
              </a:rPr>
              <a:t>The purpose of such evaluation is to improve the effectiveness of programs and accountability to the public through greater focus on results, service quality, and customer satisfaction.</a:t>
            </a:r>
          </a:p>
          <a:p>
            <a:r>
              <a:rPr lang="en-US" sz="1070" kern="1200" dirty="0" smtClean="0">
                <a:solidFill>
                  <a:schemeClr val="tx1"/>
                </a:solidFill>
                <a:effectLst/>
                <a:latin typeface="+mn-lt"/>
                <a:ea typeface="+mn-ea"/>
                <a:cs typeface="+mn-cs"/>
              </a:rPr>
              <a:t>HOWEVER,</a:t>
            </a:r>
            <a:r>
              <a:rPr lang="en-US" sz="1070" kern="1200" baseline="0" dirty="0" smtClean="0">
                <a:solidFill>
                  <a:schemeClr val="tx1"/>
                </a:solidFill>
                <a:effectLst/>
                <a:latin typeface="+mn-lt"/>
                <a:ea typeface="+mn-ea"/>
                <a:cs typeface="+mn-cs"/>
              </a:rPr>
              <a:t> </a:t>
            </a:r>
            <a:r>
              <a:rPr lang="en-US" sz="1070" kern="1200" dirty="0" smtClean="0">
                <a:solidFill>
                  <a:schemeClr val="tx1"/>
                </a:solidFill>
                <a:effectLst/>
                <a:latin typeface="+mn-lt"/>
                <a:ea typeface="+mn-ea"/>
                <a:cs typeface="+mn-cs"/>
              </a:rPr>
              <a:t>the complexity of a transportation network makes performance measurement a difficult and challenging task.</a:t>
            </a:r>
            <a:endParaRPr lang="en-US" sz="1070" dirty="0" smtClean="0"/>
          </a:p>
          <a:p>
            <a:r>
              <a:rPr lang="en-US" sz="1070" u="sng" dirty="0" smtClean="0">
                <a:solidFill>
                  <a:schemeClr val="accent1"/>
                </a:solidFill>
              </a:rPr>
              <a:t>Evaluate</a:t>
            </a:r>
            <a:r>
              <a:rPr lang="en-US" sz="1070" dirty="0" smtClean="0"/>
              <a:t>—is </a:t>
            </a:r>
            <a:r>
              <a:rPr lang="en-US" sz="1070" dirty="0" smtClean="0"/>
              <a:t>it effective?</a:t>
            </a:r>
          </a:p>
          <a:p>
            <a:pPr marL="0" marR="0" indent="0" algn="l" defTabSz="914400" rtl="0" eaLnBrk="1" fontAlgn="auto" latinLnBrk="0" hangingPunct="1">
              <a:lnSpc>
                <a:spcPct val="100000"/>
              </a:lnSpc>
              <a:spcBef>
                <a:spcPts val="0"/>
              </a:spcBef>
              <a:spcAft>
                <a:spcPts val="0"/>
              </a:spcAft>
              <a:buClrTx/>
              <a:buSzTx/>
              <a:buFontTx/>
              <a:buNone/>
              <a:tabLst/>
              <a:defRPr/>
            </a:pPr>
            <a:r>
              <a:rPr lang="en-US" sz="1070" u="sng" dirty="0" smtClean="0">
                <a:solidFill>
                  <a:schemeClr val="accent1"/>
                </a:solidFill>
              </a:rPr>
              <a:t>Budget</a:t>
            </a:r>
            <a:r>
              <a:rPr lang="en-US" sz="1070" dirty="0" smtClean="0"/>
              <a:t>—is there an appropriate allocation of resources? (ensuring that programs are offering the most bang for the buck)</a:t>
            </a:r>
          </a:p>
          <a:p>
            <a:r>
              <a:rPr lang="en-US" sz="1070" u="sng" dirty="0" smtClean="0">
                <a:solidFill>
                  <a:schemeClr val="accent1"/>
                </a:solidFill>
              </a:rPr>
              <a:t>Control</a:t>
            </a:r>
            <a:r>
              <a:rPr lang="en-US" sz="1070" dirty="0" smtClean="0"/>
              <a:t>—is the program held accountable?  How well is the program</a:t>
            </a:r>
            <a:r>
              <a:rPr lang="en-US" sz="1070" baseline="0" dirty="0" smtClean="0"/>
              <a:t> doing?</a:t>
            </a:r>
            <a:endParaRPr lang="en-US" sz="1070" dirty="0" smtClean="0"/>
          </a:p>
          <a:p>
            <a:r>
              <a:rPr lang="en-US" sz="1070" u="sng" dirty="0" smtClean="0">
                <a:solidFill>
                  <a:schemeClr val="accent1"/>
                </a:solidFill>
              </a:rPr>
              <a:t>Motivate</a:t>
            </a:r>
            <a:r>
              <a:rPr lang="en-US" sz="1070" dirty="0" smtClean="0"/>
              <a:t>—what’s the point?</a:t>
            </a:r>
          </a:p>
          <a:p>
            <a:r>
              <a:rPr lang="en-US" sz="1070" u="sng" dirty="0" smtClean="0">
                <a:solidFill>
                  <a:schemeClr val="accent1"/>
                </a:solidFill>
              </a:rPr>
              <a:t>Promote</a:t>
            </a:r>
            <a:r>
              <a:rPr lang="en-US" sz="1070" dirty="0" smtClean="0"/>
              <a:t>—are successes</a:t>
            </a:r>
            <a:r>
              <a:rPr lang="en-US" sz="1070" baseline="0" dirty="0" smtClean="0"/>
              <a:t> </a:t>
            </a:r>
            <a:r>
              <a:rPr lang="en-US" sz="1070" dirty="0" smtClean="0"/>
              <a:t>advertised?</a:t>
            </a:r>
          </a:p>
          <a:p>
            <a:r>
              <a:rPr lang="en-US" sz="1070" u="sng" dirty="0" smtClean="0">
                <a:solidFill>
                  <a:schemeClr val="accent1"/>
                </a:solidFill>
              </a:rPr>
              <a:t>Celebrate</a:t>
            </a:r>
            <a:r>
              <a:rPr lang="en-US" sz="1070" dirty="0" smtClean="0"/>
              <a:t>—what milestones have been achieved?</a:t>
            </a:r>
          </a:p>
          <a:p>
            <a:r>
              <a:rPr lang="en-US" sz="1070" u="sng" dirty="0" smtClean="0">
                <a:solidFill>
                  <a:schemeClr val="accent1"/>
                </a:solidFill>
              </a:rPr>
              <a:t>Learn</a:t>
            </a:r>
            <a:r>
              <a:rPr lang="en-US" sz="1070" dirty="0" smtClean="0"/>
              <a:t>—what can we change?</a:t>
            </a:r>
          </a:p>
          <a:p>
            <a:r>
              <a:rPr lang="en-US" sz="1070" u="sng" dirty="0" smtClean="0">
                <a:solidFill>
                  <a:schemeClr val="accent1"/>
                </a:solidFill>
              </a:rPr>
              <a:t>Improve</a:t>
            </a:r>
            <a:r>
              <a:rPr lang="en-US" sz="1070" dirty="0" smtClean="0"/>
              <a:t>—an iterative</a:t>
            </a:r>
            <a:r>
              <a:rPr lang="en-US" sz="1070" baseline="0" dirty="0" smtClean="0"/>
              <a:t> </a:t>
            </a:r>
            <a:r>
              <a:rPr lang="en-US" sz="1070" dirty="0" smtClean="0"/>
              <a:t>process!</a:t>
            </a:r>
          </a:p>
          <a:p>
            <a:pPr marL="0" marR="0" indent="0" algn="l" defTabSz="914400" rtl="0" eaLnBrk="1" fontAlgn="auto" latinLnBrk="0" hangingPunct="1">
              <a:lnSpc>
                <a:spcPct val="100000"/>
              </a:lnSpc>
              <a:spcBef>
                <a:spcPts val="0"/>
              </a:spcBef>
              <a:spcAft>
                <a:spcPts val="0"/>
              </a:spcAft>
              <a:buClrTx/>
              <a:buSzTx/>
              <a:buFontTx/>
              <a:buNone/>
              <a:tabLst/>
              <a:defRPr/>
            </a:pPr>
            <a:r>
              <a:rPr lang="en-US" sz="1070" dirty="0" smtClean="0"/>
              <a:t>It </a:t>
            </a:r>
            <a:r>
              <a:rPr lang="en-US" sz="1070" dirty="0" smtClean="0"/>
              <a:t>is important to point out that no one single measure</a:t>
            </a:r>
            <a:r>
              <a:rPr lang="en-US" sz="1070" baseline="0" dirty="0" smtClean="0"/>
              <a:t> will fit all of these categories, but measures should most certainly capture the essence of one or more of the categories.</a:t>
            </a:r>
            <a:endParaRPr lang="en-US" sz="1070" dirty="0" smtClean="0"/>
          </a:p>
          <a:p>
            <a:r>
              <a:rPr lang="en-US" sz="1070" dirty="0" smtClean="0"/>
              <a:t>FUNCTIONS </a:t>
            </a:r>
            <a:r>
              <a:rPr lang="en-US" sz="1070" dirty="0" smtClean="0"/>
              <a:t>of Performance Measures:</a:t>
            </a:r>
          </a:p>
          <a:p>
            <a:pPr lvl="1">
              <a:buClr>
                <a:schemeClr val="accent1"/>
              </a:buClr>
            </a:pPr>
            <a:r>
              <a:rPr lang="en-US" sz="1070" dirty="0" smtClean="0"/>
              <a:t>Define what is important to the program</a:t>
            </a:r>
          </a:p>
          <a:p>
            <a:pPr lvl="1">
              <a:buClr>
                <a:schemeClr val="accent1"/>
              </a:buClr>
            </a:pPr>
            <a:r>
              <a:rPr lang="en-US" sz="1070" dirty="0" smtClean="0"/>
              <a:t>Provide baseline information on current conditions and performance</a:t>
            </a:r>
          </a:p>
          <a:p>
            <a:pPr lvl="1">
              <a:buClr>
                <a:schemeClr val="accent1"/>
              </a:buClr>
            </a:pPr>
            <a:r>
              <a:rPr lang="en-US" sz="1070" dirty="0" smtClean="0"/>
              <a:t> Evaluate the success of the program</a:t>
            </a:r>
          </a:p>
          <a:p>
            <a:pPr lvl="1">
              <a:buClr>
                <a:schemeClr val="accent1"/>
              </a:buClr>
            </a:pPr>
            <a:r>
              <a:rPr lang="en-US" sz="1070" dirty="0" smtClean="0"/>
              <a:t> Provide a metric for communications (communication of success) </a:t>
            </a:r>
          </a:p>
          <a:p>
            <a:pPr lvl="1">
              <a:buClr>
                <a:schemeClr val="accent1"/>
              </a:buClr>
            </a:pPr>
            <a:r>
              <a:rPr lang="en-US" sz="1070" dirty="0" smtClean="0"/>
              <a:t> Serve as criteria for investment decisions </a:t>
            </a:r>
            <a:br>
              <a:rPr lang="en-US" sz="1070" dirty="0" smtClean="0"/>
            </a:br>
            <a:r>
              <a:rPr lang="en-US" sz="1070" dirty="0" smtClean="0"/>
              <a:t>(i.e., save on parking, reduction in new lanes)</a:t>
            </a:r>
          </a:p>
          <a:p>
            <a:endParaRPr lang="en-US" dirty="0"/>
          </a:p>
        </p:txBody>
      </p:sp>
      <p:sp>
        <p:nvSpPr>
          <p:cNvPr id="4" name="Slide Number Placeholder 3"/>
          <p:cNvSpPr>
            <a:spLocks noGrp="1"/>
          </p:cNvSpPr>
          <p:nvPr>
            <p:ph type="sldNum" sz="quarter" idx="10"/>
          </p:nvPr>
        </p:nvSpPr>
        <p:spPr/>
        <p:txBody>
          <a:bodyPr/>
          <a:lstStyle/>
          <a:p>
            <a:fld id="{060C504A-CAC4-4011-84D3-73667CBF78FD}" type="slidenum">
              <a:rPr lang="en-US" smtClean="0"/>
              <a:pPr/>
              <a:t>49</a:t>
            </a:fld>
            <a:endParaRPr lang="en-US" dirty="0"/>
          </a:p>
        </p:txBody>
      </p:sp>
    </p:spTree>
    <p:extLst>
      <p:ext uri="{BB962C8B-B14F-4D97-AF65-F5344CB8AC3E}">
        <p14:creationId xmlns:p14="http://schemas.microsoft.com/office/powerpoint/2010/main" xmlns="" val="1800008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sz="1200" kern="1200" dirty="0" smtClean="0">
                <a:solidFill>
                  <a:schemeClr val="tx1"/>
                </a:solidFill>
                <a:effectLst/>
                <a:latin typeface="+mn-lt"/>
                <a:ea typeface="+mn-ea"/>
                <a:cs typeface="+mn-cs"/>
              </a:rPr>
              <a:t>Hard, or quantitative, measures are fact based and can be measured </a:t>
            </a:r>
            <a:r>
              <a:rPr lang="en-US" sz="1200" b="1" u="sng" kern="1200" dirty="0" smtClean="0">
                <a:solidFill>
                  <a:schemeClr val="tx1"/>
                </a:solidFill>
                <a:effectLst/>
                <a:latin typeface="+mn-lt"/>
                <a:ea typeface="+mn-ea"/>
                <a:cs typeface="+mn-cs"/>
              </a:rPr>
              <a:t>directly</a:t>
            </a:r>
            <a:r>
              <a:rPr lang="en-US" sz="1200" kern="1200" dirty="0" smtClean="0">
                <a:solidFill>
                  <a:schemeClr val="tx1"/>
                </a:solidFill>
                <a:effectLst/>
                <a:latin typeface="+mn-lt"/>
                <a:ea typeface="+mn-ea"/>
                <a:cs typeface="+mn-cs"/>
              </a:rPr>
              <a:t>.  </a:t>
            </a:r>
          </a:p>
          <a:p>
            <a:pPr marL="228600" indent="-228600">
              <a:buFont typeface="+mj-lt"/>
              <a:buAutoNum type="arabicPeriod"/>
            </a:pPr>
            <a:r>
              <a:rPr lang="en-US" sz="1200" kern="1200" dirty="0" smtClean="0">
                <a:solidFill>
                  <a:schemeClr val="tx1"/>
                </a:solidFill>
                <a:effectLst/>
                <a:latin typeface="+mn-lt"/>
                <a:ea typeface="+mn-ea"/>
                <a:cs typeface="+mn-cs"/>
              </a:rPr>
              <a:t>Soft, or qualitative measures, are intangible and must be measured </a:t>
            </a:r>
            <a:r>
              <a:rPr lang="en-US" sz="1200" b="1" u="sng" kern="1200" dirty="0" smtClean="0">
                <a:solidFill>
                  <a:schemeClr val="tx1"/>
                </a:solidFill>
                <a:effectLst/>
                <a:latin typeface="+mn-lt"/>
                <a:ea typeface="+mn-ea"/>
                <a:cs typeface="+mn-cs"/>
              </a:rPr>
              <a:t>indirectly</a:t>
            </a:r>
            <a:r>
              <a:rPr lang="en-US" sz="1200" kern="1200" dirty="0" smtClean="0">
                <a:solidFill>
                  <a:schemeClr val="tx1"/>
                </a:solidFill>
                <a:effectLst/>
                <a:latin typeface="+mn-lt"/>
                <a:ea typeface="+mn-ea"/>
                <a:cs typeface="+mn-cs"/>
              </a:rPr>
              <a:t>.  </a:t>
            </a:r>
          </a:p>
          <a:p>
            <a:pPr marL="228600" indent="-228600">
              <a:buFont typeface="+mj-lt"/>
              <a:buAutoNum type="arabicPeriod"/>
            </a:pPr>
            <a:r>
              <a:rPr lang="en-US" sz="1200" kern="1200" dirty="0" smtClean="0">
                <a:solidFill>
                  <a:schemeClr val="tx1"/>
                </a:solidFill>
                <a:effectLst/>
                <a:latin typeface="+mn-lt"/>
                <a:ea typeface="+mn-ea"/>
                <a:cs typeface="+mn-cs"/>
              </a:rPr>
              <a:t>Soft measures are also often far less accurate than hard measures, which means that it is difficult for an agency to rely solely on soft measures.  </a:t>
            </a:r>
          </a:p>
          <a:p>
            <a:pPr marL="228600" indent="-228600">
              <a:buFont typeface="+mj-lt"/>
              <a:buAutoNum type="arabicPeriod"/>
            </a:pPr>
            <a:r>
              <a:rPr lang="en-US" sz="1200" kern="1200" dirty="0" smtClean="0">
                <a:solidFill>
                  <a:schemeClr val="tx1"/>
                </a:solidFill>
                <a:effectLst/>
                <a:latin typeface="+mn-lt"/>
                <a:ea typeface="+mn-ea"/>
                <a:cs typeface="+mn-cs"/>
              </a:rPr>
              <a:t>Although hard measures are based on facts, they may not adequately capture the actual effects of a mobility management program.  </a:t>
            </a:r>
          </a:p>
          <a:p>
            <a:pPr marL="228600" indent="-228600">
              <a:buFont typeface="+mj-lt"/>
              <a:buAutoNum type="arabicPeriod"/>
            </a:pPr>
            <a:r>
              <a:rPr lang="en-US" sz="1200" kern="1200" dirty="0" smtClean="0">
                <a:solidFill>
                  <a:schemeClr val="tx1"/>
                </a:solidFill>
                <a:effectLst/>
                <a:latin typeface="+mn-lt"/>
                <a:ea typeface="+mn-ea"/>
                <a:cs typeface="+mn-cs"/>
              </a:rPr>
              <a:t>For example, many mobility management programs track ridership as a measure of success, reflecting increases as a direct result of implementing the program.  </a:t>
            </a:r>
          </a:p>
          <a:p>
            <a:pPr marL="228600" indent="-228600">
              <a:buFont typeface="+mj-lt"/>
              <a:buAutoNum type="arabicPeriod"/>
            </a:pPr>
            <a:r>
              <a:rPr lang="en-US" sz="1200" b="1" u="sng" kern="1200" dirty="0" smtClean="0">
                <a:solidFill>
                  <a:schemeClr val="tx1"/>
                </a:solidFill>
                <a:effectLst/>
                <a:latin typeface="+mn-lt"/>
                <a:ea typeface="+mn-ea"/>
                <a:cs typeface="+mn-cs"/>
              </a:rPr>
              <a:t>At the core of Mobility Management are soft measures </a:t>
            </a:r>
            <a:r>
              <a:rPr lang="en-US" sz="1200" u="sng" kern="1200" dirty="0" smtClean="0">
                <a:solidFill>
                  <a:schemeClr val="tx1"/>
                </a:solidFill>
                <a:effectLst/>
                <a:latin typeface="+mn-lt"/>
                <a:ea typeface="+mn-ea"/>
                <a:cs typeface="+mn-cs"/>
              </a:rPr>
              <a:t>like information and communication, organizing services, and coordinating activities of different partners</a:t>
            </a:r>
            <a:r>
              <a:rPr lang="en-US" sz="1200" kern="1200" dirty="0" smtClean="0">
                <a:solidFill>
                  <a:schemeClr val="tx1"/>
                </a:solidFill>
                <a:effectLst/>
                <a:latin typeface="+mn-lt"/>
                <a:ea typeface="+mn-ea"/>
                <a:cs typeface="+mn-cs"/>
              </a:rPr>
              <a:t>.  </a:t>
            </a:r>
          </a:p>
          <a:p>
            <a:pPr marL="228600" indent="-228600">
              <a:buFont typeface="+mj-lt"/>
              <a:buAutoNum type="arabicPeriod"/>
            </a:pPr>
            <a:r>
              <a:rPr lang="en-US" sz="1200" kern="1200" dirty="0" smtClean="0">
                <a:solidFill>
                  <a:schemeClr val="tx1"/>
                </a:solidFill>
                <a:effectLst/>
                <a:latin typeface="+mn-lt"/>
                <a:ea typeface="+mn-ea"/>
                <a:cs typeface="+mn-cs"/>
              </a:rPr>
              <a:t>Soft measures most </a:t>
            </a:r>
            <a:r>
              <a:rPr lang="en-US" sz="1200" b="1" u="sng" kern="1200" dirty="0" smtClean="0">
                <a:solidFill>
                  <a:schemeClr val="tx1"/>
                </a:solidFill>
                <a:effectLst/>
                <a:latin typeface="+mn-lt"/>
                <a:ea typeface="+mn-ea"/>
                <a:cs typeface="+mn-cs"/>
              </a:rPr>
              <a:t>often enhance the effectiveness of hard measures </a:t>
            </a:r>
            <a:r>
              <a:rPr lang="en-US" sz="1200" kern="1200" dirty="0" smtClean="0">
                <a:solidFill>
                  <a:schemeClr val="tx1"/>
                </a:solidFill>
                <a:effectLst/>
                <a:latin typeface="+mn-lt"/>
                <a:ea typeface="+mn-ea"/>
                <a:cs typeface="+mn-cs"/>
              </a:rPr>
              <a:t>within urban transport (e.g., new tramlines, new roads, new bike lanes).  </a:t>
            </a:r>
          </a:p>
          <a:p>
            <a:pPr marL="228600" indent="-228600">
              <a:buFont typeface="+mj-lt"/>
              <a:buAutoNum type="arabicPeriod"/>
            </a:pPr>
            <a:r>
              <a:rPr lang="en-US" sz="1200" kern="1200" dirty="0" smtClean="0">
                <a:solidFill>
                  <a:schemeClr val="tx1"/>
                </a:solidFill>
                <a:effectLst/>
                <a:latin typeface="+mn-lt"/>
                <a:ea typeface="+mn-ea"/>
                <a:cs typeface="+mn-cs"/>
              </a:rPr>
              <a:t>Soft mobility management measures (in comparison to hard measures) </a:t>
            </a:r>
            <a:r>
              <a:rPr lang="en-US" sz="1200" u="sng" kern="1200" dirty="0" smtClean="0">
                <a:solidFill>
                  <a:schemeClr val="tx1"/>
                </a:solidFill>
                <a:effectLst/>
                <a:latin typeface="+mn-lt"/>
                <a:ea typeface="+mn-ea"/>
                <a:cs typeface="+mn-cs"/>
              </a:rPr>
              <a:t>do not necessarily require large financial investments </a:t>
            </a:r>
            <a:r>
              <a:rPr lang="en-US" sz="1200" kern="1200" dirty="0" smtClean="0">
                <a:solidFill>
                  <a:schemeClr val="tx1"/>
                </a:solidFill>
                <a:effectLst/>
                <a:latin typeface="+mn-lt"/>
                <a:ea typeface="+mn-ea"/>
                <a:cs typeface="+mn-cs"/>
              </a:rPr>
              <a:t>and may have a high benefit-cost ratio.  </a:t>
            </a:r>
          </a:p>
          <a:p>
            <a:pPr marL="228600" indent="-228600">
              <a:buFont typeface="+mj-lt"/>
              <a:buAutoNum type="arabicPeriod"/>
            </a:pPr>
            <a:r>
              <a:rPr lang="en-US" sz="1200" u="sng" kern="1200" dirty="0" smtClean="0">
                <a:solidFill>
                  <a:schemeClr val="tx1"/>
                </a:solidFill>
                <a:effectLst/>
                <a:latin typeface="+mn-lt"/>
                <a:ea typeface="+mn-ea"/>
                <a:cs typeface="+mn-cs"/>
              </a:rPr>
              <a:t>Thus, mobility management programs must use both qualitative and quantitative performance measures to provide a comprehensive picture of the program’s </a:t>
            </a:r>
            <a:r>
              <a:rPr lang="en-US" sz="1200" u="sng" kern="1200" dirty="0" smtClean="0">
                <a:solidFill>
                  <a:schemeClr val="tx1"/>
                </a:solidFill>
                <a:effectLst/>
                <a:latin typeface="+mn-lt"/>
                <a:ea typeface="+mn-ea"/>
                <a:cs typeface="+mn-cs"/>
              </a:rPr>
              <a:t>success.</a:t>
            </a:r>
            <a:endParaRPr lang="en-US" u="sng" dirty="0"/>
          </a:p>
        </p:txBody>
      </p:sp>
      <p:sp>
        <p:nvSpPr>
          <p:cNvPr id="4" name="Slide Number Placeholder 3"/>
          <p:cNvSpPr>
            <a:spLocks noGrp="1"/>
          </p:cNvSpPr>
          <p:nvPr>
            <p:ph type="sldNum" sz="quarter" idx="10"/>
          </p:nvPr>
        </p:nvSpPr>
        <p:spPr/>
        <p:txBody>
          <a:bodyPr/>
          <a:lstStyle/>
          <a:p>
            <a:fld id="{060C504A-CAC4-4011-84D3-73667CBF78FD}" type="slidenum">
              <a:rPr lang="en-US" smtClean="0"/>
              <a:pPr/>
              <a:t>50</a:t>
            </a:fld>
            <a:endParaRPr lang="en-US" dirty="0"/>
          </a:p>
        </p:txBody>
      </p:sp>
    </p:spTree>
    <p:extLst>
      <p:ext uri="{BB962C8B-B14F-4D97-AF65-F5344CB8AC3E}">
        <p14:creationId xmlns:p14="http://schemas.microsoft.com/office/powerpoint/2010/main" xmlns="" val="20481021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1" dirty="0" smtClean="0"/>
              <a:t>Process</a:t>
            </a:r>
            <a:r>
              <a:rPr lang="en-US" b="1" baseline="0" dirty="0" smtClean="0"/>
              <a:t> Measures: </a:t>
            </a:r>
            <a:r>
              <a:rPr lang="en-US" sz="1200" b="1" dirty="0" smtClean="0">
                <a:solidFill>
                  <a:schemeClr val="bg1">
                    <a:lumMod val="95000"/>
                    <a:lumOff val="5000"/>
                  </a:schemeClr>
                </a:solidFill>
                <a:effectLst/>
              </a:rPr>
              <a:t>For example, if a program is seeking to educate, this measure could be the number of workshops held in the region.</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1" dirty="0" smtClean="0">
                <a:solidFill>
                  <a:schemeClr val="bg1">
                    <a:lumMod val="95000"/>
                    <a:lumOff val="5000"/>
                  </a:schemeClr>
                </a:solidFill>
                <a:effectLst/>
                <a:latin typeface="Times New Roman"/>
                <a:ea typeface="Calibri"/>
                <a:cs typeface="Times New Roman"/>
              </a:rPr>
              <a:t>Output Measures:   </a:t>
            </a:r>
            <a:r>
              <a:rPr lang="en-US" sz="1400" b="1" dirty="0" smtClean="0">
                <a:solidFill>
                  <a:schemeClr val="bg1">
                    <a:lumMod val="95000"/>
                    <a:lumOff val="5000"/>
                  </a:schemeClr>
                </a:solidFill>
                <a:effectLst/>
              </a:rPr>
              <a:t>An example is the number of front-line employees trained in available transportation modes.</a:t>
            </a:r>
          </a:p>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400" b="1" dirty="0" smtClean="0">
                <a:solidFill>
                  <a:schemeClr val="bg1">
                    <a:lumMod val="95000"/>
                    <a:lumOff val="5000"/>
                  </a:schemeClr>
                </a:solidFill>
                <a:effectLst/>
                <a:latin typeface="Times New Roman"/>
                <a:ea typeface="Calibri"/>
                <a:cs typeface="Times New Roman"/>
              </a:rPr>
              <a:t>Outcome</a:t>
            </a:r>
            <a:r>
              <a:rPr lang="en-US" sz="1400" b="1" baseline="0" dirty="0" smtClean="0">
                <a:solidFill>
                  <a:schemeClr val="bg1">
                    <a:lumMod val="95000"/>
                    <a:lumOff val="5000"/>
                  </a:schemeClr>
                </a:solidFill>
                <a:effectLst/>
                <a:latin typeface="Times New Roman"/>
                <a:ea typeface="Calibri"/>
                <a:cs typeface="Times New Roman"/>
              </a:rPr>
              <a:t> Measures: </a:t>
            </a:r>
            <a:r>
              <a:rPr lang="en-US" sz="1400" b="1" dirty="0" smtClean="0">
                <a:solidFill>
                  <a:schemeClr val="bg1">
                    <a:lumMod val="95000"/>
                    <a:lumOff val="5000"/>
                  </a:schemeClr>
                </a:solidFill>
                <a:effectLst/>
              </a:rPr>
              <a:t>For example, the number of trip denials in the region is reduced as the result of implementing a new demand-response route that filled a service gap.  The establishment of a direct cause-and-effect relationship for this measure can be difficult. </a:t>
            </a:r>
          </a:p>
          <a:p>
            <a:pPr marL="342900" marR="0" indent="-342900" algn="l" defTabSz="914400" rtl="0" eaLnBrk="1" fontAlgn="auto" latinLnBrk="0" hangingPunct="1">
              <a:lnSpc>
                <a:spcPct val="100000"/>
              </a:lnSpc>
              <a:spcBef>
                <a:spcPts val="0"/>
              </a:spcBef>
              <a:spcAft>
                <a:spcPts val="0"/>
              </a:spcAft>
              <a:buClrTx/>
              <a:buSzTx/>
              <a:buFont typeface="+mj-lt"/>
              <a:buAutoNum type="arabicPeriod"/>
              <a:tabLst/>
              <a:defRPr/>
            </a:pPr>
            <a:r>
              <a:rPr lang="en-US" sz="1400" b="1" dirty="0" smtClean="0">
                <a:solidFill>
                  <a:schemeClr val="bg1">
                    <a:lumMod val="95000"/>
                    <a:lumOff val="5000"/>
                  </a:schemeClr>
                </a:solidFill>
                <a:effectLst/>
                <a:latin typeface="Times New Roman"/>
                <a:ea typeface="Calibri"/>
                <a:cs typeface="Times New Roman"/>
              </a:rPr>
              <a:t>Impact Measures:</a:t>
            </a:r>
            <a:r>
              <a:rPr lang="en-US" sz="1400" b="1" baseline="0" dirty="0" smtClean="0">
                <a:solidFill>
                  <a:schemeClr val="bg1">
                    <a:lumMod val="95000"/>
                    <a:lumOff val="5000"/>
                  </a:schemeClr>
                </a:solidFill>
                <a:effectLst/>
                <a:latin typeface="Times New Roman"/>
                <a:ea typeface="Calibri"/>
                <a:cs typeface="Times New Roman"/>
              </a:rPr>
              <a:t> </a:t>
            </a:r>
            <a:r>
              <a:rPr lang="en-US" sz="1600" b="1" dirty="0" smtClean="0">
                <a:solidFill>
                  <a:schemeClr val="bg1">
                    <a:lumMod val="95000"/>
                    <a:lumOff val="5000"/>
                  </a:schemeClr>
                </a:solidFill>
                <a:effectLst/>
              </a:rPr>
              <a:t>.  For example, the agency could compare </a:t>
            </a:r>
            <a:r>
              <a:rPr lang="en-US" sz="1600" b="1" dirty="0" smtClean="0">
                <a:solidFill>
                  <a:schemeClr val="bg1">
                    <a:lumMod val="95000"/>
                    <a:lumOff val="5000"/>
                  </a:schemeClr>
                </a:solidFill>
                <a:effectLst/>
              </a:rPr>
              <a:t> </a:t>
            </a:r>
            <a:r>
              <a:rPr lang="en-US" sz="1600" b="1" dirty="0" smtClean="0">
                <a:solidFill>
                  <a:schemeClr val="bg1">
                    <a:lumMod val="95000"/>
                    <a:lumOff val="5000"/>
                  </a:schemeClr>
                </a:solidFill>
                <a:effectLst/>
              </a:rPr>
              <a:t>outcomes with approximations of what the outcomes would have been had the mobility management program not been established.</a:t>
            </a:r>
            <a:endParaRPr lang="en-US" sz="1800" b="1" dirty="0" smtClean="0">
              <a:solidFill>
                <a:schemeClr val="bg1">
                  <a:lumMod val="95000"/>
                  <a:lumOff val="5000"/>
                </a:schemeClr>
              </a:solidFill>
              <a:effectLst/>
              <a:latin typeface="Times New Roman"/>
              <a:ea typeface="Calibri"/>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1" dirty="0" smtClean="0">
              <a:solidFill>
                <a:schemeClr val="bg1">
                  <a:lumMod val="95000"/>
                  <a:lumOff val="5000"/>
                </a:schemeClr>
              </a:solidFill>
              <a:effectLst/>
              <a:latin typeface="Times New Roman"/>
              <a:ea typeface="Calibri"/>
              <a:cs typeface="Times New Roman"/>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performance measurement of a mobility management program is individually driven and uses a market-based approach with an emphasis on the quality of customer experience.  Hence, the adoption of an outcome-based model of performance management in a mobility management program may be most appropriate. </a:t>
            </a:r>
            <a:endParaRPr lang="en-US" sz="1400" b="1" dirty="0" smtClean="0">
              <a:solidFill>
                <a:schemeClr val="bg1">
                  <a:lumMod val="95000"/>
                  <a:lumOff val="5000"/>
                </a:schemeClr>
              </a:solidFill>
              <a:effectLst/>
              <a:latin typeface="Times New Roman"/>
              <a:ea typeface="Calibri"/>
              <a:cs typeface="Times New Roman"/>
            </a:endParaRPr>
          </a:p>
          <a:p>
            <a:endParaRPr lang="en-US" dirty="0"/>
          </a:p>
        </p:txBody>
      </p:sp>
      <p:sp>
        <p:nvSpPr>
          <p:cNvPr id="4" name="Slide Number Placeholder 3"/>
          <p:cNvSpPr>
            <a:spLocks noGrp="1"/>
          </p:cNvSpPr>
          <p:nvPr>
            <p:ph type="sldNum" sz="quarter" idx="10"/>
          </p:nvPr>
        </p:nvSpPr>
        <p:spPr/>
        <p:txBody>
          <a:bodyPr/>
          <a:lstStyle/>
          <a:p>
            <a:fld id="{060C504A-CAC4-4011-84D3-73667CBF78FD}" type="slidenum">
              <a:rPr lang="en-US" smtClean="0"/>
              <a:pPr/>
              <a:t>51</a:t>
            </a:fld>
            <a:endParaRPr lang="en-US" dirty="0"/>
          </a:p>
        </p:txBody>
      </p:sp>
    </p:spTree>
    <p:extLst>
      <p:ext uri="{BB962C8B-B14F-4D97-AF65-F5344CB8AC3E}">
        <p14:creationId xmlns:p14="http://schemas.microsoft.com/office/powerpoint/2010/main" xmlns="" val="7718423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0C504A-CAC4-4011-84D3-73667CBF78FD}" type="slidenum">
              <a:rPr lang="en-US" smtClean="0"/>
              <a:pPr/>
              <a:t>52</a:t>
            </a:fld>
            <a:endParaRPr lang="en-US" dirty="0"/>
          </a:p>
        </p:txBody>
      </p:sp>
    </p:spTree>
    <p:extLst>
      <p:ext uri="{BB962C8B-B14F-4D97-AF65-F5344CB8AC3E}">
        <p14:creationId xmlns:p14="http://schemas.microsoft.com/office/powerpoint/2010/main" xmlns="" val="30145845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CONSIDERATIONS IN PM:</a:t>
            </a:r>
          </a:p>
          <a:p>
            <a:pPr marL="171450" lvl="0" indent="-171450">
              <a:buFont typeface="Arial" panose="020B0604020202020204" pitchFamily="34" charset="0"/>
              <a:buChar char="•"/>
            </a:pPr>
            <a:r>
              <a:rPr lang="en-US" dirty="0" smtClean="0"/>
              <a:t>Appropriateness of the measure—important in measuring progress toward stated goals.</a:t>
            </a:r>
          </a:p>
          <a:p>
            <a:pPr marL="171450" lvl="0" indent="-171450">
              <a:buFont typeface="Arial" panose="020B0604020202020204" pitchFamily="34" charset="0"/>
              <a:buChar char="•"/>
            </a:pPr>
            <a:r>
              <a:rPr lang="en-US" dirty="0" smtClean="0"/>
              <a:t>Complete, consistent, and useful data—important in verification and quality control practices.  Data should include both actual numbers and estimates, if necessary.</a:t>
            </a:r>
          </a:p>
          <a:p>
            <a:pPr marL="171450" lvl="0" indent="-171450">
              <a:buFont typeface="Arial" panose="020B0604020202020204" pitchFamily="34" charset="0"/>
              <a:buChar char="•"/>
            </a:pPr>
            <a:r>
              <a:rPr lang="en-US" dirty="0" smtClean="0"/>
              <a:t>Accuracy and timeliness of data—important to report accurate data.</a:t>
            </a:r>
          </a:p>
          <a:p>
            <a:pPr marL="171450" lvl="0" indent="-171450">
              <a:buFont typeface="Arial" panose="020B0604020202020204" pitchFamily="34" charset="0"/>
              <a:buChar char="•"/>
            </a:pPr>
            <a:r>
              <a:rPr lang="en-US" dirty="0" smtClean="0"/>
              <a:t>Understanding of data limitations—necessary to detect, assess, and eliminate sources of error, where possible.</a:t>
            </a:r>
          </a:p>
          <a:p>
            <a:pPr marL="171450" lvl="0" indent="-171450">
              <a:buFont typeface="Arial" panose="020B0604020202020204" pitchFamily="34" charset="0"/>
              <a:buChar char="•"/>
            </a:pPr>
            <a:r>
              <a:rPr lang="en-US" dirty="0" smtClean="0"/>
              <a:t>Reliability of measurement data—performance can vary from year to year due to random chance and factors beyond the agency’s control.  Graphing data over time can help to obtain a better picture of performance. </a:t>
            </a:r>
          </a:p>
          <a:p>
            <a:pPr lvl="0"/>
            <a:endParaRPr lang="en-US" dirty="0" smtClean="0"/>
          </a:p>
          <a:p>
            <a:r>
              <a:rPr lang="en-US" sz="1200" b="1" u="sng" dirty="0" smtClean="0">
                <a:solidFill>
                  <a:schemeClr val="tx1"/>
                </a:solidFill>
              </a:rPr>
              <a:t>What</a:t>
            </a:r>
            <a:r>
              <a:rPr lang="en-US" sz="1200" dirty="0" smtClean="0"/>
              <a:t> –what are you trying to measure?</a:t>
            </a:r>
          </a:p>
          <a:p>
            <a:r>
              <a:rPr lang="en-US" sz="1200" b="1" u="sng" dirty="0" smtClean="0">
                <a:solidFill>
                  <a:schemeClr val="tx1"/>
                </a:solidFill>
              </a:rPr>
              <a:t>How</a:t>
            </a:r>
            <a:r>
              <a:rPr lang="en-US" sz="1200" dirty="0" smtClean="0"/>
              <a:t> –how will it be measured?</a:t>
            </a:r>
          </a:p>
          <a:p>
            <a:r>
              <a:rPr lang="en-US" sz="1200" b="1" u="sng" dirty="0" smtClean="0">
                <a:solidFill>
                  <a:schemeClr val="tx1"/>
                </a:solidFill>
              </a:rPr>
              <a:t>Who</a:t>
            </a:r>
            <a:r>
              <a:rPr lang="en-US" sz="1200" dirty="0" smtClean="0"/>
              <a:t> –who will be responsible for providing, collecting, and updating the data?</a:t>
            </a:r>
          </a:p>
          <a:p>
            <a:r>
              <a:rPr lang="en-US" sz="1200" b="1" u="sng" dirty="0" smtClean="0">
                <a:solidFill>
                  <a:schemeClr val="tx1"/>
                </a:solidFill>
              </a:rPr>
              <a:t>Where</a:t>
            </a:r>
            <a:r>
              <a:rPr lang="en-US" sz="1200" dirty="0" smtClean="0"/>
              <a:t> –where will the measure be used?  </a:t>
            </a:r>
            <a:br>
              <a:rPr lang="en-US" sz="1200" dirty="0" smtClean="0"/>
            </a:br>
            <a:r>
              <a:rPr lang="en-US" sz="1200" dirty="0" smtClean="0"/>
              <a:t>(program appropriateness)</a:t>
            </a:r>
          </a:p>
          <a:p>
            <a:r>
              <a:rPr lang="en-US" sz="1200" b="1" u="sng" dirty="0" smtClean="0">
                <a:solidFill>
                  <a:schemeClr val="tx1"/>
                </a:solidFill>
              </a:rPr>
              <a:t>When</a:t>
            </a:r>
            <a:r>
              <a:rPr lang="en-US" sz="1200" dirty="0" smtClean="0"/>
              <a:t> –how often do you measure?</a:t>
            </a:r>
          </a:p>
          <a:p>
            <a:endParaRPr lang="en-US" dirty="0" smtClean="0"/>
          </a:p>
          <a:p>
            <a:endParaRPr lang="en-US" dirty="0" smtClean="0"/>
          </a:p>
          <a:p>
            <a:r>
              <a:rPr lang="en-US" dirty="0" smtClean="0"/>
              <a:t>TRADITIONAL MEASURES</a:t>
            </a:r>
            <a:r>
              <a:rPr lang="en-US" baseline="0" dirty="0" smtClean="0"/>
              <a:t> FOR PT:</a:t>
            </a:r>
          </a:p>
          <a:p>
            <a:pPr marL="171450" lvl="0" indent="-171450">
              <a:buFont typeface="Arial" panose="020B0604020202020204" pitchFamily="34" charset="0"/>
              <a:buChar char="•"/>
            </a:pPr>
            <a:r>
              <a:rPr lang="en-US" dirty="0" smtClean="0"/>
              <a:t>Operating cost per passenger trip and mile.</a:t>
            </a:r>
          </a:p>
          <a:p>
            <a:pPr marL="171450" lvl="0" indent="-171450">
              <a:buFont typeface="Arial" panose="020B0604020202020204" pitchFamily="34" charset="0"/>
              <a:buChar char="•"/>
            </a:pPr>
            <a:r>
              <a:rPr lang="en-US" dirty="0" smtClean="0"/>
              <a:t>Operating cost per vehicle hour and mile.</a:t>
            </a:r>
          </a:p>
          <a:p>
            <a:pPr marL="171450" lvl="0" indent="-171450">
              <a:buFont typeface="Arial" panose="020B0604020202020204" pitchFamily="34" charset="0"/>
              <a:buChar char="•"/>
            </a:pPr>
            <a:r>
              <a:rPr lang="en-US" dirty="0" smtClean="0"/>
              <a:t>Passenger revenue per total operating cost or fare recovery ratio.</a:t>
            </a:r>
          </a:p>
          <a:p>
            <a:pPr marL="171450" lvl="0" indent="-171450">
              <a:buFont typeface="Arial" panose="020B0604020202020204" pitchFamily="34" charset="0"/>
              <a:buChar char="•"/>
            </a:pPr>
            <a:r>
              <a:rPr lang="en-US" dirty="0" smtClean="0"/>
              <a:t>Passenger trips per vehicle hour and miles.</a:t>
            </a:r>
          </a:p>
          <a:p>
            <a:pPr marL="171450" lvl="0" indent="-171450">
              <a:buFont typeface="Arial" panose="020B0604020202020204" pitchFamily="34" charset="0"/>
              <a:buChar char="•"/>
            </a:pPr>
            <a:r>
              <a:rPr lang="en-US" dirty="0" smtClean="0"/>
              <a:t>Accidents per 100,000 miles.</a:t>
            </a:r>
          </a:p>
          <a:p>
            <a:pPr marL="171450" lvl="0" indent="-171450">
              <a:buFont typeface="Arial" panose="020B0604020202020204" pitchFamily="34" charset="0"/>
              <a:buChar char="•"/>
            </a:pPr>
            <a:r>
              <a:rPr lang="en-US" dirty="0" smtClean="0"/>
              <a:t>No-shows per scheduled trips.</a:t>
            </a:r>
          </a:p>
          <a:p>
            <a:pPr marL="171450" lvl="0" indent="-171450">
              <a:buFont typeface="Arial" panose="020B0604020202020204" pitchFamily="34" charset="0"/>
              <a:buChar char="•"/>
            </a:pPr>
            <a:r>
              <a:rPr lang="en-US" dirty="0" smtClean="0"/>
              <a:t>On-time pick-ups to total pick-ups (on-time performance).</a:t>
            </a:r>
          </a:p>
          <a:p>
            <a:pPr marL="171450" lvl="0" indent="-171450">
              <a:buFont typeface="Arial" panose="020B0604020202020204" pitchFamily="34" charset="0"/>
              <a:buChar char="•"/>
            </a:pPr>
            <a:r>
              <a:rPr lang="en-US" dirty="0" smtClean="0"/>
              <a:t>Complaints per 1,000 passenger trips.</a:t>
            </a:r>
          </a:p>
          <a:p>
            <a:pPr marL="171450" lvl="0" indent="-171450">
              <a:buFont typeface="Arial" panose="020B0604020202020204" pitchFamily="34" charset="0"/>
              <a:buChar char="•"/>
            </a:pPr>
            <a:r>
              <a:rPr lang="en-US" dirty="0" smtClean="0"/>
              <a:t>Average trip length.</a:t>
            </a:r>
          </a:p>
          <a:p>
            <a:pPr marL="171450" lvl="0" indent="-171450">
              <a:buFont typeface="Arial" panose="020B0604020202020204" pitchFamily="34" charset="0"/>
              <a:buChar char="•"/>
            </a:pPr>
            <a:r>
              <a:rPr lang="en-US" dirty="0" smtClean="0"/>
              <a:t>Average vehicle travel time.</a:t>
            </a:r>
          </a:p>
          <a:p>
            <a:pPr marL="171450" lvl="0" indent="-171450">
              <a:buFont typeface="Arial" panose="020B0604020202020204" pitchFamily="34" charset="0"/>
              <a:buChar char="•"/>
            </a:pPr>
            <a:r>
              <a:rPr lang="en-US" dirty="0" smtClean="0"/>
              <a:t>System speed.</a:t>
            </a:r>
          </a:p>
          <a:p>
            <a:pPr marL="171450" lvl="0" indent="-171450">
              <a:buFont typeface="Arial" panose="020B0604020202020204" pitchFamily="34" charset="0"/>
              <a:buChar char="•"/>
            </a:pPr>
            <a:r>
              <a:rPr lang="en-US" dirty="0" smtClean="0"/>
              <a:t>Response time.</a:t>
            </a:r>
          </a:p>
          <a:p>
            <a:pPr marL="171450" lvl="0" indent="-171450">
              <a:buFont typeface="Arial" panose="020B0604020202020204" pitchFamily="34" charset="0"/>
              <a:buChar char="•"/>
            </a:pPr>
            <a:r>
              <a:rPr lang="en-US" dirty="0" smtClean="0"/>
              <a:t>Trip denials per trip requested.</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53</a:t>
            </a:fld>
            <a:endParaRPr lang="en-US" dirty="0"/>
          </a:p>
        </p:txBody>
      </p:sp>
    </p:spTree>
    <p:extLst>
      <p:ext uri="{BB962C8B-B14F-4D97-AF65-F5344CB8AC3E}">
        <p14:creationId xmlns:p14="http://schemas.microsoft.com/office/powerpoint/2010/main" xmlns="" val="4107953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54</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55</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RTCC Goals:</a:t>
            </a:r>
          </a:p>
          <a:p>
            <a:endParaRPr lang="en-US" dirty="0" smtClean="0"/>
          </a:p>
          <a:p>
            <a:r>
              <a:rPr lang="en-US" dirty="0" smtClean="0"/>
              <a:t>Goal 1: Preserve and expand transportation services for the public and human service agencies, especially those services that meet the critical needs of the transportation disadvantaged. </a:t>
            </a:r>
          </a:p>
          <a:p>
            <a:r>
              <a:rPr lang="en-US" dirty="0" smtClean="0"/>
              <a:t>Goal 2: Maintain and improve the quality and safety of transportation services for the public. </a:t>
            </a:r>
          </a:p>
          <a:p>
            <a:r>
              <a:rPr lang="en-US" dirty="0" smtClean="0"/>
              <a:t>Goal 3: Secure formal state and local agency agreements and identify and address funding, regulatory, programmatic, attitudinal, and geographic barriers to implement coordinated transportation in the Capital Area. </a:t>
            </a:r>
          </a:p>
          <a:p>
            <a:r>
              <a:rPr lang="en-US" dirty="0" smtClean="0"/>
              <a:t>Goal 4: Increase the efficiency of transportation services for the public and human service clients. </a:t>
            </a:r>
          </a:p>
          <a:p>
            <a:r>
              <a:rPr lang="en-US" dirty="0" smtClean="0"/>
              <a:t>Goal 5: Increase public awareness of mobility options and improve access to transportation services for the public. </a:t>
            </a:r>
          </a:p>
          <a:p>
            <a:r>
              <a:rPr lang="en-US" dirty="0" smtClean="0"/>
              <a:t>Goal 6: Further state and regional efforts to improve quality of life and reduce air pollution. </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56</a:t>
            </a:fld>
            <a:endParaRPr lang="en-US" dirty="0"/>
          </a:p>
        </p:txBody>
      </p:sp>
    </p:spTree>
    <p:extLst>
      <p:ext uri="{BB962C8B-B14F-4D97-AF65-F5344CB8AC3E}">
        <p14:creationId xmlns:p14="http://schemas.microsoft.com/office/powerpoint/2010/main" xmlns="" val="33207400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57</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Human Impact—</a:t>
            </a:r>
          </a:p>
          <a:p>
            <a:r>
              <a:rPr lang="en-US" dirty="0" smtClean="0"/>
              <a:t>Aging in place</a:t>
            </a:r>
          </a:p>
          <a:p>
            <a:r>
              <a:rPr lang="en-US" dirty="0" smtClean="0"/>
              <a:t>Access to jobs</a:t>
            </a:r>
          </a:p>
          <a:p>
            <a:endParaRPr lang="en-US" dirty="0" smtClean="0"/>
          </a:p>
          <a:p>
            <a:r>
              <a:rPr lang="en-US" dirty="0" smtClean="0"/>
              <a:t>Economic Value—</a:t>
            </a:r>
          </a:p>
          <a:p>
            <a:r>
              <a:rPr lang="en-US" dirty="0" smtClean="0"/>
              <a:t>Commuter services  (example commuter service/gas</a:t>
            </a:r>
            <a:r>
              <a:rPr lang="en-US" baseline="0" dirty="0" smtClean="0"/>
              <a:t> station)</a:t>
            </a:r>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58</a:t>
            </a:fld>
            <a:endParaRPr lang="en-US" dirty="0"/>
          </a:p>
        </p:txBody>
      </p:sp>
    </p:spTree>
    <p:extLst>
      <p:ext uri="{BB962C8B-B14F-4D97-AF65-F5344CB8AC3E}">
        <p14:creationId xmlns:p14="http://schemas.microsoft.com/office/powerpoint/2010/main" xmlns="" val="456847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Benchmarking</a:t>
            </a:r>
            <a:r>
              <a:rPr lang="en-US" dirty="0" smtClean="0"/>
              <a:t> is the process of comparing one's business processes and performance metrics to industry bests or best practices from other industries.</a:t>
            </a:r>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5</a:t>
            </a:fld>
            <a:endParaRPr lang="en-US" dirty="0"/>
          </a:p>
        </p:txBody>
      </p:sp>
    </p:spTree>
    <p:extLst>
      <p:ext uri="{BB962C8B-B14F-4D97-AF65-F5344CB8AC3E}">
        <p14:creationId xmlns:p14="http://schemas.microsoft.com/office/powerpoint/2010/main" xmlns="" val="33362182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Berkshire</a:t>
            </a:r>
            <a:r>
              <a:rPr lang="en-US" baseline="0" dirty="0" smtClean="0"/>
              <a:t> Rides—Commuters needed to drop kids off at daycare</a:t>
            </a:r>
          </a:p>
          <a:p>
            <a:r>
              <a:rPr lang="en-US" baseline="0" dirty="0" smtClean="0"/>
              <a:t>Seniors aging in place</a:t>
            </a:r>
          </a:p>
          <a:p>
            <a:r>
              <a:rPr lang="en-US" baseline="0" dirty="0" smtClean="0"/>
              <a:t>Homeless job access</a:t>
            </a:r>
          </a:p>
          <a:p>
            <a:r>
              <a:rPr lang="en-US" baseline="0" dirty="0" smtClean="0"/>
              <a:t>Abused women job access</a:t>
            </a:r>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59</a:t>
            </a:fld>
            <a:endParaRPr lang="en-US" dirty="0"/>
          </a:p>
        </p:txBody>
      </p:sp>
    </p:spTree>
    <p:extLst>
      <p:ext uri="{BB962C8B-B14F-4D97-AF65-F5344CB8AC3E}">
        <p14:creationId xmlns:p14="http://schemas.microsoft.com/office/powerpoint/2010/main" xmlns="" val="9692915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West Texas Opportunities (serves 22 counties)—less</a:t>
            </a:r>
            <a:r>
              <a:rPr lang="en-US" baseline="0" dirty="0" smtClean="0"/>
              <a:t> than 1% of the entire service area is developed land</a:t>
            </a:r>
          </a:p>
          <a:p>
            <a:r>
              <a:rPr lang="en-US" baseline="0" dirty="0" smtClean="0"/>
              <a:t>Includes land area of urban clusters and any impervious surface  (however, some counties have a lot of roads, which count as impervious surface).</a:t>
            </a:r>
          </a:p>
          <a:p>
            <a:endParaRPr lang="en-US" baseline="0" dirty="0" smtClean="0"/>
          </a:p>
          <a:p>
            <a:r>
              <a:rPr lang="en-US" dirty="0" smtClean="0"/>
              <a:t>Total</a:t>
            </a:r>
            <a:r>
              <a:rPr lang="en-US" baseline="0" dirty="0" smtClean="0"/>
              <a:t> rural land area is 44,070 square miles</a:t>
            </a:r>
          </a:p>
          <a:p>
            <a:r>
              <a:rPr lang="en-US" baseline="0" dirty="0" smtClean="0"/>
              <a:t>Developed land area is only 109 square miles  </a:t>
            </a:r>
          </a:p>
          <a:p>
            <a:endParaRPr lang="en-US" baseline="0" dirty="0" smtClean="0"/>
          </a:p>
          <a:p>
            <a:r>
              <a:rPr lang="en-US" baseline="0" dirty="0" smtClean="0"/>
              <a:t>PTS  (3 counties)</a:t>
            </a:r>
          </a:p>
          <a:p>
            <a:r>
              <a:rPr lang="en-US" baseline="0" dirty="0" smtClean="0"/>
              <a:t>Serves 2,807 square miles</a:t>
            </a:r>
          </a:p>
          <a:p>
            <a:r>
              <a:rPr lang="en-US" baseline="0" dirty="0" smtClean="0"/>
              <a:t>Only 67 square miles is developed</a:t>
            </a:r>
            <a:endParaRPr lang="en-US" dirty="0"/>
          </a:p>
        </p:txBody>
      </p:sp>
      <p:sp>
        <p:nvSpPr>
          <p:cNvPr id="4" name="Slide Number Placeholder 3"/>
          <p:cNvSpPr>
            <a:spLocks noGrp="1"/>
          </p:cNvSpPr>
          <p:nvPr>
            <p:ph type="sldNum" sz="quarter" idx="10"/>
          </p:nvPr>
        </p:nvSpPr>
        <p:spPr/>
        <p:txBody>
          <a:bodyPr/>
          <a:lstStyle/>
          <a:p>
            <a:fld id="{0CB85280-BF2D-4653-81E3-4CC9D2BA53E0}" type="slidenum">
              <a:rPr lang="en-US" smtClean="0"/>
              <a:pPr/>
              <a:t>60</a:t>
            </a:fld>
            <a:endParaRPr lang="en-US" dirty="0"/>
          </a:p>
        </p:txBody>
      </p:sp>
    </p:spTree>
    <p:extLst>
      <p:ext uri="{BB962C8B-B14F-4D97-AF65-F5344CB8AC3E}">
        <p14:creationId xmlns:p14="http://schemas.microsoft.com/office/powerpoint/2010/main" xmlns="" val="19289093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61</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Appropriateness of the measure—important in measuring progress toward stated goals.</a:t>
            </a:r>
          </a:p>
          <a:p>
            <a:pPr lvl="0"/>
            <a:r>
              <a:rPr lang="en-US" dirty="0" smtClean="0"/>
              <a:t>Complete, consistent, and useful data—important in verification and quality control practices.  Data should include both actual numbers and estimates, if necessary.</a:t>
            </a:r>
          </a:p>
          <a:p>
            <a:pPr lvl="0"/>
            <a:r>
              <a:rPr lang="en-US" dirty="0" smtClean="0"/>
              <a:t>Accuracy and timeliness of data—important to report accurate data.</a:t>
            </a:r>
          </a:p>
          <a:p>
            <a:pPr lvl="0"/>
            <a:r>
              <a:rPr lang="en-US" dirty="0" smtClean="0"/>
              <a:t>Understanding of data limitations—necessary to detect, assess, and eliminate sources of error, where possible.</a:t>
            </a:r>
          </a:p>
          <a:p>
            <a:pPr lvl="0"/>
            <a:r>
              <a:rPr lang="en-US" dirty="0" smtClean="0"/>
              <a:t>Reliability of measurement data—performance can vary from year to year due to random chance and factors beyond the agency’s control.  Graphing data over time can help to obtain a better picture of performance. </a:t>
            </a:r>
          </a:p>
        </p:txBody>
      </p:sp>
      <p:sp>
        <p:nvSpPr>
          <p:cNvPr id="4" name="Slide Number Placeholder 3"/>
          <p:cNvSpPr>
            <a:spLocks noGrp="1"/>
          </p:cNvSpPr>
          <p:nvPr>
            <p:ph type="sldNum" sz="quarter" idx="10"/>
          </p:nvPr>
        </p:nvSpPr>
        <p:spPr/>
        <p:txBody>
          <a:bodyPr/>
          <a:lstStyle/>
          <a:p>
            <a:fld id="{5F33311E-1569-4A09-810C-1F38B7E7E5D4}" type="slidenum">
              <a:rPr lang="en-US" smtClean="0"/>
              <a:pPr/>
              <a:t>62</a:t>
            </a:fld>
            <a:endParaRPr lang="en-US" dirty="0"/>
          </a:p>
        </p:txBody>
      </p:sp>
    </p:spTree>
    <p:extLst>
      <p:ext uri="{BB962C8B-B14F-4D97-AF65-F5344CB8AC3E}">
        <p14:creationId xmlns:p14="http://schemas.microsoft.com/office/powerpoint/2010/main" xmlns="" val="21343116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63</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Measuring performance of a mobility management program can be both complex and challenging because of multiple goals and values. </a:t>
            </a:r>
          </a:p>
          <a:p>
            <a:r>
              <a:rPr lang="en-US" sz="1200" kern="1200" dirty="0" smtClean="0">
                <a:solidFill>
                  <a:schemeClr val="tx1"/>
                </a:solidFill>
                <a:effectLst/>
                <a:latin typeface="+mn-lt"/>
                <a:ea typeface="+mn-ea"/>
                <a:cs typeface="+mn-cs"/>
              </a:rPr>
              <a:t>Efforts should be made to select measures that convey a sense of efficiency, effectiveness, and, where possible, a sense of fairness or equity. </a:t>
            </a:r>
          </a:p>
          <a:p>
            <a:r>
              <a:rPr lang="en-US" sz="1200" kern="1200" dirty="0" smtClean="0">
                <a:solidFill>
                  <a:schemeClr val="tx1"/>
                </a:solidFill>
                <a:effectLst/>
                <a:latin typeface="+mn-lt"/>
                <a:ea typeface="+mn-ea"/>
                <a:cs typeface="+mn-cs"/>
              </a:rPr>
              <a:t>These research findings are to assist each agency to develop its own MM objectives and performance measures based on expected outcome and </a:t>
            </a:r>
            <a:r>
              <a:rPr lang="en-US" sz="1200" u="sng" kern="1200" dirty="0" smtClean="0">
                <a:solidFill>
                  <a:schemeClr val="tx1"/>
                </a:solidFill>
                <a:effectLst/>
                <a:latin typeface="+mn-lt"/>
                <a:ea typeface="+mn-ea"/>
                <a:cs typeface="+mn-cs"/>
              </a:rPr>
              <a:t>not</a:t>
            </a:r>
            <a:r>
              <a:rPr lang="en-US" sz="1200" kern="1200" dirty="0" smtClean="0">
                <a:solidFill>
                  <a:schemeClr val="tx1"/>
                </a:solidFill>
                <a:effectLst/>
                <a:latin typeface="+mn-lt"/>
                <a:ea typeface="+mn-ea"/>
                <a:cs typeface="+mn-cs"/>
              </a:rPr>
              <a:t> intended to be prescriptive. </a:t>
            </a:r>
            <a:endParaRPr lang="en-US" dirty="0" smtClean="0"/>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64</a:t>
            </a:fld>
            <a:endParaRPr lang="en-US" dirty="0"/>
          </a:p>
        </p:txBody>
      </p:sp>
    </p:spTree>
    <p:extLst>
      <p:ext uri="{BB962C8B-B14F-4D97-AF65-F5344CB8AC3E}">
        <p14:creationId xmlns:p14="http://schemas.microsoft.com/office/powerpoint/2010/main" xmlns="" val="17608747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65</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66</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Going back to our motivations for measuring performance, it is important to remember that (someone) is holding</a:t>
            </a:r>
            <a:r>
              <a:rPr lang="en-US" baseline="0" dirty="0" smtClean="0"/>
              <a:t> us accountable for achieving our goals and objectives, and we need to be showing the stakeholders and public the progress that we are making.  Likewise, we need to be able to promote and celebrate our successes!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Lessons</a:t>
            </a:r>
            <a:r>
              <a:rPr lang="en-US" baseline="0" dirty="0" smtClean="0"/>
              <a:t> learned:</a:t>
            </a:r>
            <a:endParaRPr lang="en-US" dirty="0" smtClean="0"/>
          </a:p>
          <a:p>
            <a:r>
              <a:rPr lang="en-US" dirty="0" smtClean="0"/>
              <a:t>Always make sure to follow up</a:t>
            </a:r>
          </a:p>
          <a:p>
            <a:r>
              <a:rPr lang="en-US" dirty="0" smtClean="0"/>
              <a:t>Communication is key</a:t>
            </a:r>
          </a:p>
          <a:p>
            <a:r>
              <a:rPr lang="en-US" dirty="0" smtClean="0"/>
              <a:t>Develop a dashboard, so the public and stakeholders alike can see progress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67</a:t>
            </a:fld>
            <a:endParaRPr lang="en-US" dirty="0"/>
          </a:p>
        </p:txBody>
      </p:sp>
    </p:spTree>
    <p:extLst>
      <p:ext uri="{BB962C8B-B14F-4D97-AF65-F5344CB8AC3E}">
        <p14:creationId xmlns:p14="http://schemas.microsoft.com/office/powerpoint/2010/main" xmlns="" val="40070989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68</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69</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70</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F33311E-1569-4A09-810C-1F38B7E7E5D4}"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purpose of benchmarking is to learn specifically how an industry peer achieved high performance in a given area. Benchmarking typically entails first identifying the industry’s best transit agencies most similar to your own. </a:t>
            </a:r>
          </a:p>
          <a:p>
            <a:r>
              <a:rPr lang="en-US" sz="1200" kern="1200" dirty="0" smtClean="0">
                <a:solidFill>
                  <a:schemeClr val="tx1"/>
                </a:solidFill>
                <a:effectLst/>
                <a:latin typeface="+mn-lt"/>
                <a:ea typeface="+mn-ea"/>
                <a:cs typeface="+mn-cs"/>
              </a:rPr>
              <a:t>Which agencies you look at—and what specific operational areas you choose to gather data on—depend on what you want to improve. For example, you might want to evaluate if commuter routes are cost effective, so you would first identify peer agencies with highly cost-effective commuter routes, then determine what business processes employed by those agencies contribute to that success. There is no single established process for conducting benchmarking, but Figure 11-1 illustrates the approach generally followed.</a:t>
            </a:r>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8</a:t>
            </a:fld>
            <a:endParaRPr lang="en-US" dirty="0"/>
          </a:p>
        </p:txBody>
      </p:sp>
    </p:spTree>
    <p:extLst>
      <p:ext uri="{BB962C8B-B14F-4D97-AF65-F5344CB8AC3E}">
        <p14:creationId xmlns:p14="http://schemas.microsoft.com/office/powerpoint/2010/main" xmlns="" val="3549530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Choosing which of your peers are most appropriate for comparison is one of the most difficult tasks in the benchmarking process. “Inappropriate peers may lead to incorrect conclusions or stakeholder refusal to accept a study’s results” (</a:t>
            </a:r>
            <a:r>
              <a:rPr lang="en-US" sz="1200" i="1" kern="1200" dirty="0" smtClean="0">
                <a:solidFill>
                  <a:schemeClr val="tx1"/>
                </a:solidFill>
                <a:effectLst/>
                <a:latin typeface="+mn-lt"/>
                <a:ea typeface="+mn-ea"/>
                <a:cs typeface="+mn-cs"/>
              </a:rPr>
              <a:t>1</a:t>
            </a:r>
            <a:r>
              <a:rPr lang="en-US" sz="1200" kern="1200" dirty="0" smtClean="0">
                <a:solidFill>
                  <a:schemeClr val="tx1"/>
                </a:solidFill>
                <a:effectLst/>
                <a:latin typeface="+mn-lt"/>
                <a:ea typeface="+mn-ea"/>
                <a:cs typeface="+mn-cs"/>
              </a:rPr>
              <a:t>). </a:t>
            </a:r>
          </a:p>
          <a:p>
            <a:r>
              <a:rPr lang="en-US" dirty="0" smtClean="0"/>
              <a:t>(Give Pinterest example)</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Selecting an appropriate peer group is also driven by the problem identified and the factors being compared for problem analysis. </a:t>
            </a:r>
            <a:r>
              <a:rPr lang="en-US" sz="1200" i="1" kern="1200" dirty="0" smtClean="0">
                <a:solidFill>
                  <a:schemeClr val="tx1"/>
                </a:solidFill>
                <a:effectLst/>
                <a:latin typeface="+mn-lt"/>
                <a:ea typeface="+mn-ea"/>
                <a:cs typeface="+mn-cs"/>
              </a:rPr>
              <a:t>TCRP Report 141</a:t>
            </a:r>
            <a:r>
              <a:rPr lang="en-US" sz="1200" kern="1200" dirty="0" smtClean="0">
                <a:solidFill>
                  <a:schemeClr val="tx1"/>
                </a:solidFill>
                <a:effectLst/>
                <a:latin typeface="+mn-lt"/>
                <a:ea typeface="+mn-ea"/>
                <a:cs typeface="+mn-cs"/>
              </a:rPr>
              <a:t> suggests selecting 8 to 10 transit agencies for peer grouping to provide “enough breadth to make meaningful comparisons without creating a burdensome data-collection or reporting effort.” </a:t>
            </a:r>
          </a:p>
          <a:p>
            <a:endParaRPr lang="en-US" dirty="0"/>
          </a:p>
        </p:txBody>
      </p:sp>
      <p:sp>
        <p:nvSpPr>
          <p:cNvPr id="4" name="Slide Number Placeholder 3"/>
          <p:cNvSpPr>
            <a:spLocks noGrp="1"/>
          </p:cNvSpPr>
          <p:nvPr>
            <p:ph type="sldNum" sz="quarter" idx="10"/>
          </p:nvPr>
        </p:nvSpPr>
        <p:spPr/>
        <p:txBody>
          <a:bodyPr/>
          <a:lstStyle/>
          <a:p>
            <a:fld id="{5F33311E-1569-4A09-810C-1F38B7E7E5D4}" type="slidenum">
              <a:rPr lang="en-US" smtClean="0"/>
              <a:pPr/>
              <a:t>9</a:t>
            </a:fld>
            <a:endParaRPr lang="en-US" dirty="0"/>
          </a:p>
        </p:txBody>
      </p:sp>
    </p:spTree>
    <p:extLst>
      <p:ext uri="{BB962C8B-B14F-4D97-AF65-F5344CB8AC3E}">
        <p14:creationId xmlns:p14="http://schemas.microsoft.com/office/powerpoint/2010/main" xmlns="" val="34822366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207BFCD9-4D10-42FF-AEE6-F160764099F6}" type="datetime1">
              <a:rPr lang="en-US" smtClean="0"/>
              <a:pPr/>
              <a:t>3/27/2014</a:t>
            </a:fld>
            <a:endParaRPr lang="en-US" dirty="0"/>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1B4A6B21-8709-4130-AD39-917E1A21B8D6}"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EE28364-AC3E-454C-AA75-BC89A44B60DB}" type="datetime1">
              <a:rPr lang="en-US" smtClean="0"/>
              <a:pPr/>
              <a:t>3/27/2014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B4A6B21-8709-4130-AD39-917E1A21B8D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E1E7B1-B5FB-4E37-882A-7CF247782564}" type="datetime1">
              <a:rPr lang="en-US" smtClean="0"/>
              <a:pPr/>
              <a:t>3/27/2014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B4A6B21-8709-4130-AD39-917E1A21B8D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B0D2DA-8D72-43D1-87A2-511329BE4BD6}" type="datetime1">
              <a:rPr lang="en-US" smtClean="0"/>
              <a:pPr/>
              <a:t>3/27/2014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B4A6B21-8709-4130-AD39-917E1A21B8D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588560-D457-41D9-A5B4-8F80AEE3A970}" type="datetime1">
              <a:rPr lang="en-US" smtClean="0"/>
              <a:pPr/>
              <a:t>3/27/2014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B4A6B21-8709-4130-AD39-917E1A21B8D6}"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853A60D-341F-4DEF-ADBA-DBAA068901A3}" type="datetime1">
              <a:rPr lang="en-US" smtClean="0"/>
              <a:pPr/>
              <a:t>3/27/2014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B4A6B21-8709-4130-AD39-917E1A21B8D6}" type="slidenum">
              <a:rPr lang="en-US" smtClean="0"/>
              <a:pPr/>
              <a:t>‹#›</a:t>
            </a:fld>
            <a:endParaRPr lang="en-US" dirty="0"/>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D8B76682-1F4F-4779-9856-E33A5618FC77}" type="datetime1">
              <a:rPr lang="en-US" smtClean="0"/>
              <a:pPr/>
              <a:t>3/27/2014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B4A6B21-8709-4130-AD39-917E1A21B8D6}" type="slidenum">
              <a:rPr lang="en-US" smtClean="0"/>
              <a:pPr/>
              <a:t>‹#›</a:t>
            </a:fld>
            <a:endParaRPr lang="en-US" dirty="0"/>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73669D-4D1A-4719-A96A-8C38E42616ED}" type="datetime1">
              <a:rPr lang="en-US" smtClean="0"/>
              <a:pPr/>
              <a:t>3/27/2014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B4A6B21-8709-4130-AD39-917E1A21B8D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A16FB6-4DF5-4EBE-9308-9210D4BADE32}" type="datetime1">
              <a:rPr lang="en-US" smtClean="0"/>
              <a:pPr/>
              <a:t>3/27/2014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8690EA87-0E0F-4F75-ADB3-551C118A3A31}" type="datetime1">
              <a:rPr lang="en-US" smtClean="0"/>
              <a:pPr/>
              <a:t>3/27/2014</a:t>
            </a:fld>
            <a:endParaRPr lang="en-US" dirty="0"/>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1B4A6B21-8709-4130-AD39-917E1A21B8D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FB9ADAA2-8E59-4444-84F1-101D2E93E443}" type="datetime1">
              <a:rPr lang="en-US" smtClean="0"/>
              <a:pPr/>
              <a:t>3/27/2014</a:t>
            </a:fld>
            <a:endParaRPr lang="en-US" dirty="0"/>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1B4A6B21-8709-4130-AD39-917E1A21B8D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5F1210DA-7E81-44B7-8924-C35404BEACF9}" type="datetime1">
              <a:rPr lang="en-US" smtClean="0"/>
              <a:pPr/>
              <a:t>3/27/2014</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1B4A6B21-8709-4130-AD39-917E1A21B8D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hyperlink" Target="http://tti.tamu.edu/group/transit-mobility/" TargetMode="External"/><Relationship Id="rId7" Type="http://schemas.openxmlformats.org/officeDocument/2006/relationships/image" Target="../media/image34.jpe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4000" dirty="0" smtClean="0"/>
              <a:t>Peer Comparison and Benchmarking</a:t>
            </a:r>
            <a:endParaRPr lang="en-US" sz="4000" dirty="0"/>
          </a:p>
        </p:txBody>
      </p:sp>
      <p:sp>
        <p:nvSpPr>
          <p:cNvPr id="3" name="Subtitle 2"/>
          <p:cNvSpPr>
            <a:spLocks noGrp="1"/>
          </p:cNvSpPr>
          <p:nvPr>
            <p:ph type="subTitle" idx="1"/>
          </p:nvPr>
        </p:nvSpPr>
        <p:spPr/>
        <p:txBody>
          <a:bodyPr>
            <a:normAutofit/>
          </a:bodyPr>
          <a:lstStyle/>
          <a:p>
            <a:r>
              <a:rPr lang="en-US" dirty="0" smtClean="0"/>
              <a:t>Managing Operating Costs Workshop</a:t>
            </a:r>
            <a:endParaRPr lang="en-US" dirty="0"/>
          </a:p>
        </p:txBody>
      </p:sp>
    </p:spTree>
    <p:extLst>
      <p:ext uri="{BB962C8B-B14F-4D97-AF65-F5344CB8AC3E}">
        <p14:creationId xmlns:p14="http://schemas.microsoft.com/office/powerpoint/2010/main" xmlns="" val="35522563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Determining Peer Agency Performance</a:t>
            </a:r>
            <a:endParaRPr lang="en-US" dirty="0"/>
          </a:p>
        </p:txBody>
      </p:sp>
      <p:sp>
        <p:nvSpPr>
          <p:cNvPr id="3" name="Content Placeholder 2"/>
          <p:cNvSpPr>
            <a:spLocks noGrp="1"/>
          </p:cNvSpPr>
          <p:nvPr>
            <p:ph idx="1"/>
          </p:nvPr>
        </p:nvSpPr>
        <p:spPr>
          <a:xfrm>
            <a:off x="1463040" y="2119257"/>
            <a:ext cx="6614159" cy="3603812"/>
          </a:xfrm>
        </p:spPr>
        <p:txBody>
          <a:bodyPr/>
          <a:lstStyle/>
          <a:p>
            <a:r>
              <a:rPr lang="en-US" dirty="0" smtClean="0"/>
              <a:t>Collect data through standardized data sources or requests for information.</a:t>
            </a:r>
          </a:p>
          <a:p>
            <a:r>
              <a:rPr lang="en-US" dirty="0" smtClean="0"/>
              <a:t>Consider data sources: NTD, PTN-128, and even Google </a:t>
            </a:r>
            <a:br>
              <a:rPr lang="en-US" dirty="0" smtClean="0"/>
            </a:br>
            <a:r>
              <a:rPr lang="en-US" dirty="0" smtClean="0"/>
              <a:t>Transit.</a:t>
            </a:r>
          </a:p>
          <a:p>
            <a:r>
              <a:rPr lang="en-US" dirty="0" smtClean="0"/>
              <a:t>Data may be </a:t>
            </a:r>
            <a:br>
              <a:rPr lang="en-US" dirty="0" smtClean="0"/>
            </a:br>
            <a:r>
              <a:rPr lang="en-US" dirty="0" smtClean="0"/>
              <a:t>requested </a:t>
            </a:r>
            <a:br>
              <a:rPr lang="en-US" dirty="0" smtClean="0"/>
            </a:br>
            <a:r>
              <a:rPr lang="en-US" dirty="0" smtClean="0"/>
              <a:t>directly through </a:t>
            </a:r>
            <a:br>
              <a:rPr lang="en-US" dirty="0" smtClean="0"/>
            </a:br>
            <a:r>
              <a:rPr lang="en-US" dirty="0" smtClean="0"/>
              <a:t>the agency.</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10</a:t>
            </a:fld>
            <a:endParaRPr lang="en-US" dirty="0"/>
          </a:p>
        </p:txBody>
      </p:sp>
      <p:pic>
        <p:nvPicPr>
          <p:cNvPr id="1026" name="Picture 2" descr="http://www.ci.bellevue.wa.us/images/Transportation/DTP_Transit_Center.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62400" y="3200400"/>
            <a:ext cx="4448175" cy="311467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267200" y="6084244"/>
            <a:ext cx="2819400" cy="230832"/>
          </a:xfrm>
          <a:prstGeom prst="rect">
            <a:avLst/>
          </a:prstGeom>
          <a:noFill/>
        </p:spPr>
        <p:txBody>
          <a:bodyPr wrap="square" rtlCol="0">
            <a:spAutoFit/>
          </a:bodyPr>
          <a:lstStyle/>
          <a:p>
            <a:r>
              <a:rPr lang="en-US" sz="900" dirty="0" smtClean="0"/>
              <a:t>Image credit: Bellevuewa.gov</a:t>
            </a:r>
            <a:endParaRPr lang="en-US" sz="900" dirty="0"/>
          </a:p>
        </p:txBody>
      </p:sp>
    </p:spTree>
    <p:extLst>
      <p:ext uri="{BB962C8B-B14F-4D97-AF65-F5344CB8AC3E}">
        <p14:creationId xmlns:p14="http://schemas.microsoft.com/office/powerpoint/2010/main" xmlns="" val="19564226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Surveying and Visiting </a:t>
            </a:r>
            <a:br>
              <a:rPr lang="en-US" dirty="0" smtClean="0"/>
            </a:br>
            <a:r>
              <a:rPr lang="en-US" dirty="0" smtClean="0"/>
              <a:t>High-Performing Peers</a:t>
            </a:r>
            <a:endParaRPr lang="en-US" dirty="0"/>
          </a:p>
        </p:txBody>
      </p:sp>
      <p:sp>
        <p:nvSpPr>
          <p:cNvPr id="3" name="Content Placeholder 2"/>
          <p:cNvSpPr>
            <a:spLocks noGrp="1"/>
          </p:cNvSpPr>
          <p:nvPr>
            <p:ph idx="1"/>
          </p:nvPr>
        </p:nvSpPr>
        <p:spPr/>
        <p:txBody>
          <a:bodyPr/>
          <a:lstStyle/>
          <a:p>
            <a:pPr marL="0" indent="0">
              <a:buNone/>
            </a:pPr>
            <a:r>
              <a:rPr lang="en-US" dirty="0"/>
              <a:t>Interviews with peer agency staff can be beneficial in:</a:t>
            </a:r>
          </a:p>
          <a:p>
            <a:pPr lvl="0"/>
            <a:r>
              <a:rPr lang="en-US" dirty="0"/>
              <a:t>Determining how performance was achieved.</a:t>
            </a:r>
          </a:p>
          <a:p>
            <a:pPr lvl="0"/>
            <a:r>
              <a:rPr lang="en-US" dirty="0"/>
              <a:t>Identifying lessons learned and factors that might inhibit implementation or improvement.</a:t>
            </a:r>
          </a:p>
          <a:p>
            <a:pPr lvl="0"/>
            <a:r>
              <a:rPr lang="en-US" dirty="0"/>
              <a:t>Providing a peer network to gain feedback and suggestions for future improvements. </a:t>
            </a:r>
          </a:p>
          <a:p>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11</a:t>
            </a:fld>
            <a:endParaRPr lang="en-US" dirty="0"/>
          </a:p>
        </p:txBody>
      </p:sp>
    </p:spTree>
    <p:extLst>
      <p:ext uri="{BB962C8B-B14F-4D97-AF65-F5344CB8AC3E}">
        <p14:creationId xmlns:p14="http://schemas.microsoft.com/office/powerpoint/2010/main" xmlns="" val="3932031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Implementing Improvements</a:t>
            </a:r>
            <a:endParaRPr lang="en-US" dirty="0"/>
          </a:p>
        </p:txBody>
      </p:sp>
      <p:sp>
        <p:nvSpPr>
          <p:cNvPr id="3" name="Content Placeholder 2"/>
          <p:cNvSpPr>
            <a:spLocks noGrp="1"/>
          </p:cNvSpPr>
          <p:nvPr>
            <p:ph idx="1"/>
          </p:nvPr>
        </p:nvSpPr>
        <p:spPr>
          <a:xfrm>
            <a:off x="1295400" y="2057400"/>
            <a:ext cx="6196405" cy="3603812"/>
          </a:xfrm>
        </p:spPr>
        <p:txBody>
          <a:bodyPr/>
          <a:lstStyle/>
          <a:p>
            <a:pPr lvl="0"/>
            <a:r>
              <a:rPr lang="en-US" dirty="0"/>
              <a:t>Identifying what changes are needed and why.</a:t>
            </a:r>
          </a:p>
          <a:p>
            <a:pPr lvl="0"/>
            <a:r>
              <a:rPr lang="en-US" dirty="0"/>
              <a:t>Setting realistic performance improvement goals and a timeline to reach them. </a:t>
            </a:r>
          </a:p>
          <a:p>
            <a:pPr lvl="0"/>
            <a:r>
              <a:rPr lang="en-US" dirty="0"/>
              <a:t>Funding to support change implementation. </a:t>
            </a:r>
          </a:p>
          <a:p>
            <a:pPr lvl="0"/>
            <a:r>
              <a:rPr lang="en-US" dirty="0"/>
              <a:t>Communicating clearly the benefits of proposed changes, as well as incremental improvements as they occur along your timeline to encourage continued support. </a:t>
            </a:r>
          </a:p>
        </p:txBody>
      </p:sp>
      <p:sp>
        <p:nvSpPr>
          <p:cNvPr id="4" name="Slide Number Placeholder 3"/>
          <p:cNvSpPr>
            <a:spLocks noGrp="1"/>
          </p:cNvSpPr>
          <p:nvPr>
            <p:ph type="sldNum" sz="quarter" idx="12"/>
          </p:nvPr>
        </p:nvSpPr>
        <p:spPr/>
        <p:txBody>
          <a:bodyPr/>
          <a:lstStyle/>
          <a:p>
            <a:fld id="{1B4A6B21-8709-4130-AD39-917E1A21B8D6}" type="slidenum">
              <a:rPr lang="en-US" smtClean="0"/>
              <a:pPr/>
              <a:t>12</a:t>
            </a:fld>
            <a:endParaRPr lang="en-US" dirty="0"/>
          </a:p>
        </p:txBody>
      </p:sp>
    </p:spTree>
    <p:extLst>
      <p:ext uri="{BB962C8B-B14F-4D97-AF65-F5344CB8AC3E}">
        <p14:creationId xmlns:p14="http://schemas.microsoft.com/office/powerpoint/2010/main" xmlns="" val="6013377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17582"/>
            <a:ext cx="7391400" cy="1202485"/>
          </a:xfrm>
        </p:spPr>
        <p:txBody>
          <a:bodyPr>
            <a:normAutofit fontScale="90000"/>
          </a:bodyPr>
          <a:lstStyle/>
          <a:p>
            <a:r>
              <a:rPr lang="en-US" dirty="0" smtClean="0"/>
              <a:t>Considerations for Peer Comparison and Benchmarking</a:t>
            </a:r>
            <a:endParaRPr lang="en-US" dirty="0"/>
          </a:p>
        </p:txBody>
      </p:sp>
      <p:sp>
        <p:nvSpPr>
          <p:cNvPr id="3" name="Content Placeholder 2"/>
          <p:cNvSpPr>
            <a:spLocks noGrp="1"/>
          </p:cNvSpPr>
          <p:nvPr>
            <p:ph idx="1"/>
          </p:nvPr>
        </p:nvSpPr>
        <p:spPr/>
        <p:txBody>
          <a:bodyPr/>
          <a:lstStyle/>
          <a:p>
            <a:r>
              <a:rPr lang="en-US" dirty="0"/>
              <a:t>Are your costs for similar services out of line with peers? </a:t>
            </a:r>
            <a:endParaRPr lang="en-US" dirty="0" smtClean="0"/>
          </a:p>
          <a:p>
            <a:r>
              <a:rPr lang="en-US" dirty="0" smtClean="0"/>
              <a:t>Have </a:t>
            </a:r>
            <a:r>
              <a:rPr lang="en-US" dirty="0"/>
              <a:t>peer agencies figured a way to more efficiently manage resources than you? </a:t>
            </a:r>
            <a:endParaRPr lang="en-US" dirty="0" smtClean="0"/>
          </a:p>
          <a:p>
            <a:r>
              <a:rPr lang="en-US" dirty="0" smtClean="0"/>
              <a:t>What </a:t>
            </a:r>
            <a:r>
              <a:rPr lang="en-US" dirty="0"/>
              <a:t>lessons learned by peers can your agency benefit from knowing? </a:t>
            </a:r>
          </a:p>
        </p:txBody>
      </p:sp>
      <p:sp>
        <p:nvSpPr>
          <p:cNvPr id="4" name="Slide Number Placeholder 3"/>
          <p:cNvSpPr>
            <a:spLocks noGrp="1"/>
          </p:cNvSpPr>
          <p:nvPr>
            <p:ph type="sldNum" sz="quarter" idx="12"/>
          </p:nvPr>
        </p:nvSpPr>
        <p:spPr/>
        <p:txBody>
          <a:bodyPr/>
          <a:lstStyle/>
          <a:p>
            <a:fld id="{1B4A6B21-8709-4130-AD39-917E1A21B8D6}" type="slidenum">
              <a:rPr lang="en-US" smtClean="0"/>
              <a:pPr/>
              <a:t>13</a:t>
            </a:fld>
            <a:endParaRPr lang="en-US" dirty="0"/>
          </a:p>
        </p:txBody>
      </p:sp>
    </p:spTree>
    <p:extLst>
      <p:ext uri="{BB962C8B-B14F-4D97-AF65-F5344CB8AC3E}">
        <p14:creationId xmlns:p14="http://schemas.microsoft.com/office/powerpoint/2010/main" xmlns="" val="25580231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817582"/>
            <a:ext cx="7315200" cy="1202485"/>
          </a:xfrm>
        </p:spPr>
        <p:txBody>
          <a:bodyPr>
            <a:noAutofit/>
          </a:bodyPr>
          <a:lstStyle/>
          <a:p>
            <a:r>
              <a:rPr lang="en-US" sz="4000" dirty="0" smtClean="0"/>
              <a:t>Benefits of Peer Comparison and Benchmarking</a:t>
            </a:r>
            <a:endParaRPr lang="en-US" sz="4000" dirty="0"/>
          </a:p>
        </p:txBody>
      </p:sp>
      <p:sp>
        <p:nvSpPr>
          <p:cNvPr id="3" name="Content Placeholder 2"/>
          <p:cNvSpPr>
            <a:spLocks noGrp="1"/>
          </p:cNvSpPr>
          <p:nvPr>
            <p:ph idx="1"/>
          </p:nvPr>
        </p:nvSpPr>
        <p:spPr/>
        <p:txBody>
          <a:bodyPr/>
          <a:lstStyle/>
          <a:p>
            <a:r>
              <a:rPr lang="en-US" dirty="0" smtClean="0"/>
              <a:t>Determine if agency expenditures are reasonable (in line with peers)</a:t>
            </a:r>
          </a:p>
          <a:p>
            <a:r>
              <a:rPr lang="en-US" dirty="0" smtClean="0"/>
              <a:t>Evaluate efficiency level of the agency; determine if changes need to be made</a:t>
            </a:r>
          </a:p>
          <a:p>
            <a:r>
              <a:rPr lang="en-US" dirty="0" smtClean="0"/>
              <a:t>Can help lower labor costs.</a:t>
            </a:r>
          </a:p>
          <a:p>
            <a:r>
              <a:rPr lang="en-US" dirty="0" smtClean="0"/>
              <a:t>Improve service quality.</a:t>
            </a:r>
          </a:p>
          <a:p>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14</a:t>
            </a:fld>
            <a:endParaRPr lang="en-US" dirty="0"/>
          </a:p>
        </p:txBody>
      </p:sp>
    </p:spTree>
    <p:extLst>
      <p:ext uri="{BB962C8B-B14F-4D97-AF65-F5344CB8AC3E}">
        <p14:creationId xmlns:p14="http://schemas.microsoft.com/office/powerpoint/2010/main" xmlns="" val="3169303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1219200" y="1905000"/>
            <a:ext cx="6781800" cy="4114799"/>
          </a:xfrm>
        </p:spPr>
        <p:txBody>
          <a:bodyPr>
            <a:normAutofit fontScale="85000" lnSpcReduction="10000"/>
          </a:bodyPr>
          <a:lstStyle/>
          <a:p>
            <a:r>
              <a:rPr lang="en-US" sz="2600" dirty="0" smtClean="0"/>
              <a:t>Peer comparison—looking at agency performance compared </a:t>
            </a:r>
            <a:r>
              <a:rPr lang="en-US" sz="2600" dirty="0"/>
              <a:t>to that of </a:t>
            </a:r>
            <a:r>
              <a:rPr lang="en-US" sz="2600" dirty="0" smtClean="0"/>
              <a:t>similar organizations.</a:t>
            </a:r>
            <a:endParaRPr lang="en-US" sz="2600" dirty="0"/>
          </a:p>
          <a:p>
            <a:r>
              <a:rPr lang="en-US" sz="2600" dirty="0"/>
              <a:t>The process of systematically seeking out best practices to emulate.</a:t>
            </a:r>
          </a:p>
          <a:p>
            <a:pPr lvl="0"/>
            <a:r>
              <a:rPr lang="en-US" sz="2600" dirty="0"/>
              <a:t>Evaluate performance.</a:t>
            </a:r>
          </a:p>
          <a:p>
            <a:pPr lvl="0"/>
            <a:r>
              <a:rPr lang="en-US" sz="2600" dirty="0"/>
              <a:t>Identify opportunities for improvement.</a:t>
            </a:r>
          </a:p>
          <a:p>
            <a:pPr lvl="0"/>
            <a:r>
              <a:rPr lang="en-US" sz="2600" dirty="0"/>
              <a:t>Establish performance goals.</a:t>
            </a:r>
          </a:p>
          <a:p>
            <a:r>
              <a:rPr lang="en-US" sz="2600" dirty="0" smtClean="0"/>
              <a:t>Use peer comparison and benchmarking to learn:</a:t>
            </a:r>
            <a:br>
              <a:rPr lang="en-US" sz="2600" dirty="0" smtClean="0"/>
            </a:br>
            <a:r>
              <a:rPr lang="en-US" sz="2200" dirty="0" smtClean="0"/>
              <a:t>	-Service cost alignments</a:t>
            </a:r>
            <a:br>
              <a:rPr lang="en-US" sz="2200" dirty="0" smtClean="0"/>
            </a:br>
            <a:r>
              <a:rPr lang="en-US" sz="2200" dirty="0" smtClean="0"/>
              <a:t>	-Ways to efficiently </a:t>
            </a:r>
            <a:r>
              <a:rPr lang="en-US" sz="2200" dirty="0"/>
              <a:t>manage </a:t>
            </a:r>
            <a:r>
              <a:rPr lang="en-US" sz="2200" dirty="0" smtClean="0"/>
              <a:t>resources </a:t>
            </a:r>
            <a:br>
              <a:rPr lang="en-US" sz="2200" dirty="0" smtClean="0"/>
            </a:br>
            <a:r>
              <a:rPr lang="en-US" sz="2200" dirty="0" smtClean="0"/>
              <a:t>	-Lessons learned</a:t>
            </a:r>
            <a:endParaRPr lang="en-US" sz="22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15</a:t>
            </a:fld>
            <a:endParaRPr lang="en-US" dirty="0"/>
          </a:p>
        </p:txBody>
      </p:sp>
    </p:spTree>
    <p:extLst>
      <p:ext uri="{BB962C8B-B14F-4D97-AF65-F5344CB8AC3E}">
        <p14:creationId xmlns:p14="http://schemas.microsoft.com/office/powerpoint/2010/main" xmlns="" val="3514885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Performance Measurement:</a:t>
            </a:r>
            <a:br>
              <a:rPr lang="en-US" dirty="0" smtClean="0"/>
            </a:br>
            <a:r>
              <a:rPr lang="en-US" dirty="0" smtClean="0"/>
              <a:t>Framework for Success</a:t>
            </a:r>
            <a:endParaRPr lang="en-US" dirty="0"/>
          </a:p>
        </p:txBody>
      </p:sp>
      <p:sp>
        <p:nvSpPr>
          <p:cNvPr id="2" name="Text Placeholder 1"/>
          <p:cNvSpPr>
            <a:spLocks noGrp="1"/>
          </p:cNvSpPr>
          <p:nvPr>
            <p:ph type="body" idx="1"/>
          </p:nvPr>
        </p:nvSpPr>
        <p:spPr/>
        <p:txBody>
          <a:bodyPr>
            <a:normAutofit/>
          </a:bodyPr>
          <a:lstStyle/>
          <a:p>
            <a:r>
              <a:rPr lang="en-US" sz="3000" dirty="0" smtClean="0"/>
              <a:t>Begin from the beginning</a:t>
            </a:r>
            <a:endParaRPr lang="en-US" sz="30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16</a:t>
            </a:fld>
            <a:endParaRPr lang="en-US" dirty="0"/>
          </a:p>
        </p:txBody>
      </p:sp>
    </p:spTree>
    <p:extLst>
      <p:ext uri="{BB962C8B-B14F-4D97-AF65-F5344CB8AC3E}">
        <p14:creationId xmlns:p14="http://schemas.microsoft.com/office/powerpoint/2010/main" xmlns="" val="20760451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95023" y="533400"/>
            <a:ext cx="6965245" cy="1202485"/>
          </a:xfrm>
        </p:spPr>
        <p:txBody>
          <a:bodyPr/>
          <a:lstStyle/>
          <a:p>
            <a:r>
              <a:rPr lang="en-US" sz="4000" dirty="0" smtClean="0"/>
              <a:t>Framework for Success</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181601075"/>
              </p:ext>
            </p:extLst>
          </p:nvPr>
        </p:nvGraphicFramePr>
        <p:xfrm>
          <a:off x="381000" y="1566863"/>
          <a:ext cx="8407400" cy="4757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2"/>
          </p:nvPr>
        </p:nvSpPr>
        <p:spPr/>
        <p:txBody>
          <a:bodyPr/>
          <a:lstStyle/>
          <a:p>
            <a:fld id="{1B4A6B21-8709-4130-AD39-917E1A21B8D6}" type="slidenum">
              <a:rPr lang="en-US" smtClean="0"/>
              <a:pPr/>
              <a:t>17</a:t>
            </a:fld>
            <a:endParaRPr lang="en-US" dirty="0"/>
          </a:p>
        </p:txBody>
      </p:sp>
    </p:spTree>
    <p:extLst>
      <p:ext uri="{BB962C8B-B14F-4D97-AF65-F5344CB8AC3E}">
        <p14:creationId xmlns:p14="http://schemas.microsoft.com/office/powerpoint/2010/main" xmlns="" val="5068747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34400" cy="1252728"/>
          </a:xfrm>
        </p:spPr>
        <p:txBody>
          <a:bodyPr>
            <a:normAutofit/>
          </a:bodyPr>
          <a:lstStyle/>
          <a:p>
            <a:r>
              <a:rPr lang="en-US" dirty="0" smtClean="0"/>
              <a:t>Vision, Mission, and Goals</a:t>
            </a:r>
            <a:endParaRPr lang="en-US" dirty="0"/>
          </a:p>
        </p:txBody>
      </p:sp>
      <p:sp>
        <p:nvSpPr>
          <p:cNvPr id="3" name="Content Placeholder 2"/>
          <p:cNvSpPr>
            <a:spLocks noGrp="1"/>
          </p:cNvSpPr>
          <p:nvPr>
            <p:ph idx="1"/>
          </p:nvPr>
        </p:nvSpPr>
        <p:spPr>
          <a:xfrm>
            <a:off x="838200" y="1676400"/>
            <a:ext cx="7484706" cy="4547118"/>
          </a:xfrm>
        </p:spPr>
        <p:txBody>
          <a:bodyPr>
            <a:normAutofit/>
          </a:bodyPr>
          <a:lstStyle/>
          <a:p>
            <a:r>
              <a:rPr lang="en-US" dirty="0" smtClean="0"/>
              <a:t>Provides a framework for guiding transit agency planning.</a:t>
            </a:r>
            <a:endParaRPr lang="en-US" dirty="0"/>
          </a:p>
          <a:p>
            <a:r>
              <a:rPr lang="en-US" dirty="0" smtClean="0"/>
              <a:t>Each step in the process (work plan, or day-to-day activities) should reflect</a:t>
            </a:r>
            <a:br>
              <a:rPr lang="en-US" dirty="0" smtClean="0"/>
            </a:br>
            <a:r>
              <a:rPr lang="en-US" dirty="0" smtClean="0"/>
              <a:t>back to the vision, </a:t>
            </a:r>
            <a:br>
              <a:rPr lang="en-US" dirty="0" smtClean="0"/>
            </a:br>
            <a:r>
              <a:rPr lang="en-US" dirty="0" smtClean="0"/>
              <a:t>mission, and goals of </a:t>
            </a:r>
            <a:br>
              <a:rPr lang="en-US" dirty="0" smtClean="0"/>
            </a:br>
            <a:r>
              <a:rPr lang="en-US" dirty="0" smtClean="0"/>
              <a:t>the effort.</a:t>
            </a:r>
          </a:p>
          <a:p>
            <a:r>
              <a:rPr lang="en-US" dirty="0" smtClean="0"/>
              <a:t>Provides direction</a:t>
            </a:r>
            <a:br>
              <a:rPr lang="en-US" dirty="0" smtClean="0"/>
            </a:br>
            <a:r>
              <a:rPr lang="en-US" dirty="0" smtClean="0"/>
              <a:t>for developing </a:t>
            </a:r>
            <a:br>
              <a:rPr lang="en-US" dirty="0" smtClean="0"/>
            </a:br>
            <a:r>
              <a:rPr lang="en-US" dirty="0" smtClean="0"/>
              <a:t>appropriate performance</a:t>
            </a:r>
            <a:br>
              <a:rPr lang="en-US" dirty="0" smtClean="0"/>
            </a:br>
            <a:r>
              <a:rPr lang="en-US" dirty="0" smtClean="0"/>
              <a:t>measures.</a:t>
            </a:r>
          </a:p>
        </p:txBody>
      </p:sp>
      <p:pic>
        <p:nvPicPr>
          <p:cNvPr id="2050" name="Picture 2" descr="http://teamaltman.com/wp-content/uploads/2012/01/Mission-and-Vision-Statemen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3276600"/>
            <a:ext cx="3784599" cy="2838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Slide Number Placeholder 3"/>
          <p:cNvSpPr>
            <a:spLocks noGrp="1"/>
          </p:cNvSpPr>
          <p:nvPr>
            <p:ph type="sldNum" sz="quarter" idx="12"/>
          </p:nvPr>
        </p:nvSpPr>
        <p:spPr/>
        <p:txBody>
          <a:bodyPr/>
          <a:lstStyle/>
          <a:p>
            <a:fld id="{1B4A6B21-8709-4130-AD39-917E1A21B8D6}" type="slidenum">
              <a:rPr lang="en-US" smtClean="0"/>
              <a:pPr/>
              <a:t>18</a:t>
            </a:fld>
            <a:endParaRPr lang="en-US" dirty="0"/>
          </a:p>
        </p:txBody>
      </p:sp>
    </p:spTree>
    <p:extLst>
      <p:ext uri="{BB962C8B-B14F-4D97-AF65-F5344CB8AC3E}">
        <p14:creationId xmlns:p14="http://schemas.microsoft.com/office/powerpoint/2010/main" xmlns="" val="37790586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cap="small" dirty="0" smtClean="0"/>
              <a:t>Vision Statements</a:t>
            </a:r>
            <a:endParaRPr lang="en-US" dirty="0"/>
          </a:p>
        </p:txBody>
      </p:sp>
      <p:sp>
        <p:nvSpPr>
          <p:cNvPr id="3" name="Content Placeholder 2"/>
          <p:cNvSpPr>
            <a:spLocks noGrp="1"/>
          </p:cNvSpPr>
          <p:nvPr>
            <p:ph idx="1"/>
          </p:nvPr>
        </p:nvSpPr>
        <p:spPr>
          <a:xfrm>
            <a:off x="1066800" y="1905000"/>
            <a:ext cx="7315200" cy="3886200"/>
          </a:xfrm>
        </p:spPr>
        <p:txBody>
          <a:bodyPr>
            <a:normAutofit fontScale="92500" lnSpcReduction="20000"/>
          </a:bodyPr>
          <a:lstStyle/>
          <a:p>
            <a:r>
              <a:rPr lang="en-US" sz="2800" dirty="0" smtClean="0"/>
              <a:t>Articulate the future of the organization within the community</a:t>
            </a:r>
          </a:p>
          <a:p>
            <a:r>
              <a:rPr lang="en-US" sz="2800" dirty="0" smtClean="0"/>
              <a:t>Provides a link between the present and the future. </a:t>
            </a:r>
          </a:p>
          <a:p>
            <a:pPr>
              <a:buNone/>
            </a:pPr>
            <a:endParaRPr lang="en-US" sz="2800" dirty="0" smtClean="0"/>
          </a:p>
          <a:p>
            <a:pPr>
              <a:buNone/>
            </a:pPr>
            <a:r>
              <a:rPr lang="en-US" sz="2800" b="1" dirty="0" smtClean="0"/>
              <a:t>Benefits of Developing the Vision:</a:t>
            </a:r>
          </a:p>
          <a:p>
            <a:r>
              <a:rPr lang="en-US" sz="2800" dirty="0" smtClean="0"/>
              <a:t>Gives direction and focus</a:t>
            </a:r>
          </a:p>
          <a:p>
            <a:r>
              <a:rPr lang="en-US" sz="2800" dirty="0" smtClean="0"/>
              <a:t>Direct correlation to the local community and stakeholders</a:t>
            </a:r>
          </a:p>
          <a:p>
            <a:r>
              <a:rPr lang="en-US" sz="2800" dirty="0" smtClean="0"/>
              <a:t>Employee recruitment, retention, motivation</a:t>
            </a:r>
            <a:endParaRPr lang="en-US" sz="28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19</a:t>
            </a:fld>
            <a:endParaRPr lang="en-US" dirty="0"/>
          </a:p>
        </p:txBody>
      </p:sp>
    </p:spTree>
    <p:extLst>
      <p:ext uri="{BB962C8B-B14F-4D97-AF65-F5344CB8AC3E}">
        <p14:creationId xmlns:p14="http://schemas.microsoft.com/office/powerpoint/2010/main" xmlns="" val="35531516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dirty="0" smtClean="0"/>
              <a:t>Module Outcomes</a:t>
            </a:r>
            <a:endParaRPr lang="en-US" sz="4000" dirty="0"/>
          </a:p>
        </p:txBody>
      </p:sp>
      <p:sp>
        <p:nvSpPr>
          <p:cNvPr id="3" name="Content Placeholder 2"/>
          <p:cNvSpPr>
            <a:spLocks noGrp="1"/>
          </p:cNvSpPr>
          <p:nvPr>
            <p:ph idx="1"/>
          </p:nvPr>
        </p:nvSpPr>
        <p:spPr>
          <a:xfrm>
            <a:off x="1143000" y="1905000"/>
            <a:ext cx="6934200" cy="3962400"/>
          </a:xfrm>
        </p:spPr>
        <p:txBody>
          <a:bodyPr>
            <a:noAutofit/>
          </a:bodyPr>
          <a:lstStyle/>
          <a:p>
            <a:pPr marL="0" indent="0">
              <a:lnSpc>
                <a:spcPct val="90000"/>
              </a:lnSpc>
              <a:buNone/>
            </a:pPr>
            <a:r>
              <a:rPr lang="en-US" sz="2300" dirty="0" smtClean="0"/>
              <a:t>By the end of this segment, you should be able to:</a:t>
            </a:r>
            <a:br>
              <a:rPr lang="en-US" sz="2300" dirty="0" smtClean="0"/>
            </a:br>
            <a:endParaRPr lang="en-US" sz="2300" dirty="0"/>
          </a:p>
          <a:p>
            <a:pPr lvl="1">
              <a:lnSpc>
                <a:spcPct val="90000"/>
              </a:lnSpc>
              <a:spcBef>
                <a:spcPct val="0"/>
              </a:spcBef>
            </a:pPr>
            <a:r>
              <a:rPr lang="en-US" sz="2300" dirty="0" smtClean="0"/>
              <a:t>Understand how to use peer comparison and benchmarking.</a:t>
            </a:r>
          </a:p>
          <a:p>
            <a:pPr lvl="1">
              <a:lnSpc>
                <a:spcPct val="90000"/>
              </a:lnSpc>
              <a:spcBef>
                <a:spcPct val="0"/>
              </a:spcBef>
            </a:pPr>
            <a:r>
              <a:rPr lang="en-US" sz="2300" dirty="0" smtClean="0"/>
              <a:t>Connect goals and objectives with mission and vision statements.</a:t>
            </a:r>
          </a:p>
          <a:p>
            <a:pPr lvl="1">
              <a:lnSpc>
                <a:spcPct val="90000"/>
              </a:lnSpc>
              <a:spcBef>
                <a:spcPct val="0"/>
              </a:spcBef>
            </a:pPr>
            <a:r>
              <a:rPr lang="en-US" sz="2300" dirty="0" smtClean="0"/>
              <a:t>Understand </a:t>
            </a:r>
            <a:r>
              <a:rPr lang="en-US" sz="2300" dirty="0"/>
              <a:t>the steps involved in developing performance </a:t>
            </a:r>
            <a:r>
              <a:rPr lang="en-US" sz="2300" dirty="0" smtClean="0"/>
              <a:t>measures.</a:t>
            </a:r>
          </a:p>
          <a:p>
            <a:pPr lvl="1">
              <a:lnSpc>
                <a:spcPct val="90000"/>
              </a:lnSpc>
              <a:spcBef>
                <a:spcPct val="0"/>
              </a:spcBef>
            </a:pPr>
            <a:r>
              <a:rPr lang="en-US" sz="2300" dirty="0" smtClean="0"/>
              <a:t>Be able to update and create your own performance measures.</a:t>
            </a:r>
          </a:p>
        </p:txBody>
      </p:sp>
      <p:sp>
        <p:nvSpPr>
          <p:cNvPr id="4" name="Slide Number Placeholder 3"/>
          <p:cNvSpPr>
            <a:spLocks noGrp="1"/>
          </p:cNvSpPr>
          <p:nvPr>
            <p:ph type="sldNum" sz="quarter" idx="12"/>
          </p:nvPr>
        </p:nvSpPr>
        <p:spPr/>
        <p:txBody>
          <a:bodyPr>
            <a:normAutofit/>
          </a:bodyPr>
          <a:lstStyle/>
          <a:p>
            <a:fld id="{1B4A6B21-8709-4130-AD39-917E1A21B8D6}" type="slidenum">
              <a:rPr lang="en-US" smtClean="0"/>
              <a:pPr/>
              <a:t>2</a:t>
            </a:fld>
            <a:endParaRPr lang="en-US" dirty="0"/>
          </a:p>
        </p:txBody>
      </p:sp>
    </p:spTree>
    <p:extLst>
      <p:ext uri="{BB962C8B-B14F-4D97-AF65-F5344CB8AC3E}">
        <p14:creationId xmlns:p14="http://schemas.microsoft.com/office/powerpoint/2010/main" xmlns="" val="8916551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cap="small" dirty="0" smtClean="0"/>
              <a:t>Mission Statements</a:t>
            </a:r>
            <a:endParaRPr lang="en-US" dirty="0"/>
          </a:p>
        </p:txBody>
      </p:sp>
      <p:sp>
        <p:nvSpPr>
          <p:cNvPr id="3" name="Content Placeholder 2"/>
          <p:cNvSpPr>
            <a:spLocks noGrp="1"/>
          </p:cNvSpPr>
          <p:nvPr>
            <p:ph idx="1"/>
          </p:nvPr>
        </p:nvSpPr>
        <p:spPr>
          <a:xfrm>
            <a:off x="1295400" y="1828800"/>
            <a:ext cx="6934200" cy="3962400"/>
          </a:xfrm>
        </p:spPr>
        <p:txBody>
          <a:bodyPr>
            <a:noAutofit/>
          </a:bodyPr>
          <a:lstStyle/>
          <a:p>
            <a:r>
              <a:rPr lang="en-US" dirty="0"/>
              <a:t>Defines the fundamental purpose of an </a:t>
            </a:r>
            <a:r>
              <a:rPr lang="en-US" dirty="0" smtClean="0"/>
              <a:t>organization.</a:t>
            </a:r>
          </a:p>
          <a:p>
            <a:r>
              <a:rPr lang="en-US" dirty="0" smtClean="0"/>
              <a:t>Describes what the organization does to achieve the Vision. </a:t>
            </a:r>
          </a:p>
          <a:p>
            <a:pPr>
              <a:spcBef>
                <a:spcPts val="1200"/>
              </a:spcBef>
              <a:buNone/>
            </a:pPr>
            <a:r>
              <a:rPr lang="en-US" b="1" dirty="0" smtClean="0"/>
              <a:t>Benefits of Developing the Mission:</a:t>
            </a:r>
          </a:p>
          <a:p>
            <a:r>
              <a:rPr lang="en-US" dirty="0" smtClean="0"/>
              <a:t>Clarify the organization’s purpose.</a:t>
            </a:r>
          </a:p>
          <a:p>
            <a:r>
              <a:rPr lang="en-US" dirty="0" smtClean="0"/>
              <a:t>Aids in “selling” the organization’s product or services.</a:t>
            </a:r>
          </a:p>
          <a:p>
            <a:r>
              <a:rPr lang="en-US" dirty="0" smtClean="0"/>
              <a:t>Justifies the organization’s reason for existing.</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20</a:t>
            </a:fld>
            <a:endParaRPr lang="en-US" dirty="0"/>
          </a:p>
        </p:txBody>
      </p:sp>
    </p:spTree>
    <p:extLst>
      <p:ext uri="{BB962C8B-B14F-4D97-AF65-F5344CB8AC3E}">
        <p14:creationId xmlns:p14="http://schemas.microsoft.com/office/powerpoint/2010/main" xmlns="" val="23503418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76276"/>
            <a:ext cx="4953000" cy="2219324"/>
          </a:xfrm>
        </p:spPr>
        <p:txBody>
          <a:bodyPr>
            <a:normAutofit fontScale="90000"/>
          </a:bodyPr>
          <a:lstStyle/>
          <a:p>
            <a:r>
              <a:rPr lang="en-US" cap="small" dirty="0" smtClean="0"/>
              <a:t>Vision and Mission </a:t>
            </a:r>
            <a:br>
              <a:rPr lang="en-US" cap="small" dirty="0" smtClean="0"/>
            </a:br>
            <a:r>
              <a:rPr lang="en-US" cap="small" dirty="0" smtClean="0"/>
              <a:t>Statement </a:t>
            </a:r>
            <a:br>
              <a:rPr lang="en-US" cap="small" dirty="0" smtClean="0"/>
            </a:br>
            <a:r>
              <a:rPr lang="en-US" cap="small" dirty="0" smtClean="0"/>
              <a:t>Dos &amp; Don’ts</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21</a:t>
            </a:fld>
            <a:endParaRPr lang="en-US" dirty="0"/>
          </a:p>
        </p:txBody>
      </p:sp>
      <p:pic>
        <p:nvPicPr>
          <p:cNvPr id="5" name="Picture 2" descr="http://teamaltman.com/wp-content/uploads/2012/01/Mission-and-Vision-Statemen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8200" y="3314700"/>
            <a:ext cx="3632199" cy="27241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xmlns="" val="14487501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DO:</a:t>
            </a:r>
            <a:endParaRPr lang="en-US" dirty="0"/>
          </a:p>
        </p:txBody>
      </p:sp>
      <p:sp>
        <p:nvSpPr>
          <p:cNvPr id="3" name="Content Placeholder 2"/>
          <p:cNvSpPr>
            <a:spLocks noGrp="1"/>
          </p:cNvSpPr>
          <p:nvPr>
            <p:ph idx="1"/>
          </p:nvPr>
        </p:nvSpPr>
        <p:spPr/>
        <p:txBody>
          <a:bodyPr/>
          <a:lstStyle/>
          <a:p>
            <a:r>
              <a:rPr lang="en-US" dirty="0" smtClean="0"/>
              <a:t>Write a statement that links your organization or project with your community.</a:t>
            </a:r>
          </a:p>
          <a:p>
            <a:r>
              <a:rPr lang="en-US" dirty="0" smtClean="0"/>
              <a:t>Keep it focused!</a:t>
            </a:r>
          </a:p>
          <a:p>
            <a:r>
              <a:rPr lang="en-US" dirty="0" smtClean="0"/>
              <a:t>Provide a link between the present and future.</a:t>
            </a:r>
          </a:p>
          <a:p>
            <a:r>
              <a:rPr lang="en-US" dirty="0" smtClean="0"/>
              <a:t>Clarify your purpose and reason for being.</a:t>
            </a:r>
          </a:p>
          <a:p>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22</a:t>
            </a:fld>
            <a:endParaRPr lang="en-US" dirty="0"/>
          </a:p>
        </p:txBody>
      </p:sp>
    </p:spTree>
    <p:extLst>
      <p:ext uri="{BB962C8B-B14F-4D97-AF65-F5344CB8AC3E}">
        <p14:creationId xmlns:p14="http://schemas.microsoft.com/office/powerpoint/2010/main" xmlns="" val="20024707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DON’T</a:t>
            </a:r>
            <a:endParaRPr lang="en-US" dirty="0"/>
          </a:p>
        </p:txBody>
      </p:sp>
      <p:sp>
        <p:nvSpPr>
          <p:cNvPr id="3" name="Content Placeholder 2"/>
          <p:cNvSpPr>
            <a:spLocks noGrp="1"/>
          </p:cNvSpPr>
          <p:nvPr>
            <p:ph idx="1"/>
          </p:nvPr>
        </p:nvSpPr>
        <p:spPr>
          <a:xfrm>
            <a:off x="1295400" y="2119257"/>
            <a:ext cx="6364045" cy="3603812"/>
          </a:xfrm>
        </p:spPr>
        <p:txBody>
          <a:bodyPr/>
          <a:lstStyle/>
          <a:p>
            <a:r>
              <a:rPr lang="en-US" dirty="0" smtClean="0"/>
              <a:t>Make it longer than two sentences.</a:t>
            </a:r>
          </a:p>
          <a:p>
            <a:r>
              <a:rPr lang="en-US" dirty="0" smtClean="0"/>
              <a:t>Stay away from jargon.</a:t>
            </a:r>
          </a:p>
          <a:p>
            <a:r>
              <a:rPr lang="en-US" dirty="0" smtClean="0"/>
              <a:t>Try to cram in as many key words as possible.</a:t>
            </a:r>
          </a:p>
          <a:p>
            <a:r>
              <a:rPr lang="en-US" dirty="0" smtClean="0"/>
              <a:t>Be vague.</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23</a:t>
            </a:fld>
            <a:endParaRPr lang="en-US" dirty="0"/>
          </a:p>
        </p:txBody>
      </p:sp>
    </p:spTree>
    <p:extLst>
      <p:ext uri="{BB962C8B-B14F-4D97-AF65-F5344CB8AC3E}">
        <p14:creationId xmlns:p14="http://schemas.microsoft.com/office/powerpoint/2010/main" xmlns="" val="19989453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Statements</a:t>
            </a:r>
            <a:endParaRPr lang="en-US" dirty="0"/>
          </a:p>
        </p:txBody>
      </p:sp>
      <p:sp>
        <p:nvSpPr>
          <p:cNvPr id="3" name="Content Placeholder 2"/>
          <p:cNvSpPr>
            <a:spLocks noGrp="1"/>
          </p:cNvSpPr>
          <p:nvPr>
            <p:ph idx="1"/>
          </p:nvPr>
        </p:nvSpPr>
        <p:spPr>
          <a:xfrm>
            <a:off x="1066800" y="1981200"/>
            <a:ext cx="6858000" cy="3962400"/>
          </a:xfrm>
        </p:spPr>
        <p:txBody>
          <a:bodyPr>
            <a:normAutofit/>
          </a:bodyPr>
          <a:lstStyle/>
          <a:p>
            <a:pPr marL="0" indent="0">
              <a:buNone/>
            </a:pPr>
            <a:r>
              <a:rPr lang="en-US" dirty="0" smtClean="0"/>
              <a:t>APTA Vision: </a:t>
            </a:r>
            <a:br>
              <a:rPr lang="en-US" dirty="0" smtClean="0"/>
            </a:br>
            <a:r>
              <a:rPr lang="en-US" dirty="0" smtClean="0"/>
              <a:t>APTA is the leading force in advancing public transportation.</a:t>
            </a:r>
            <a:br>
              <a:rPr lang="en-US" dirty="0" smtClean="0"/>
            </a:br>
            <a:endParaRPr lang="en-US" dirty="0" smtClean="0"/>
          </a:p>
          <a:p>
            <a:pPr marL="0" indent="0">
              <a:buNone/>
            </a:pPr>
            <a:r>
              <a:rPr lang="en-US" dirty="0" smtClean="0"/>
              <a:t>WMATA Vision:</a:t>
            </a:r>
          </a:p>
          <a:p>
            <a:pPr marL="0" indent="0">
              <a:buNone/>
            </a:pPr>
            <a:r>
              <a:rPr lang="en-US" dirty="0"/>
              <a:t>The vision for WMATA’s future is a fully </a:t>
            </a:r>
            <a:r>
              <a:rPr lang="en-US" dirty="0" smtClean="0"/>
              <a:t>integrated </a:t>
            </a:r>
            <a:r>
              <a:rPr lang="en-US" dirty="0"/>
              <a:t>regional system, maintained in </a:t>
            </a:r>
            <a:r>
              <a:rPr lang="en-US" dirty="0" smtClean="0"/>
              <a:t>a </a:t>
            </a:r>
            <a:r>
              <a:rPr lang="en-US" dirty="0"/>
              <a:t>state of good repair, that </a:t>
            </a:r>
            <a:r>
              <a:rPr lang="en-US" dirty="0" smtClean="0"/>
              <a:t>brings high-quality</a:t>
            </a:r>
            <a:r>
              <a:rPr lang="en-US" dirty="0"/>
              <a:t>, reliable </a:t>
            </a:r>
            <a:r>
              <a:rPr lang="en-US" dirty="0" smtClean="0"/>
              <a:t>service </a:t>
            </a:r>
            <a:r>
              <a:rPr lang="en-US" dirty="0"/>
              <a:t>to customers who </a:t>
            </a:r>
            <a:r>
              <a:rPr lang="en-US" dirty="0" smtClean="0"/>
              <a:t>benefit </a:t>
            </a:r>
            <a:r>
              <a:rPr lang="en-US" dirty="0"/>
              <a:t>from transit </a:t>
            </a:r>
            <a:r>
              <a:rPr lang="en-US" dirty="0" smtClean="0"/>
              <a:t>access </a:t>
            </a:r>
            <a:r>
              <a:rPr lang="en-US" dirty="0"/>
              <a:t>across the region. </a:t>
            </a:r>
          </a:p>
          <a:p>
            <a:pPr marL="0" indent="0">
              <a:buNone/>
            </a:pP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24</a:t>
            </a:fld>
            <a:endParaRPr lang="en-US" dirty="0"/>
          </a:p>
        </p:txBody>
      </p:sp>
    </p:spTree>
    <p:extLst>
      <p:ext uri="{BB962C8B-B14F-4D97-AF65-F5344CB8AC3E}">
        <p14:creationId xmlns:p14="http://schemas.microsoft.com/office/powerpoint/2010/main" xmlns="" val="18134548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Statements</a:t>
            </a:r>
            <a:endParaRPr lang="en-US" dirty="0"/>
          </a:p>
        </p:txBody>
      </p:sp>
      <p:sp>
        <p:nvSpPr>
          <p:cNvPr id="3" name="Content Placeholder 2"/>
          <p:cNvSpPr>
            <a:spLocks noGrp="1"/>
          </p:cNvSpPr>
          <p:nvPr>
            <p:ph idx="1"/>
          </p:nvPr>
        </p:nvSpPr>
        <p:spPr>
          <a:xfrm>
            <a:off x="1066800" y="1981200"/>
            <a:ext cx="7010400" cy="4114800"/>
          </a:xfrm>
        </p:spPr>
        <p:txBody>
          <a:bodyPr>
            <a:normAutofit lnSpcReduction="10000"/>
          </a:bodyPr>
          <a:lstStyle/>
          <a:p>
            <a:pPr marL="0" indent="0">
              <a:buNone/>
            </a:pPr>
            <a:r>
              <a:rPr lang="en-US" dirty="0" smtClean="0"/>
              <a:t>CDTA Mission:</a:t>
            </a:r>
          </a:p>
          <a:p>
            <a:pPr marL="0" indent="0">
              <a:buNone/>
            </a:pPr>
            <a:r>
              <a:rPr lang="en-US" dirty="0"/>
              <a:t>CDTA plans, finances, </a:t>
            </a:r>
            <a:r>
              <a:rPr lang="en-US" dirty="0" smtClean="0"/>
              <a:t>implements</a:t>
            </a:r>
            <a:r>
              <a:rPr lang="en-US" dirty="0"/>
              <a:t>, and delivers transit services </a:t>
            </a:r>
            <a:r>
              <a:rPr lang="en-US" dirty="0" smtClean="0"/>
              <a:t>that </a:t>
            </a:r>
            <a:r>
              <a:rPr lang="en-US" dirty="0"/>
              <a:t>take people where they want to go in </a:t>
            </a:r>
            <a:r>
              <a:rPr lang="en-US" dirty="0" smtClean="0"/>
              <a:t>the </a:t>
            </a:r>
            <a:r>
              <a:rPr lang="en-US" dirty="0"/>
              <a:t>Capital Region safely, efficiently, and </a:t>
            </a:r>
            <a:r>
              <a:rPr lang="en-US" dirty="0" smtClean="0"/>
              <a:t>at a </a:t>
            </a:r>
            <a:r>
              <a:rPr lang="en-US" dirty="0"/>
              <a:t>reasonable cost. </a:t>
            </a:r>
          </a:p>
          <a:p>
            <a:pPr marL="0" indent="0">
              <a:buNone/>
            </a:pPr>
            <a:r>
              <a:rPr lang="en-US" dirty="0" smtClean="0"/>
              <a:t>WSDOT Mission:</a:t>
            </a:r>
          </a:p>
          <a:p>
            <a:pPr marL="0" indent="0">
              <a:buNone/>
            </a:pPr>
            <a:r>
              <a:rPr lang="en-US" dirty="0"/>
              <a:t>The mission of the Washington State Department of Transportation is to keep people and business moving by operating and improving the state’s transportation systems vital to our taxpayers and communities.</a:t>
            </a:r>
          </a:p>
        </p:txBody>
      </p:sp>
      <p:sp>
        <p:nvSpPr>
          <p:cNvPr id="4" name="Slide Number Placeholder 3"/>
          <p:cNvSpPr>
            <a:spLocks noGrp="1"/>
          </p:cNvSpPr>
          <p:nvPr>
            <p:ph type="sldNum" sz="quarter" idx="12"/>
          </p:nvPr>
        </p:nvSpPr>
        <p:spPr/>
        <p:txBody>
          <a:bodyPr/>
          <a:lstStyle/>
          <a:p>
            <a:fld id="{1B4A6B21-8709-4130-AD39-917E1A21B8D6}" type="slidenum">
              <a:rPr lang="en-US" smtClean="0"/>
              <a:pPr/>
              <a:t>25</a:t>
            </a:fld>
            <a:endParaRPr lang="en-US" dirty="0"/>
          </a:p>
        </p:txBody>
      </p:sp>
    </p:spTree>
    <p:extLst>
      <p:ext uri="{BB962C8B-B14F-4D97-AF65-F5344CB8AC3E}">
        <p14:creationId xmlns:p14="http://schemas.microsoft.com/office/powerpoint/2010/main" xmlns="" val="32800774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Statements</a:t>
            </a:r>
            <a:endParaRPr lang="en-US" dirty="0"/>
          </a:p>
        </p:txBody>
      </p:sp>
      <p:sp>
        <p:nvSpPr>
          <p:cNvPr id="3" name="Content Placeholder 2"/>
          <p:cNvSpPr>
            <a:spLocks noGrp="1"/>
          </p:cNvSpPr>
          <p:nvPr>
            <p:ph idx="1"/>
          </p:nvPr>
        </p:nvSpPr>
        <p:spPr/>
        <p:txBody>
          <a:bodyPr/>
          <a:lstStyle/>
          <a:p>
            <a:pPr marL="0" indent="0">
              <a:buNone/>
            </a:pPr>
            <a:r>
              <a:rPr lang="en-US" dirty="0" smtClean="0"/>
              <a:t>Florida:</a:t>
            </a:r>
          </a:p>
          <a:p>
            <a:pPr marL="0" indent="0">
              <a:buNone/>
            </a:pPr>
            <a:r>
              <a:rPr lang="en-US" dirty="0" smtClean="0"/>
              <a:t>The </a:t>
            </a:r>
            <a:r>
              <a:rPr lang="en-US" dirty="0"/>
              <a:t>Safe Mobility for Life Coalition’s mission is to improve the safety, </a:t>
            </a:r>
            <a:r>
              <a:rPr lang="en-US" dirty="0" smtClean="0"/>
              <a:t>access, </a:t>
            </a:r>
            <a:r>
              <a:rPr lang="en-US" dirty="0"/>
              <a:t>and mobility of Florida’s aging road users by developing a comprehensive strategic plan to reduce injuries and crashes among this vulnerable population. </a:t>
            </a:r>
          </a:p>
        </p:txBody>
      </p:sp>
      <p:sp>
        <p:nvSpPr>
          <p:cNvPr id="4" name="Slide Number Placeholder 3"/>
          <p:cNvSpPr>
            <a:spLocks noGrp="1"/>
          </p:cNvSpPr>
          <p:nvPr>
            <p:ph type="sldNum" sz="quarter" idx="12"/>
          </p:nvPr>
        </p:nvSpPr>
        <p:spPr/>
        <p:txBody>
          <a:bodyPr/>
          <a:lstStyle/>
          <a:p>
            <a:fld id="{1B4A6B21-8709-4130-AD39-917E1A21B8D6}" type="slidenum">
              <a:rPr lang="en-US" smtClean="0"/>
              <a:pPr/>
              <a:t>26</a:t>
            </a:fld>
            <a:endParaRPr lang="en-US" dirty="0"/>
          </a:p>
        </p:txBody>
      </p:sp>
    </p:spTree>
    <p:extLst>
      <p:ext uri="{BB962C8B-B14F-4D97-AF65-F5344CB8AC3E}">
        <p14:creationId xmlns:p14="http://schemas.microsoft.com/office/powerpoint/2010/main" xmlns="" val="39986264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Statements</a:t>
            </a:r>
            <a:endParaRPr lang="en-US" dirty="0"/>
          </a:p>
        </p:txBody>
      </p:sp>
      <p:sp>
        <p:nvSpPr>
          <p:cNvPr id="3" name="Content Placeholder 2"/>
          <p:cNvSpPr>
            <a:spLocks noGrp="1"/>
          </p:cNvSpPr>
          <p:nvPr>
            <p:ph idx="1"/>
          </p:nvPr>
        </p:nvSpPr>
        <p:spPr>
          <a:xfrm>
            <a:off x="1066800" y="1981200"/>
            <a:ext cx="7086600" cy="4038600"/>
          </a:xfrm>
        </p:spPr>
        <p:txBody>
          <a:bodyPr>
            <a:normAutofit lnSpcReduction="10000"/>
          </a:bodyPr>
          <a:lstStyle/>
          <a:p>
            <a:pPr marL="0" indent="0">
              <a:buNone/>
            </a:pPr>
            <a:r>
              <a:rPr lang="en-US" dirty="0" smtClean="0"/>
              <a:t>“To </a:t>
            </a:r>
            <a:r>
              <a:rPr lang="en-US" dirty="0"/>
              <a:t>help make every brand more inspiring, and the world more </a:t>
            </a:r>
            <a:r>
              <a:rPr lang="en-US" dirty="0" smtClean="0"/>
              <a:t>intelligent.” </a:t>
            </a:r>
            <a:r>
              <a:rPr lang="en-US" dirty="0" smtClean="0"/>
              <a:t/>
            </a:r>
            <a:br>
              <a:rPr lang="en-US" dirty="0" smtClean="0"/>
            </a:br>
            <a:r>
              <a:rPr lang="en-US" dirty="0" smtClean="0"/>
              <a:t>					—Avery Dennison</a:t>
            </a:r>
          </a:p>
          <a:p>
            <a:pPr marL="0" indent="0">
              <a:buNone/>
            </a:pPr>
            <a:endParaRPr lang="en-US" dirty="0"/>
          </a:p>
          <a:p>
            <a:r>
              <a:rPr lang="en-US" dirty="0" smtClean="0"/>
              <a:t>That's </a:t>
            </a:r>
            <a:r>
              <a:rPr lang="en-US" dirty="0"/>
              <a:t>a pretty lofty ambition for a company whose product is stick-on labels. </a:t>
            </a:r>
          </a:p>
          <a:p>
            <a:r>
              <a:rPr lang="en-US" dirty="0" smtClean="0"/>
              <a:t>A </a:t>
            </a:r>
            <a:r>
              <a:rPr lang="en-US" dirty="0"/>
              <a:t>good mission statement should have some relationship to reality</a:t>
            </a:r>
            <a:r>
              <a:rPr lang="en-US" dirty="0" smtClean="0"/>
              <a:t>.</a:t>
            </a:r>
          </a:p>
          <a:p>
            <a:pPr marL="0" indent="0">
              <a:buNone/>
            </a:pPr>
            <a:endParaRPr lang="en-US" dirty="0"/>
          </a:p>
          <a:p>
            <a:pPr marL="0" indent="0" algn="r">
              <a:buNone/>
            </a:pPr>
            <a:r>
              <a:rPr lang="en-US" sz="2000" dirty="0" smtClean="0"/>
              <a:t>— </a:t>
            </a:r>
            <a:r>
              <a:rPr lang="en-US" sz="2200" dirty="0" smtClean="0"/>
              <a:t>9 Worst Mission Statements of All Time</a:t>
            </a:r>
          </a:p>
        </p:txBody>
      </p:sp>
      <p:sp>
        <p:nvSpPr>
          <p:cNvPr id="4" name="Slide Number Placeholder 3"/>
          <p:cNvSpPr>
            <a:spLocks noGrp="1"/>
          </p:cNvSpPr>
          <p:nvPr>
            <p:ph type="sldNum" sz="quarter" idx="12"/>
          </p:nvPr>
        </p:nvSpPr>
        <p:spPr/>
        <p:txBody>
          <a:bodyPr/>
          <a:lstStyle/>
          <a:p>
            <a:fld id="{1B4A6B21-8709-4130-AD39-917E1A21B8D6}" type="slidenum">
              <a:rPr lang="en-US" smtClean="0"/>
              <a:pPr/>
              <a:t>27</a:t>
            </a:fld>
            <a:endParaRPr lang="en-US" dirty="0"/>
          </a:p>
        </p:txBody>
      </p:sp>
    </p:spTree>
    <p:extLst>
      <p:ext uri="{BB962C8B-B14F-4D97-AF65-F5344CB8AC3E}">
        <p14:creationId xmlns:p14="http://schemas.microsoft.com/office/powerpoint/2010/main" xmlns="" val="33913104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160949" y="2693661"/>
            <a:ext cx="3063240" cy="915635"/>
          </a:xfrm>
        </p:spPr>
        <p:txBody>
          <a:bodyPr/>
          <a:lstStyle/>
          <a:p>
            <a:r>
              <a:rPr lang="en-US" sz="3000" dirty="0" smtClean="0"/>
              <a:t>EXERCISE</a:t>
            </a:r>
            <a:endParaRPr lang="en-US" sz="3000" dirty="0"/>
          </a:p>
        </p:txBody>
      </p:sp>
      <p:sp>
        <p:nvSpPr>
          <p:cNvPr id="5" name="Text Placeholder 4"/>
          <p:cNvSpPr>
            <a:spLocks noGrp="1"/>
          </p:cNvSpPr>
          <p:nvPr>
            <p:ph type="body" sz="half" idx="2"/>
          </p:nvPr>
        </p:nvSpPr>
        <p:spPr>
          <a:xfrm rot="-60000">
            <a:off x="1161121" y="3607811"/>
            <a:ext cx="3044952" cy="2103120"/>
          </a:xfrm>
        </p:spPr>
        <p:txBody>
          <a:bodyPr>
            <a:normAutofit/>
          </a:bodyPr>
          <a:lstStyle/>
          <a:p>
            <a:r>
              <a:rPr lang="en-US" sz="2400" dirty="0" smtClean="0"/>
              <a:t>Looking Ahead</a:t>
            </a:r>
            <a:endParaRPr lang="en-US" sz="2400" dirty="0"/>
          </a:p>
        </p:txBody>
      </p:sp>
      <p:sp>
        <p:nvSpPr>
          <p:cNvPr id="3" name="Slide Number Placeholder 2"/>
          <p:cNvSpPr>
            <a:spLocks noGrp="1"/>
          </p:cNvSpPr>
          <p:nvPr>
            <p:ph type="sldNum" sz="quarter" idx="12"/>
          </p:nvPr>
        </p:nvSpPr>
        <p:spPr/>
        <p:txBody>
          <a:bodyPr/>
          <a:lstStyle/>
          <a:p>
            <a:fld id="{1B4A6B21-8709-4130-AD39-917E1A21B8D6}" type="slidenum">
              <a:rPr lang="en-US" smtClean="0"/>
              <a:pPr/>
              <a:t>28</a:t>
            </a:fld>
            <a:endParaRPr lang="en-US" dirty="0"/>
          </a:p>
        </p:txBody>
      </p:sp>
      <p:pic>
        <p:nvPicPr>
          <p:cNvPr id="1026" name="Picture 2" descr="http://t2.gstatic.com/images?q=tbn:ANd9GcQ69-o78jy6RyVaedZV0HMsQtfwTkaP2dlbsbIGSfn062EgZuWA"/>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23151" y="2286000"/>
            <a:ext cx="3447736" cy="22860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478572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EXERCISE: Looking Ahead</a:t>
            </a:r>
            <a:endParaRPr lang="en-US" dirty="0"/>
          </a:p>
        </p:txBody>
      </p:sp>
      <p:sp>
        <p:nvSpPr>
          <p:cNvPr id="3" name="Content Placeholder 2"/>
          <p:cNvSpPr>
            <a:spLocks noGrp="1"/>
          </p:cNvSpPr>
          <p:nvPr>
            <p:ph idx="1"/>
          </p:nvPr>
        </p:nvSpPr>
        <p:spPr>
          <a:xfrm>
            <a:off x="1219200" y="2079991"/>
            <a:ext cx="7086600" cy="4625609"/>
          </a:xfrm>
        </p:spPr>
        <p:txBody>
          <a:bodyPr>
            <a:noAutofit/>
          </a:bodyPr>
          <a:lstStyle/>
          <a:p>
            <a:pPr marL="0" indent="347663">
              <a:tabLst>
                <a:tab pos="347663" algn="l"/>
                <a:tab pos="1030288" algn="l"/>
              </a:tabLst>
              <a:defRPr/>
            </a:pPr>
            <a:r>
              <a:rPr lang="en-US" dirty="0" smtClean="0"/>
              <a:t>What </a:t>
            </a:r>
            <a:r>
              <a:rPr lang="en-US" dirty="0"/>
              <a:t>is </a:t>
            </a:r>
            <a:r>
              <a:rPr lang="en-US" dirty="0" smtClean="0"/>
              <a:t>your vision/mission? </a:t>
            </a:r>
            <a:endParaRPr lang="en-US" dirty="0"/>
          </a:p>
          <a:p>
            <a:pPr marL="0" indent="347663">
              <a:tabLst>
                <a:tab pos="347663" algn="l"/>
                <a:tab pos="1030288" algn="l"/>
              </a:tabLst>
              <a:defRPr/>
            </a:pPr>
            <a:r>
              <a:rPr lang="en-US" dirty="0" smtClean="0"/>
              <a:t>What </a:t>
            </a:r>
            <a:r>
              <a:rPr lang="en-US" dirty="0"/>
              <a:t>are </a:t>
            </a:r>
            <a:r>
              <a:rPr lang="en-US" dirty="0" smtClean="0"/>
              <a:t>your priorities</a:t>
            </a:r>
            <a:r>
              <a:rPr lang="en-US" dirty="0"/>
              <a:t>?</a:t>
            </a:r>
          </a:p>
          <a:p>
            <a:pPr marL="0" indent="347663">
              <a:tabLst>
                <a:tab pos="347663" algn="l"/>
                <a:tab pos="1030288" algn="l"/>
              </a:tabLst>
              <a:defRPr/>
            </a:pPr>
            <a:r>
              <a:rPr lang="en-US" dirty="0"/>
              <a:t>What kinds of services do </a:t>
            </a:r>
            <a:r>
              <a:rPr lang="en-US" dirty="0" smtClean="0"/>
              <a:t>you offer</a:t>
            </a:r>
            <a:r>
              <a:rPr lang="en-US" dirty="0"/>
              <a:t>?</a:t>
            </a:r>
          </a:p>
          <a:p>
            <a:pPr marL="0" indent="347663">
              <a:tabLst>
                <a:tab pos="347663" algn="l"/>
                <a:tab pos="1030288" algn="l"/>
              </a:tabLst>
              <a:defRPr/>
            </a:pPr>
            <a:r>
              <a:rPr lang="en-US" dirty="0"/>
              <a:t>Who are </a:t>
            </a:r>
            <a:r>
              <a:rPr lang="en-US" dirty="0" smtClean="0"/>
              <a:t>your customers</a:t>
            </a:r>
            <a:r>
              <a:rPr lang="en-US" dirty="0"/>
              <a:t>?</a:t>
            </a:r>
          </a:p>
          <a:p>
            <a:pPr marL="0" indent="347663">
              <a:tabLst>
                <a:tab pos="347663" algn="l"/>
                <a:tab pos="1030288" algn="l"/>
              </a:tabLst>
              <a:defRPr/>
            </a:pPr>
            <a:r>
              <a:rPr lang="en-US" dirty="0"/>
              <a:t>What are </a:t>
            </a:r>
            <a:r>
              <a:rPr lang="en-US" dirty="0" smtClean="0"/>
              <a:t>your available </a:t>
            </a:r>
            <a:r>
              <a:rPr lang="en-US" dirty="0"/>
              <a:t>funds?</a:t>
            </a:r>
          </a:p>
          <a:p>
            <a:pPr marL="0" indent="347663">
              <a:tabLst>
                <a:tab pos="347663" algn="l"/>
                <a:tab pos="1030288" algn="l"/>
              </a:tabLst>
              <a:defRPr/>
            </a:pPr>
            <a:r>
              <a:rPr lang="en-US" dirty="0"/>
              <a:t>What are </a:t>
            </a:r>
            <a:r>
              <a:rPr lang="en-US" dirty="0" smtClean="0"/>
              <a:t>your constraints?</a:t>
            </a:r>
          </a:p>
          <a:p>
            <a:pPr marL="0" indent="347663">
              <a:tabLst>
                <a:tab pos="347663" algn="l"/>
                <a:tab pos="1030288" algn="l"/>
              </a:tabLst>
              <a:defRPr/>
            </a:pPr>
            <a:r>
              <a:rPr lang="en-US" dirty="0" smtClean="0"/>
              <a:t>Where do you want to be 5 years from now?</a:t>
            </a:r>
            <a:endParaRPr lang="en-US" dirty="0"/>
          </a:p>
        </p:txBody>
      </p:sp>
      <p:sp>
        <p:nvSpPr>
          <p:cNvPr id="4" name="Slide Number Placeholder 3"/>
          <p:cNvSpPr>
            <a:spLocks noGrp="1"/>
          </p:cNvSpPr>
          <p:nvPr>
            <p:ph type="sldNum" sz="quarter" idx="12"/>
          </p:nvPr>
        </p:nvSpPr>
        <p:spPr/>
        <p:txBody>
          <a:bodyPr/>
          <a:lstStyle/>
          <a:p>
            <a:fld id="{831D33C9-42AC-4D50-BD5E-F9B55D688BE7}" type="slidenum">
              <a:rPr lang="en-US" smtClean="0"/>
              <a:pPr/>
              <a:t>29</a:t>
            </a:fld>
            <a:endParaRPr lang="en-US" dirty="0"/>
          </a:p>
        </p:txBody>
      </p:sp>
    </p:spTree>
    <p:extLst>
      <p:ext uri="{BB962C8B-B14F-4D97-AF65-F5344CB8AC3E}">
        <p14:creationId xmlns:p14="http://schemas.microsoft.com/office/powerpoint/2010/main" xmlns="" val="2282967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Background Information</a:t>
            </a:r>
            <a:endParaRPr lang="en-US" dirty="0"/>
          </a:p>
        </p:txBody>
      </p:sp>
      <p:sp>
        <p:nvSpPr>
          <p:cNvPr id="2" name="Text Placeholder 1"/>
          <p:cNvSpPr>
            <a:spLocks noGrp="1"/>
          </p:cNvSpPr>
          <p:nvPr>
            <p:ph type="body" idx="1"/>
          </p:nvPr>
        </p:nvSpPr>
        <p:spPr/>
        <p:txBody>
          <a:bodyPr>
            <a:normAutofit/>
          </a:bodyPr>
          <a:lstStyle/>
          <a:p>
            <a:r>
              <a:rPr lang="en-US" sz="3000" dirty="0" smtClean="0"/>
              <a:t>Definitions and Terminology</a:t>
            </a:r>
            <a:endParaRPr lang="en-US" sz="30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3</a:t>
            </a:fld>
            <a:endParaRPr lang="en-US" dirty="0"/>
          </a:p>
        </p:txBody>
      </p:sp>
    </p:spTree>
    <p:extLst>
      <p:ext uri="{BB962C8B-B14F-4D97-AF65-F5344CB8AC3E}">
        <p14:creationId xmlns:p14="http://schemas.microsoft.com/office/powerpoint/2010/main" xmlns="" val="17388937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Considerations</a:t>
            </a:r>
            <a:endParaRPr lang="en-US" dirty="0"/>
          </a:p>
        </p:txBody>
      </p:sp>
      <p:sp>
        <p:nvSpPr>
          <p:cNvPr id="3" name="Content Placeholder 2"/>
          <p:cNvSpPr>
            <a:spLocks noGrp="1"/>
          </p:cNvSpPr>
          <p:nvPr>
            <p:ph idx="1"/>
          </p:nvPr>
        </p:nvSpPr>
        <p:spPr/>
        <p:txBody>
          <a:bodyPr/>
          <a:lstStyle/>
          <a:p>
            <a:r>
              <a:rPr lang="en-US" dirty="0" smtClean="0"/>
              <a:t>Perception versus reality.</a:t>
            </a:r>
          </a:p>
          <a:p>
            <a:r>
              <a:rPr lang="en-US" dirty="0" smtClean="0"/>
              <a:t>Look for key words.</a:t>
            </a:r>
          </a:p>
          <a:p>
            <a:r>
              <a:rPr lang="en-US" dirty="0" smtClean="0"/>
              <a:t>Play Mad Libs.</a:t>
            </a:r>
          </a:p>
          <a:p>
            <a:r>
              <a:rPr lang="en-US" dirty="0" smtClean="0"/>
              <a:t>Use a SWOT/SCOT analysis.</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30</a:t>
            </a:fld>
            <a:endParaRPr lang="en-US" dirty="0"/>
          </a:p>
        </p:txBody>
      </p:sp>
    </p:spTree>
    <p:extLst>
      <p:ext uri="{BB962C8B-B14F-4D97-AF65-F5344CB8AC3E}">
        <p14:creationId xmlns:p14="http://schemas.microsoft.com/office/powerpoint/2010/main" xmlns="" val="24768919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
        <p:nvSpPr>
          <p:cNvPr id="5" name="Content Placeholder 4"/>
          <p:cNvSpPr>
            <a:spLocks noGrp="1"/>
          </p:cNvSpPr>
          <p:nvPr>
            <p:ph idx="1"/>
          </p:nvPr>
        </p:nvSpPr>
        <p:spPr>
          <a:xfrm>
            <a:off x="1066800" y="1981200"/>
            <a:ext cx="7010400" cy="4114800"/>
          </a:xfrm>
        </p:spPr>
        <p:txBody>
          <a:bodyPr>
            <a:normAutofit/>
          </a:bodyPr>
          <a:lstStyle/>
          <a:p>
            <a:r>
              <a:rPr lang="en-US" dirty="0" smtClean="0"/>
              <a:t>Visioning provides a framework for guiding day to day agency activities</a:t>
            </a:r>
          </a:p>
          <a:p>
            <a:r>
              <a:rPr lang="en-US" dirty="0" smtClean="0"/>
              <a:t>Understanding and following agency vision/mission statements prevents agency scope creep, ensuring that projects are focused on achieving the bigger picture</a:t>
            </a:r>
          </a:p>
          <a:p>
            <a:r>
              <a:rPr lang="en-US" dirty="0" smtClean="0"/>
              <a:t>Ensure that statements provide a link between the present and future</a:t>
            </a:r>
          </a:p>
        </p:txBody>
      </p:sp>
      <p:sp>
        <p:nvSpPr>
          <p:cNvPr id="3" name="Slide Number Placeholder 2"/>
          <p:cNvSpPr>
            <a:spLocks noGrp="1"/>
          </p:cNvSpPr>
          <p:nvPr>
            <p:ph type="sldNum" sz="quarter" idx="12"/>
          </p:nvPr>
        </p:nvSpPr>
        <p:spPr/>
        <p:txBody>
          <a:bodyPr/>
          <a:lstStyle/>
          <a:p>
            <a:fld id="{1B4A6B21-8709-4130-AD39-917E1A21B8D6}" type="slidenum">
              <a:rPr lang="en-US" smtClean="0"/>
              <a:pPr/>
              <a:t>31</a:t>
            </a:fld>
            <a:endParaRPr lang="en-US" dirty="0"/>
          </a:p>
        </p:txBody>
      </p:sp>
    </p:spTree>
    <p:extLst>
      <p:ext uri="{BB962C8B-B14F-4D97-AF65-F5344CB8AC3E}">
        <p14:creationId xmlns:p14="http://schemas.microsoft.com/office/powerpoint/2010/main" xmlns="" val="38765499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Goals and Objectives</a:t>
            </a:r>
            <a:endParaRPr lang="en-US" dirty="0"/>
          </a:p>
        </p:txBody>
      </p:sp>
      <p:sp>
        <p:nvSpPr>
          <p:cNvPr id="2" name="Slide Number Placeholder 1"/>
          <p:cNvSpPr>
            <a:spLocks noGrp="1"/>
          </p:cNvSpPr>
          <p:nvPr>
            <p:ph type="sldNum" sz="quarter" idx="12"/>
          </p:nvPr>
        </p:nvSpPr>
        <p:spPr/>
        <p:txBody>
          <a:bodyPr/>
          <a:lstStyle/>
          <a:p>
            <a:fld id="{1B4A6B21-8709-4130-AD39-917E1A21B8D6}" type="slidenum">
              <a:rPr lang="en-US" smtClean="0"/>
              <a:pPr/>
              <a:t>32</a:t>
            </a:fld>
            <a:endParaRPr lang="en-US" dirty="0"/>
          </a:p>
        </p:txBody>
      </p:sp>
    </p:spTree>
    <p:extLst>
      <p:ext uri="{BB962C8B-B14F-4D97-AF65-F5344CB8AC3E}">
        <p14:creationId xmlns:p14="http://schemas.microsoft.com/office/powerpoint/2010/main" xmlns="" val="3652594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665163"/>
            <a:ext cx="8041440" cy="1087437"/>
          </a:xfrm>
        </p:spPr>
        <p:txBody>
          <a:bodyPr/>
          <a:lstStyle/>
          <a:p>
            <a:r>
              <a:rPr lang="en-US" sz="4200" dirty="0" smtClean="0"/>
              <a:t>Purpose of Goals</a:t>
            </a:r>
            <a:endParaRPr lang="en-US" sz="4200" dirty="0"/>
          </a:p>
        </p:txBody>
      </p:sp>
      <p:sp>
        <p:nvSpPr>
          <p:cNvPr id="3" name="Content Placeholder 2"/>
          <p:cNvSpPr>
            <a:spLocks noGrp="1"/>
          </p:cNvSpPr>
          <p:nvPr>
            <p:ph idx="1"/>
          </p:nvPr>
        </p:nvSpPr>
        <p:spPr>
          <a:xfrm>
            <a:off x="1066800" y="1905000"/>
            <a:ext cx="6858000" cy="3962400"/>
          </a:xfrm>
        </p:spPr>
        <p:txBody>
          <a:bodyPr>
            <a:normAutofit/>
          </a:bodyPr>
          <a:lstStyle/>
          <a:p>
            <a:r>
              <a:rPr lang="en-US" dirty="0" smtClean="0"/>
              <a:t>Describe </a:t>
            </a:r>
            <a:r>
              <a:rPr lang="en-US" dirty="0"/>
              <a:t>what </a:t>
            </a:r>
            <a:r>
              <a:rPr lang="en-US" dirty="0" smtClean="0"/>
              <a:t>your agency/project </a:t>
            </a:r>
            <a:r>
              <a:rPr lang="en-US" dirty="0"/>
              <a:t>will </a:t>
            </a:r>
            <a:r>
              <a:rPr lang="en-US" dirty="0" smtClean="0"/>
              <a:t>accomplish. </a:t>
            </a:r>
          </a:p>
          <a:p>
            <a:r>
              <a:rPr lang="en-US" dirty="0" smtClean="0"/>
              <a:t>Describe </a:t>
            </a:r>
            <a:r>
              <a:rPr lang="en-US" dirty="0"/>
              <a:t>the overall value </a:t>
            </a:r>
            <a:r>
              <a:rPr lang="en-US" dirty="0" smtClean="0"/>
              <a:t>you contribute </a:t>
            </a:r>
            <a:r>
              <a:rPr lang="en-US" dirty="0"/>
              <a:t>to </a:t>
            </a:r>
            <a:r>
              <a:rPr lang="en-US" dirty="0" smtClean="0"/>
              <a:t>transportation.</a:t>
            </a:r>
          </a:p>
          <a:p>
            <a:r>
              <a:rPr lang="en-US" dirty="0" smtClean="0"/>
              <a:t>Provide </a:t>
            </a:r>
            <a:r>
              <a:rPr lang="en-US" dirty="0"/>
              <a:t>overall context for what </a:t>
            </a:r>
            <a:r>
              <a:rPr lang="en-US" dirty="0" smtClean="0"/>
              <a:t>the effort is </a:t>
            </a:r>
            <a:r>
              <a:rPr lang="en-US" dirty="0"/>
              <a:t>trying to </a:t>
            </a:r>
            <a:r>
              <a:rPr lang="en-US" dirty="0" smtClean="0"/>
              <a:t>accomplish.</a:t>
            </a:r>
          </a:p>
          <a:p>
            <a:r>
              <a:rPr lang="en-US" dirty="0" smtClean="0"/>
              <a:t>Variations are </a:t>
            </a:r>
            <a:r>
              <a:rPr lang="en-US" dirty="0"/>
              <a:t>a product of </a:t>
            </a:r>
            <a:r>
              <a:rPr lang="en-US" dirty="0" smtClean="0"/>
              <a:t>program typology and agency resources.</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33</a:t>
            </a:fld>
            <a:endParaRPr lang="en-US" dirty="0"/>
          </a:p>
        </p:txBody>
      </p:sp>
    </p:spTree>
    <p:extLst>
      <p:ext uri="{BB962C8B-B14F-4D97-AF65-F5344CB8AC3E}">
        <p14:creationId xmlns:p14="http://schemas.microsoft.com/office/powerpoint/2010/main" xmlns="" val="873919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588963"/>
            <a:ext cx="8041440" cy="935037"/>
          </a:xfrm>
        </p:spPr>
        <p:txBody>
          <a:bodyPr/>
          <a:lstStyle/>
          <a:p>
            <a:r>
              <a:rPr lang="en-US" sz="4000" dirty="0" smtClean="0"/>
              <a:t>What are Objectives?</a:t>
            </a:r>
            <a:endParaRPr lang="en-US" sz="4000" dirty="0"/>
          </a:p>
        </p:txBody>
      </p:sp>
      <p:sp>
        <p:nvSpPr>
          <p:cNvPr id="3" name="Content Placeholder 2"/>
          <p:cNvSpPr>
            <a:spLocks noGrp="1"/>
          </p:cNvSpPr>
          <p:nvPr>
            <p:ph idx="1"/>
          </p:nvPr>
        </p:nvSpPr>
        <p:spPr>
          <a:xfrm>
            <a:off x="990601" y="1600200"/>
            <a:ext cx="7239000" cy="4114800"/>
          </a:xfrm>
        </p:spPr>
        <p:txBody>
          <a:bodyPr>
            <a:normAutofit fontScale="92500"/>
          </a:bodyPr>
          <a:lstStyle/>
          <a:p>
            <a:r>
              <a:rPr lang="en-US" sz="2600" u="sng" dirty="0" smtClean="0"/>
              <a:t>Concrete</a:t>
            </a:r>
            <a:r>
              <a:rPr lang="en-US" sz="2600" dirty="0" smtClean="0"/>
              <a:t> statements.</a:t>
            </a:r>
          </a:p>
          <a:p>
            <a:r>
              <a:rPr lang="en-US" sz="2600" dirty="0" smtClean="0"/>
              <a:t>Describe </a:t>
            </a:r>
            <a:r>
              <a:rPr lang="en-US" sz="2600" dirty="0"/>
              <a:t>what the program is seeking to </a:t>
            </a:r>
            <a:r>
              <a:rPr lang="en-US" sz="2600" dirty="0" smtClean="0"/>
              <a:t>achieve.</a:t>
            </a:r>
          </a:p>
          <a:p>
            <a:r>
              <a:rPr lang="en-US" sz="2600" dirty="0" smtClean="0"/>
              <a:t>Written in a way to evaluate </a:t>
            </a:r>
            <a:r>
              <a:rPr lang="en-US" sz="2600" dirty="0"/>
              <a:t>whether or not the objective was </a:t>
            </a:r>
            <a:r>
              <a:rPr lang="en-US" sz="2600" dirty="0" smtClean="0"/>
              <a:t>achieved.</a:t>
            </a:r>
          </a:p>
          <a:p>
            <a:pPr marL="45720" indent="0">
              <a:spcBef>
                <a:spcPts val="0"/>
              </a:spcBef>
              <a:buNone/>
            </a:pPr>
            <a:r>
              <a:rPr lang="en-US" sz="3600" dirty="0" smtClean="0">
                <a:solidFill>
                  <a:srgbClr val="C00000"/>
                </a:solidFill>
              </a:rPr>
              <a:t>	</a:t>
            </a:r>
            <a:r>
              <a:rPr lang="en-US" sz="3400" b="1" dirty="0" smtClean="0">
                <a:solidFill>
                  <a:schemeClr val="tx1"/>
                </a:solidFill>
              </a:rPr>
              <a:t>S</a:t>
            </a:r>
            <a:r>
              <a:rPr lang="en-US" sz="3000" dirty="0" smtClean="0"/>
              <a:t>pecific</a:t>
            </a:r>
          </a:p>
          <a:p>
            <a:pPr marL="45720" indent="0">
              <a:spcBef>
                <a:spcPts val="0"/>
              </a:spcBef>
              <a:buNone/>
            </a:pPr>
            <a:r>
              <a:rPr lang="en-US" sz="3000" dirty="0" smtClean="0">
                <a:solidFill>
                  <a:srgbClr val="C00000"/>
                </a:solidFill>
              </a:rPr>
              <a:t>	</a:t>
            </a:r>
            <a:r>
              <a:rPr lang="en-US" sz="3400" b="1" dirty="0" smtClean="0">
                <a:solidFill>
                  <a:schemeClr val="tx1"/>
                </a:solidFill>
              </a:rPr>
              <a:t>M</a:t>
            </a:r>
            <a:r>
              <a:rPr lang="en-US" sz="3000" dirty="0" smtClean="0"/>
              <a:t>easurable</a:t>
            </a:r>
          </a:p>
          <a:p>
            <a:pPr marL="45720" indent="0">
              <a:spcBef>
                <a:spcPts val="0"/>
              </a:spcBef>
              <a:buNone/>
            </a:pPr>
            <a:r>
              <a:rPr lang="en-US" sz="3000" dirty="0" smtClean="0">
                <a:solidFill>
                  <a:srgbClr val="C00000"/>
                </a:solidFill>
              </a:rPr>
              <a:t>	</a:t>
            </a:r>
            <a:r>
              <a:rPr lang="en-US" sz="3400" b="1" dirty="0" smtClean="0">
                <a:solidFill>
                  <a:schemeClr val="tx1"/>
                </a:solidFill>
              </a:rPr>
              <a:t>A</a:t>
            </a:r>
            <a:r>
              <a:rPr lang="en-US" sz="3000" dirty="0" smtClean="0"/>
              <a:t>ttainable</a:t>
            </a:r>
          </a:p>
          <a:p>
            <a:pPr marL="45720" indent="0">
              <a:spcBef>
                <a:spcPts val="0"/>
              </a:spcBef>
              <a:buNone/>
            </a:pPr>
            <a:r>
              <a:rPr lang="en-US" sz="3000" dirty="0" smtClean="0">
                <a:solidFill>
                  <a:srgbClr val="C00000"/>
                </a:solidFill>
              </a:rPr>
              <a:t>	</a:t>
            </a:r>
            <a:r>
              <a:rPr lang="en-US" sz="3400" b="1" dirty="0" smtClean="0">
                <a:solidFill>
                  <a:schemeClr val="tx1"/>
                </a:solidFill>
              </a:rPr>
              <a:t>R</a:t>
            </a:r>
            <a:r>
              <a:rPr lang="en-US" sz="3000" dirty="0" smtClean="0"/>
              <a:t>ealistic</a:t>
            </a:r>
          </a:p>
          <a:p>
            <a:pPr marL="45720" indent="0">
              <a:spcBef>
                <a:spcPts val="0"/>
              </a:spcBef>
              <a:buNone/>
            </a:pPr>
            <a:r>
              <a:rPr lang="en-US" sz="3000" dirty="0" smtClean="0">
                <a:solidFill>
                  <a:srgbClr val="C00000"/>
                </a:solidFill>
              </a:rPr>
              <a:t>	</a:t>
            </a:r>
            <a:r>
              <a:rPr lang="en-US" sz="3400" b="1" dirty="0" smtClean="0">
                <a:solidFill>
                  <a:schemeClr val="tx1"/>
                </a:solidFill>
              </a:rPr>
              <a:t>T</a:t>
            </a:r>
            <a:r>
              <a:rPr lang="en-US" sz="3000" dirty="0" smtClean="0"/>
              <a:t>ime-oriented</a:t>
            </a:r>
            <a:endParaRPr lang="en-US" sz="30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34</a:t>
            </a:fld>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00600" y="3048000"/>
            <a:ext cx="3000375" cy="3200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xmlns="" val="3527306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anim calcmode="lin" valueType="num">
                                      <p:cBhvr>
                                        <p:cTn id="3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Think about Developing Objectives</a:t>
            </a:r>
            <a:endParaRPr lang="en-US" dirty="0"/>
          </a:p>
        </p:txBody>
      </p:sp>
      <p:sp>
        <p:nvSpPr>
          <p:cNvPr id="3" name="Content Placeholder 2"/>
          <p:cNvSpPr>
            <a:spLocks noGrp="1"/>
          </p:cNvSpPr>
          <p:nvPr>
            <p:ph idx="1"/>
          </p:nvPr>
        </p:nvSpPr>
        <p:spPr>
          <a:xfrm>
            <a:off x="762000" y="2362200"/>
            <a:ext cx="7696200" cy="3733800"/>
          </a:xfrm>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r>
              <a:rPr lang="en-US" dirty="0" smtClean="0"/>
              <a:t>   </a:t>
            </a:r>
          </a:p>
          <a:p>
            <a:pPr marL="0" indent="0">
              <a:buNone/>
            </a:pPr>
            <a:r>
              <a:rPr lang="en-US" sz="2200" dirty="0" smtClean="0"/>
              <a:t>   </a:t>
            </a:r>
            <a:r>
              <a:rPr lang="en-US" sz="2000" dirty="0" smtClean="0"/>
              <a:t>Complete 	 Driver Training</a:t>
            </a:r>
            <a:r>
              <a:rPr lang="en-US" sz="2000" dirty="0"/>
              <a:t> </a:t>
            </a:r>
            <a:r>
              <a:rPr lang="en-US" sz="2000" dirty="0" smtClean="0"/>
              <a:t>    per recommendation    by Aug ‘14</a:t>
            </a:r>
            <a:br>
              <a:rPr lang="en-US" sz="2000" dirty="0" smtClean="0"/>
            </a:br>
            <a:r>
              <a:rPr lang="en-US" sz="2000" dirty="0" smtClean="0"/>
              <a:t>				</a:t>
            </a:r>
            <a:r>
              <a:rPr lang="en-US" sz="2000" dirty="0"/>
              <a:t>	</a:t>
            </a:r>
            <a:r>
              <a:rPr lang="en-US" sz="2000" dirty="0" smtClean="0"/>
              <a:t>by </a:t>
            </a:r>
            <a:r>
              <a:rPr lang="en-US" sz="2000" dirty="0"/>
              <a:t>supervisor </a:t>
            </a:r>
          </a:p>
        </p:txBody>
      </p:sp>
      <p:sp>
        <p:nvSpPr>
          <p:cNvPr id="4" name="Slide Number Placeholder 3"/>
          <p:cNvSpPr>
            <a:spLocks noGrp="1"/>
          </p:cNvSpPr>
          <p:nvPr>
            <p:ph type="sldNum" sz="quarter" idx="12"/>
          </p:nvPr>
        </p:nvSpPr>
        <p:spPr/>
        <p:txBody>
          <a:bodyPr/>
          <a:lstStyle/>
          <a:p>
            <a:fld id="{1B4A6B21-8709-4130-AD39-917E1A21B8D6}" type="slidenum">
              <a:rPr lang="en-US" smtClean="0"/>
              <a:pPr/>
              <a:t>35</a:t>
            </a:fld>
            <a:endParaRPr lang="en-US" dirty="0"/>
          </a:p>
        </p:txBody>
      </p:sp>
      <p:graphicFrame>
        <p:nvGraphicFramePr>
          <p:cNvPr id="5" name="Diagram 4"/>
          <p:cNvGraphicFramePr/>
          <p:nvPr>
            <p:extLst>
              <p:ext uri="{D42A27DB-BD31-4B8C-83A1-F6EECF244321}">
                <p14:modId xmlns:p14="http://schemas.microsoft.com/office/powerpoint/2010/main" xmlns="" val="2672658557"/>
              </p:ext>
            </p:extLst>
          </p:nvPr>
        </p:nvGraphicFramePr>
        <p:xfrm>
          <a:off x="914400" y="2438400"/>
          <a:ext cx="7391400" cy="167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11921" y="5105400"/>
            <a:ext cx="8458200" cy="830997"/>
          </a:xfrm>
          <a:prstGeom prst="rect">
            <a:avLst/>
          </a:prstGeom>
          <a:noFill/>
        </p:spPr>
        <p:txBody>
          <a:bodyPr wrap="square" rtlCol="0">
            <a:spAutoFit/>
          </a:bodyPr>
          <a:lstStyle/>
          <a:p>
            <a:pPr algn="ctr"/>
            <a:r>
              <a:rPr lang="en-US" sz="2400" i="1" dirty="0" smtClean="0"/>
              <a:t>This objective could help fulfill the goal of </a:t>
            </a:r>
            <a:br>
              <a:rPr lang="en-US" sz="2400" i="1" dirty="0" smtClean="0"/>
            </a:br>
            <a:r>
              <a:rPr lang="en-US" sz="2400" i="1" dirty="0" smtClean="0"/>
              <a:t>hiring and retaining a best-in-class staff.</a:t>
            </a:r>
            <a:endParaRPr lang="en-US" sz="2400" i="1" dirty="0"/>
          </a:p>
        </p:txBody>
      </p:sp>
    </p:spTree>
    <p:extLst>
      <p:ext uri="{BB962C8B-B14F-4D97-AF65-F5344CB8AC3E}">
        <p14:creationId xmlns:p14="http://schemas.microsoft.com/office/powerpoint/2010/main" xmlns="" val="29738646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60000">
            <a:off x="774883" y="1703030"/>
            <a:ext cx="3064827" cy="1503037"/>
          </a:xfrm>
        </p:spPr>
        <p:txBody>
          <a:bodyPr>
            <a:normAutofit/>
          </a:bodyPr>
          <a:lstStyle/>
          <a:p>
            <a:r>
              <a:rPr lang="en-US" sz="4000" dirty="0" smtClean="0"/>
              <a:t>Dos &amp; Don’ts</a:t>
            </a:r>
            <a:endParaRPr lang="en-US" sz="4000" dirty="0"/>
          </a:p>
        </p:txBody>
      </p:sp>
      <p:sp>
        <p:nvSpPr>
          <p:cNvPr id="4" name="Text Placeholder 3"/>
          <p:cNvSpPr>
            <a:spLocks noGrp="1"/>
          </p:cNvSpPr>
          <p:nvPr>
            <p:ph type="body" sz="half" idx="2"/>
          </p:nvPr>
        </p:nvSpPr>
        <p:spPr>
          <a:xfrm rot="-60000">
            <a:off x="780097" y="3074446"/>
            <a:ext cx="3048891" cy="2100400"/>
          </a:xfrm>
        </p:spPr>
        <p:txBody>
          <a:bodyPr>
            <a:normAutofit/>
          </a:bodyPr>
          <a:lstStyle/>
          <a:p>
            <a:r>
              <a:rPr lang="en-US" sz="2400" dirty="0" smtClean="0"/>
              <a:t>Goals &amp; Objectives</a:t>
            </a:r>
            <a:endParaRPr lang="en-US" sz="2400" dirty="0"/>
          </a:p>
        </p:txBody>
      </p:sp>
      <p:sp>
        <p:nvSpPr>
          <p:cNvPr id="5" name="Slide Number Placeholder 4"/>
          <p:cNvSpPr>
            <a:spLocks noGrp="1"/>
          </p:cNvSpPr>
          <p:nvPr>
            <p:ph type="sldNum" sz="quarter" idx="12"/>
          </p:nvPr>
        </p:nvSpPr>
        <p:spPr/>
        <p:txBody>
          <a:bodyPr/>
          <a:lstStyle/>
          <a:p>
            <a:fld id="{1B4A6B21-8709-4130-AD39-917E1A21B8D6}" type="slidenum">
              <a:rPr lang="en-US" smtClean="0"/>
              <a:pPr/>
              <a:t>36</a:t>
            </a:fld>
            <a:endParaRPr lang="en-US" dirty="0"/>
          </a:p>
        </p:txBody>
      </p:sp>
      <p:pic>
        <p:nvPicPr>
          <p:cNvPr id="1026" name="Picture 2" descr="http://www.choicetitle.com/blog/wp-content/uploads/2010/12/1GoalSetting1.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1490" t="10137" r="22999" b="35911"/>
          <a:stretch/>
        </p:blipFill>
        <p:spPr bwMode="auto">
          <a:xfrm>
            <a:off x="4204954" y="1905000"/>
            <a:ext cx="4106064" cy="304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208706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200" dirty="0" smtClean="0"/>
              <a:t>Do</a:t>
            </a:r>
            <a:endParaRPr lang="en-US" sz="4200" dirty="0"/>
          </a:p>
        </p:txBody>
      </p:sp>
      <p:sp>
        <p:nvSpPr>
          <p:cNvPr id="3" name="Content Placeholder 2"/>
          <p:cNvSpPr>
            <a:spLocks noGrp="1"/>
          </p:cNvSpPr>
          <p:nvPr>
            <p:ph idx="1"/>
          </p:nvPr>
        </p:nvSpPr>
        <p:spPr/>
        <p:txBody>
          <a:bodyPr>
            <a:normAutofit/>
          </a:bodyPr>
          <a:lstStyle/>
          <a:p>
            <a:r>
              <a:rPr lang="en-US" sz="2600" dirty="0" smtClean="0"/>
              <a:t>Develop G&amp;Os with an </a:t>
            </a:r>
            <a:r>
              <a:rPr lang="en-US" sz="2600" u="sng" dirty="0" smtClean="0"/>
              <a:t>outcome</a:t>
            </a:r>
            <a:r>
              <a:rPr lang="en-US" sz="2600" dirty="0" smtClean="0"/>
              <a:t> in mind.</a:t>
            </a:r>
          </a:p>
          <a:p>
            <a:r>
              <a:rPr lang="en-US" sz="2600" dirty="0" smtClean="0"/>
              <a:t>Ensure that goals echo your vision and mission statements.</a:t>
            </a:r>
          </a:p>
          <a:p>
            <a:r>
              <a:rPr lang="en-US" sz="2600" dirty="0" smtClean="0"/>
              <a:t>Keep </a:t>
            </a:r>
            <a:r>
              <a:rPr lang="en-US" sz="2600" dirty="0"/>
              <a:t>the objectives </a:t>
            </a:r>
            <a:r>
              <a:rPr lang="en-US" sz="2600" dirty="0" smtClean="0"/>
              <a:t>focused and specific.</a:t>
            </a:r>
            <a:endParaRPr lang="en-US" sz="2600" dirty="0"/>
          </a:p>
          <a:p>
            <a:r>
              <a:rPr lang="en-US" sz="2600" dirty="0" smtClean="0"/>
              <a:t>Make sure that projects and strategies can reflect back to agency goals and objectives.</a:t>
            </a:r>
            <a:endParaRPr lang="en-US" sz="26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37</a:t>
            </a:fld>
            <a:endParaRPr lang="en-US" dirty="0"/>
          </a:p>
        </p:txBody>
      </p:sp>
    </p:spTree>
    <p:extLst>
      <p:ext uri="{BB962C8B-B14F-4D97-AF65-F5344CB8AC3E}">
        <p14:creationId xmlns:p14="http://schemas.microsoft.com/office/powerpoint/2010/main" xmlns="" val="20155422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Don’t</a:t>
            </a:r>
            <a:endParaRPr lang="en-US" dirty="0"/>
          </a:p>
        </p:txBody>
      </p:sp>
      <p:sp>
        <p:nvSpPr>
          <p:cNvPr id="3" name="Content Placeholder 2"/>
          <p:cNvSpPr>
            <a:spLocks noGrp="1"/>
          </p:cNvSpPr>
          <p:nvPr>
            <p:ph idx="1"/>
          </p:nvPr>
        </p:nvSpPr>
        <p:spPr/>
        <p:txBody>
          <a:bodyPr>
            <a:normAutofit/>
          </a:bodyPr>
          <a:lstStyle/>
          <a:p>
            <a:r>
              <a:rPr lang="en-US" sz="2600" dirty="0" smtClean="0"/>
              <a:t>Neglect to follow through with goals and objectives.</a:t>
            </a:r>
          </a:p>
          <a:p>
            <a:r>
              <a:rPr lang="en-US" sz="2600" dirty="0" smtClean="0"/>
              <a:t>Write objectives that are unrealistic or unachievable. </a:t>
            </a:r>
          </a:p>
          <a:p>
            <a:r>
              <a:rPr lang="en-US" sz="2600" dirty="0" smtClean="0"/>
              <a:t>Fail to update goals and objectives.</a:t>
            </a:r>
            <a:endParaRPr lang="en-US" sz="26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38</a:t>
            </a:fld>
            <a:endParaRPr lang="en-US" dirty="0"/>
          </a:p>
        </p:txBody>
      </p:sp>
    </p:spTree>
    <p:extLst>
      <p:ext uri="{BB962C8B-B14F-4D97-AF65-F5344CB8AC3E}">
        <p14:creationId xmlns:p14="http://schemas.microsoft.com/office/powerpoint/2010/main" xmlns="" val="564980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Example Goals and Objectives</a:t>
            </a:r>
            <a:endParaRPr lang="en-US" sz="4000" dirty="0"/>
          </a:p>
        </p:txBody>
      </p:sp>
      <p:sp>
        <p:nvSpPr>
          <p:cNvPr id="3" name="Content Placeholder 2"/>
          <p:cNvSpPr>
            <a:spLocks noGrp="1"/>
          </p:cNvSpPr>
          <p:nvPr>
            <p:ph idx="1"/>
          </p:nvPr>
        </p:nvSpPr>
        <p:spPr>
          <a:xfrm>
            <a:off x="914400" y="1905000"/>
            <a:ext cx="7162800" cy="4038600"/>
          </a:xfrm>
        </p:spPr>
        <p:txBody>
          <a:bodyPr>
            <a:noAutofit/>
          </a:bodyPr>
          <a:lstStyle/>
          <a:p>
            <a:r>
              <a:rPr lang="en-US" sz="2000" dirty="0"/>
              <a:t>Promote the safe mobility of aging vulnerable road users (pedestrians, transit riders, bicyclists, and other non-motorized vehicles).</a:t>
            </a:r>
          </a:p>
          <a:p>
            <a:r>
              <a:rPr lang="en-US" sz="2000" dirty="0" smtClean="0"/>
              <a:t>Bridge </a:t>
            </a:r>
            <a:r>
              <a:rPr lang="en-US" sz="2000" dirty="0"/>
              <a:t>the gap between driving retirement and mobility independence.</a:t>
            </a:r>
          </a:p>
          <a:p>
            <a:r>
              <a:rPr lang="en-US" sz="2000" dirty="0" smtClean="0"/>
              <a:t>Provide </a:t>
            </a:r>
            <a:r>
              <a:rPr lang="en-US" sz="2000" dirty="0"/>
              <a:t>stakeholders with </a:t>
            </a:r>
            <a:r>
              <a:rPr lang="en-US" sz="2000" dirty="0" smtClean="0"/>
              <a:t/>
            </a:r>
            <a:br>
              <a:rPr lang="en-US" sz="2000" dirty="0" smtClean="0"/>
            </a:br>
            <a:r>
              <a:rPr lang="en-US" sz="2000" dirty="0" smtClean="0"/>
              <a:t>the </a:t>
            </a:r>
            <a:r>
              <a:rPr lang="en-US" sz="2000" dirty="0"/>
              <a:t>best available data to </a:t>
            </a:r>
            <a:r>
              <a:rPr lang="en-US" sz="2000" dirty="0" smtClean="0"/>
              <a:t/>
            </a:r>
            <a:br>
              <a:rPr lang="en-US" sz="2000" dirty="0" smtClean="0"/>
            </a:br>
            <a:r>
              <a:rPr lang="en-US" sz="2000" dirty="0" smtClean="0"/>
              <a:t>make </a:t>
            </a:r>
            <a:r>
              <a:rPr lang="en-US" sz="2000" dirty="0"/>
              <a:t>decisions that improve </a:t>
            </a:r>
            <a:r>
              <a:rPr lang="en-US" sz="2000" dirty="0" smtClean="0"/>
              <a:t/>
            </a:r>
            <a:br>
              <a:rPr lang="en-US" sz="2000" dirty="0" smtClean="0"/>
            </a:br>
            <a:r>
              <a:rPr lang="en-US" sz="2000" dirty="0" smtClean="0"/>
              <a:t>aging </a:t>
            </a:r>
            <a:r>
              <a:rPr lang="en-US" sz="2000" dirty="0"/>
              <a:t>road user safety and </a:t>
            </a:r>
            <a:r>
              <a:rPr lang="en-US" sz="2000" dirty="0" smtClean="0"/>
              <a:t/>
            </a:r>
            <a:br>
              <a:rPr lang="en-US" sz="2000" dirty="0" smtClean="0"/>
            </a:br>
            <a:r>
              <a:rPr lang="en-US" sz="2000" dirty="0" smtClean="0"/>
              <a:t>mobility.</a:t>
            </a:r>
            <a:endParaRPr lang="en-US" sz="2000" i="1" dirty="0" smtClean="0"/>
          </a:p>
        </p:txBody>
      </p:sp>
      <p:sp>
        <p:nvSpPr>
          <p:cNvPr id="4" name="Slide Number Placeholder 3"/>
          <p:cNvSpPr>
            <a:spLocks noGrp="1"/>
          </p:cNvSpPr>
          <p:nvPr>
            <p:ph type="sldNum" sz="quarter" idx="12"/>
          </p:nvPr>
        </p:nvSpPr>
        <p:spPr/>
        <p:txBody>
          <a:bodyPr/>
          <a:lstStyle/>
          <a:p>
            <a:fld id="{1B4A6B21-8709-4130-AD39-917E1A21B8D6}" type="slidenum">
              <a:rPr lang="en-US" smtClean="0"/>
              <a:pPr/>
              <a:t>39</a:t>
            </a:fld>
            <a:endParaRPr lang="en-US" dirty="0"/>
          </a:p>
        </p:txBody>
      </p:sp>
      <p:pic>
        <p:nvPicPr>
          <p:cNvPr id="1026" name="Picture 2" descr="https://encrypted-tbn0.gstatic.com/images?q=tbn:ANd9GcTH3FPxS-Y_5hHeztnlGHgzHHKP1LbVv_JQtHGSeYiRcZCFzZxbxA"/>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19600" y="3295650"/>
            <a:ext cx="3505200" cy="26289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651310" y="5791200"/>
            <a:ext cx="2438400" cy="230832"/>
          </a:xfrm>
          <a:prstGeom prst="rect">
            <a:avLst/>
          </a:prstGeom>
          <a:noFill/>
        </p:spPr>
        <p:txBody>
          <a:bodyPr wrap="square" rtlCol="0">
            <a:spAutoFit/>
          </a:bodyPr>
          <a:lstStyle/>
          <a:p>
            <a:r>
              <a:rPr lang="en-US" sz="900" dirty="0" smtClean="0"/>
              <a:t>Image credit: adaptedlivingspaces.com </a:t>
            </a:r>
            <a:endParaRPr lang="en-US" sz="900" dirty="0"/>
          </a:p>
        </p:txBody>
      </p:sp>
    </p:spTree>
    <p:extLst>
      <p:ext uri="{BB962C8B-B14F-4D97-AF65-F5344CB8AC3E}">
        <p14:creationId xmlns:p14="http://schemas.microsoft.com/office/powerpoint/2010/main" xmlns="" val="28402013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smtClean="0"/>
              <a:t>Peer Comparison</a:t>
            </a:r>
            <a:endParaRPr lang="en-US" sz="3400" dirty="0"/>
          </a:p>
        </p:txBody>
      </p:sp>
      <p:sp>
        <p:nvSpPr>
          <p:cNvPr id="3" name="Content Placeholder 2"/>
          <p:cNvSpPr>
            <a:spLocks noGrp="1"/>
          </p:cNvSpPr>
          <p:nvPr>
            <p:ph idx="1"/>
          </p:nvPr>
        </p:nvSpPr>
        <p:spPr>
          <a:xfrm>
            <a:off x="1219200" y="1981200"/>
            <a:ext cx="6781800" cy="1524000"/>
          </a:xfrm>
        </p:spPr>
        <p:txBody>
          <a:bodyPr>
            <a:normAutofit/>
          </a:bodyPr>
          <a:lstStyle/>
          <a:p>
            <a:pPr marL="0" indent="0">
              <a:buNone/>
            </a:pPr>
            <a:r>
              <a:rPr lang="en-US" sz="2800" dirty="0" smtClean="0"/>
              <a:t>An </a:t>
            </a:r>
            <a:r>
              <a:rPr lang="en-US" sz="2800" dirty="0"/>
              <a:t>activity where an organization compares its performance to that of similar (peer) </a:t>
            </a:r>
            <a:r>
              <a:rPr lang="en-US" sz="2800" dirty="0" smtClean="0"/>
              <a:t>organizations.</a:t>
            </a:r>
          </a:p>
        </p:txBody>
      </p:sp>
      <p:sp>
        <p:nvSpPr>
          <p:cNvPr id="4" name="Slide Number Placeholder 3"/>
          <p:cNvSpPr>
            <a:spLocks noGrp="1"/>
          </p:cNvSpPr>
          <p:nvPr>
            <p:ph type="sldNum" sz="quarter" idx="12"/>
          </p:nvPr>
        </p:nvSpPr>
        <p:spPr/>
        <p:txBody>
          <a:bodyPr/>
          <a:lstStyle/>
          <a:p>
            <a:fld id="{1B4A6B21-8709-4130-AD39-917E1A21B8D6}" type="slidenum">
              <a:rPr lang="en-US" smtClean="0"/>
              <a:pPr/>
              <a:t>4</a:t>
            </a:fld>
            <a:endParaRPr lang="en-US" dirty="0"/>
          </a:p>
        </p:txBody>
      </p:sp>
      <p:pic>
        <p:nvPicPr>
          <p:cNvPr id="1026" name="Picture 2" descr="https://encrypted-tbn2.gstatic.com/images?q=tbn:ANd9GcRfV9KhyQ3eiLyOYxbgRFiwJOautysKY7o3ew4lrXd4DRzXKmKFbQ"/>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4400" y="3200400"/>
            <a:ext cx="2857500" cy="285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885970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Example Goals and Objectives</a:t>
            </a:r>
            <a:endParaRPr lang="en-US" sz="4000" dirty="0"/>
          </a:p>
        </p:txBody>
      </p:sp>
      <p:sp>
        <p:nvSpPr>
          <p:cNvPr id="3" name="Content Placeholder 2"/>
          <p:cNvSpPr>
            <a:spLocks noGrp="1"/>
          </p:cNvSpPr>
          <p:nvPr>
            <p:ph idx="1"/>
          </p:nvPr>
        </p:nvSpPr>
        <p:spPr/>
        <p:txBody>
          <a:bodyPr>
            <a:normAutofit/>
          </a:bodyPr>
          <a:lstStyle/>
          <a:p>
            <a:r>
              <a:rPr lang="en-US" sz="2600" dirty="0" smtClean="0"/>
              <a:t>Accessibility.</a:t>
            </a:r>
            <a:endParaRPr lang="en-US" sz="2600" dirty="0"/>
          </a:p>
          <a:p>
            <a:r>
              <a:rPr lang="en-US" sz="2600" dirty="0" smtClean="0"/>
              <a:t>Timeliness.</a:t>
            </a:r>
            <a:endParaRPr lang="en-US" sz="2600" dirty="0"/>
          </a:p>
          <a:p>
            <a:r>
              <a:rPr lang="en-US" sz="2600" dirty="0" smtClean="0"/>
              <a:t>Safety.</a:t>
            </a:r>
            <a:endParaRPr lang="en-US" sz="2600" dirty="0"/>
          </a:p>
          <a:p>
            <a:r>
              <a:rPr lang="en-US" sz="2600" dirty="0" smtClean="0"/>
              <a:t>Cost.</a:t>
            </a:r>
            <a:endParaRPr lang="en-US" sz="2600" dirty="0"/>
          </a:p>
          <a:p>
            <a:r>
              <a:rPr lang="en-US" sz="2600" dirty="0" smtClean="0"/>
              <a:t>Customer Satisfaction.</a:t>
            </a:r>
            <a:endParaRPr lang="en-US" sz="2600" dirty="0"/>
          </a:p>
          <a:p>
            <a:r>
              <a:rPr lang="en-US" sz="2600" dirty="0" smtClean="0"/>
              <a:t>Provider Accountability.</a:t>
            </a:r>
            <a:endParaRPr lang="en-US" sz="2600" dirty="0"/>
          </a:p>
          <a:p>
            <a:endParaRPr lang="en-US" sz="26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40</a:t>
            </a:fld>
            <a:endParaRPr lang="en-US" dirty="0"/>
          </a:p>
        </p:txBody>
      </p:sp>
    </p:spTree>
    <p:extLst>
      <p:ext uri="{BB962C8B-B14F-4D97-AF65-F5344CB8AC3E}">
        <p14:creationId xmlns:p14="http://schemas.microsoft.com/office/powerpoint/2010/main" xmlns="" val="38097516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Example Goals and Objectives</a:t>
            </a:r>
            <a:endParaRPr lang="en-US" sz="4000" dirty="0"/>
          </a:p>
        </p:txBody>
      </p:sp>
      <p:sp>
        <p:nvSpPr>
          <p:cNvPr id="3" name="Content Placeholder 2"/>
          <p:cNvSpPr>
            <a:spLocks noGrp="1"/>
          </p:cNvSpPr>
          <p:nvPr>
            <p:ph idx="1"/>
          </p:nvPr>
        </p:nvSpPr>
        <p:spPr>
          <a:xfrm>
            <a:off x="914400" y="1981200"/>
            <a:ext cx="7086600" cy="3962400"/>
          </a:xfrm>
        </p:spPr>
        <p:txBody>
          <a:bodyPr>
            <a:normAutofit/>
          </a:bodyPr>
          <a:lstStyle/>
          <a:p>
            <a:r>
              <a:rPr lang="en-US" sz="2000" dirty="0" smtClean="0"/>
              <a:t>Preserve </a:t>
            </a:r>
            <a:r>
              <a:rPr lang="en-US" sz="2000" dirty="0"/>
              <a:t>and expand transportation services for the public and </a:t>
            </a:r>
            <a:r>
              <a:rPr lang="en-US" sz="2000" dirty="0" smtClean="0"/>
              <a:t>human service </a:t>
            </a:r>
            <a:r>
              <a:rPr lang="en-US" sz="2000" dirty="0"/>
              <a:t>agencies, especially those </a:t>
            </a:r>
            <a:r>
              <a:rPr lang="en-US" sz="2000" dirty="0" smtClean="0"/>
              <a:t>services that </a:t>
            </a:r>
            <a:r>
              <a:rPr lang="en-US" sz="2000" dirty="0"/>
              <a:t>meet the critical needs of the </a:t>
            </a:r>
            <a:r>
              <a:rPr lang="en-US" sz="2000" dirty="0" smtClean="0"/>
              <a:t>transportation </a:t>
            </a:r>
            <a:r>
              <a:rPr lang="en-US" sz="2000" dirty="0"/>
              <a:t>disadvantaged. </a:t>
            </a:r>
          </a:p>
          <a:p>
            <a:r>
              <a:rPr lang="en-US" sz="2000" dirty="0" smtClean="0"/>
              <a:t>Maintain </a:t>
            </a:r>
            <a:r>
              <a:rPr lang="en-US" sz="2000" dirty="0"/>
              <a:t>and improve the quality and safety of transportation services for </a:t>
            </a:r>
            <a:r>
              <a:rPr lang="en-US" sz="2000" dirty="0" smtClean="0"/>
              <a:t>the </a:t>
            </a:r>
            <a:r>
              <a:rPr lang="en-US" sz="2000" dirty="0"/>
              <a:t>public. </a:t>
            </a:r>
            <a:endParaRPr lang="en-US" sz="2000" dirty="0" smtClean="0"/>
          </a:p>
          <a:p>
            <a:r>
              <a:rPr lang="en-US" sz="2000" dirty="0" smtClean="0"/>
              <a:t>Increase </a:t>
            </a:r>
            <a:r>
              <a:rPr lang="en-US" sz="2000" dirty="0"/>
              <a:t>public </a:t>
            </a:r>
            <a:r>
              <a:rPr lang="en-US" sz="2000" dirty="0" smtClean="0"/>
              <a:t/>
            </a:r>
            <a:br>
              <a:rPr lang="en-US" sz="2000" dirty="0" smtClean="0"/>
            </a:br>
            <a:r>
              <a:rPr lang="en-US" sz="2000" dirty="0" smtClean="0"/>
              <a:t>awareness </a:t>
            </a:r>
            <a:r>
              <a:rPr lang="en-US" sz="2000" dirty="0"/>
              <a:t>of mobility </a:t>
            </a:r>
            <a:r>
              <a:rPr lang="en-US" sz="2000" dirty="0" smtClean="0"/>
              <a:t/>
            </a:r>
            <a:br>
              <a:rPr lang="en-US" sz="2000" dirty="0" smtClean="0"/>
            </a:br>
            <a:r>
              <a:rPr lang="en-US" sz="2000" dirty="0" smtClean="0"/>
              <a:t>options </a:t>
            </a:r>
            <a:r>
              <a:rPr lang="en-US" sz="2000" dirty="0"/>
              <a:t>and improve </a:t>
            </a:r>
            <a:r>
              <a:rPr lang="en-US" sz="2000" dirty="0" smtClean="0"/>
              <a:t/>
            </a:r>
            <a:br>
              <a:rPr lang="en-US" sz="2000" dirty="0" smtClean="0"/>
            </a:br>
            <a:r>
              <a:rPr lang="en-US" sz="2000" dirty="0" smtClean="0"/>
              <a:t>access </a:t>
            </a:r>
            <a:r>
              <a:rPr lang="en-US" sz="2000" dirty="0"/>
              <a:t>to </a:t>
            </a:r>
            <a:r>
              <a:rPr lang="en-US" sz="2000" dirty="0" smtClean="0"/>
              <a:t>transportation </a:t>
            </a:r>
            <a:br>
              <a:rPr lang="en-US" sz="2000" dirty="0" smtClean="0"/>
            </a:br>
            <a:r>
              <a:rPr lang="en-US" sz="2000" dirty="0" smtClean="0"/>
              <a:t>services </a:t>
            </a:r>
            <a:r>
              <a:rPr lang="en-US" sz="2000" dirty="0"/>
              <a:t>for the public. </a:t>
            </a:r>
          </a:p>
        </p:txBody>
      </p:sp>
      <p:sp>
        <p:nvSpPr>
          <p:cNvPr id="4" name="Slide Number Placeholder 3"/>
          <p:cNvSpPr>
            <a:spLocks noGrp="1"/>
          </p:cNvSpPr>
          <p:nvPr>
            <p:ph type="sldNum" sz="quarter" idx="12"/>
          </p:nvPr>
        </p:nvSpPr>
        <p:spPr/>
        <p:txBody>
          <a:bodyPr/>
          <a:lstStyle/>
          <a:p>
            <a:fld id="{1B4A6B21-8709-4130-AD39-917E1A21B8D6}" type="slidenum">
              <a:rPr lang="en-US" smtClean="0"/>
              <a:pPr/>
              <a:t>41</a:t>
            </a:fld>
            <a:endParaRPr lang="en-US" dirty="0"/>
          </a:p>
        </p:txBody>
      </p:sp>
      <p:pic>
        <p:nvPicPr>
          <p:cNvPr id="2050" name="Picture 2" descr="http://www.psta.net/images/DART-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17021" y="3505200"/>
            <a:ext cx="4193529" cy="238125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114800" y="5788968"/>
            <a:ext cx="2438400" cy="230832"/>
          </a:xfrm>
          <a:prstGeom prst="rect">
            <a:avLst/>
          </a:prstGeom>
          <a:noFill/>
        </p:spPr>
        <p:txBody>
          <a:bodyPr wrap="square" rtlCol="0">
            <a:spAutoFit/>
          </a:bodyPr>
          <a:lstStyle/>
          <a:p>
            <a:r>
              <a:rPr lang="en-US" sz="900" dirty="0" smtClean="0"/>
              <a:t>Image credit: Des Moines Area Transit</a:t>
            </a:r>
            <a:endParaRPr lang="en-US" sz="900" dirty="0"/>
          </a:p>
        </p:txBody>
      </p:sp>
    </p:spTree>
    <p:extLst>
      <p:ext uri="{BB962C8B-B14F-4D97-AF65-F5344CB8AC3E}">
        <p14:creationId xmlns:p14="http://schemas.microsoft.com/office/powerpoint/2010/main" xmlns="" val="105727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Outcomes</a:t>
            </a:r>
            <a:endParaRPr lang="en-US" dirty="0"/>
          </a:p>
        </p:txBody>
      </p:sp>
      <p:sp>
        <p:nvSpPr>
          <p:cNvPr id="2" name="Slide Number Placeholder 1"/>
          <p:cNvSpPr>
            <a:spLocks noGrp="1"/>
          </p:cNvSpPr>
          <p:nvPr>
            <p:ph type="sldNum" sz="quarter" idx="12"/>
          </p:nvPr>
        </p:nvSpPr>
        <p:spPr/>
        <p:txBody>
          <a:bodyPr/>
          <a:lstStyle/>
          <a:p>
            <a:fld id="{1B4A6B21-8709-4130-AD39-917E1A21B8D6}" type="slidenum">
              <a:rPr lang="en-US" smtClean="0"/>
              <a:pPr/>
              <a:t>42</a:t>
            </a:fld>
            <a:endParaRPr lang="en-US" dirty="0"/>
          </a:p>
        </p:txBody>
      </p:sp>
    </p:spTree>
    <p:extLst>
      <p:ext uri="{BB962C8B-B14F-4D97-AF65-F5344CB8AC3E}">
        <p14:creationId xmlns:p14="http://schemas.microsoft.com/office/powerpoint/2010/main" xmlns="" val="90898326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What are Outcomes?</a:t>
            </a:r>
            <a:endParaRPr lang="en-US" sz="4000" dirty="0"/>
          </a:p>
        </p:txBody>
      </p:sp>
      <p:sp>
        <p:nvSpPr>
          <p:cNvPr id="3" name="Content Placeholder 2"/>
          <p:cNvSpPr>
            <a:spLocks noGrp="1"/>
          </p:cNvSpPr>
          <p:nvPr>
            <p:ph idx="1"/>
          </p:nvPr>
        </p:nvSpPr>
        <p:spPr>
          <a:xfrm>
            <a:off x="914400" y="2057400"/>
            <a:ext cx="7239000" cy="4191000"/>
          </a:xfrm>
        </p:spPr>
        <p:txBody>
          <a:bodyPr>
            <a:normAutofit/>
          </a:bodyPr>
          <a:lstStyle/>
          <a:p>
            <a:r>
              <a:rPr lang="en-US" dirty="0" smtClean="0"/>
              <a:t>Describe </a:t>
            </a:r>
            <a:r>
              <a:rPr lang="en-US" dirty="0"/>
              <a:t>the impacts of program </a:t>
            </a:r>
            <a:r>
              <a:rPr lang="en-US" dirty="0" smtClean="0"/>
              <a:t>activities.</a:t>
            </a:r>
          </a:p>
          <a:p>
            <a:r>
              <a:rPr lang="en-US" dirty="0" smtClean="0"/>
              <a:t>Determine </a:t>
            </a:r>
            <a:r>
              <a:rPr lang="en-US" dirty="0"/>
              <a:t>whether program objectives have been </a:t>
            </a:r>
            <a:r>
              <a:rPr lang="en-US" dirty="0" smtClean="0"/>
              <a:t>achieved through measures.</a:t>
            </a:r>
            <a:endParaRPr lang="en-US" dirty="0"/>
          </a:p>
          <a:p>
            <a:r>
              <a:rPr lang="en-US" dirty="0" smtClean="0"/>
              <a:t>Measuring outcomes is fundamental to performance evaluation.</a:t>
            </a:r>
          </a:p>
          <a:p>
            <a:r>
              <a:rPr lang="en-US" dirty="0" smtClean="0"/>
              <a:t>Determine </a:t>
            </a:r>
            <a:r>
              <a:rPr lang="en-US" dirty="0"/>
              <a:t>whether or not </a:t>
            </a:r>
            <a:r>
              <a:rPr lang="en-US" dirty="0" smtClean="0"/>
              <a:t>the project/agency </a:t>
            </a:r>
            <a:r>
              <a:rPr lang="en-US" dirty="0"/>
              <a:t>is developing and </a:t>
            </a:r>
            <a:r>
              <a:rPr lang="en-US" dirty="0" smtClean="0"/>
              <a:t>offering activities </a:t>
            </a:r>
            <a:r>
              <a:rPr lang="en-US" dirty="0"/>
              <a:t>that meet </a:t>
            </a:r>
            <a:r>
              <a:rPr lang="en-US" dirty="0" smtClean="0"/>
              <a:t/>
            </a:r>
            <a:br>
              <a:rPr lang="en-US" dirty="0" smtClean="0"/>
            </a:br>
            <a:r>
              <a:rPr lang="en-US" dirty="0" smtClean="0"/>
              <a:t>the goals.</a:t>
            </a:r>
            <a:endParaRPr lang="en-US" dirty="0"/>
          </a:p>
        </p:txBody>
      </p:sp>
      <p:sp>
        <p:nvSpPr>
          <p:cNvPr id="5" name="Slide Number Placeholder 4"/>
          <p:cNvSpPr>
            <a:spLocks noGrp="1"/>
          </p:cNvSpPr>
          <p:nvPr>
            <p:ph type="sldNum" sz="quarter" idx="12"/>
          </p:nvPr>
        </p:nvSpPr>
        <p:spPr/>
        <p:txBody>
          <a:bodyPr/>
          <a:lstStyle/>
          <a:p>
            <a:fld id="{1B4A6B21-8709-4130-AD39-917E1A21B8D6}" type="slidenum">
              <a:rPr lang="en-US" smtClean="0"/>
              <a:pPr/>
              <a:t>43</a:t>
            </a:fld>
            <a:endParaRPr lang="en-US" dirty="0"/>
          </a:p>
        </p:txBody>
      </p:sp>
    </p:spTree>
    <p:extLst>
      <p:ext uri="{BB962C8B-B14F-4D97-AF65-F5344CB8AC3E}">
        <p14:creationId xmlns:p14="http://schemas.microsoft.com/office/powerpoint/2010/main" xmlns="" val="15333639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3"/>
          <p:cNvGraphicFramePr>
            <a:graphicFrameLocks/>
          </p:cNvGraphicFramePr>
          <p:nvPr>
            <p:extLst>
              <p:ext uri="{D42A27DB-BD31-4B8C-83A1-F6EECF244321}">
                <p14:modId xmlns:p14="http://schemas.microsoft.com/office/powerpoint/2010/main" xmlns="" val="3133767381"/>
              </p:ext>
            </p:extLst>
          </p:nvPr>
        </p:nvGraphicFramePr>
        <p:xfrm>
          <a:off x="838200" y="762000"/>
          <a:ext cx="7467600" cy="2895600"/>
        </p:xfrm>
        <a:graphic>
          <a:graphicData uri="http://schemas.openxmlformats.org/drawingml/2006/table">
            <a:tbl>
              <a:tblPr firstRow="1" firstCol="1" bandRow="1">
                <a:tableStyleId>{5C22544A-7EE6-4342-B048-85BDC9FD1C3A}</a:tableStyleId>
              </a:tblPr>
              <a:tblGrid>
                <a:gridCol w="1244600"/>
                <a:gridCol w="2635624"/>
                <a:gridCol w="3587376"/>
              </a:tblGrid>
              <a:tr h="1066693">
                <a:tc gridSpan="3">
                  <a:txBody>
                    <a:bodyPr/>
                    <a:lstStyle/>
                    <a:p>
                      <a:pPr marL="0" marR="0" algn="ctr">
                        <a:lnSpc>
                          <a:spcPct val="115000"/>
                        </a:lnSpc>
                        <a:spcBef>
                          <a:spcPts val="0"/>
                        </a:spcBef>
                        <a:spcAft>
                          <a:spcPts val="0"/>
                        </a:spcAft>
                      </a:pPr>
                      <a:r>
                        <a:rPr lang="en-US" sz="3600" dirty="0">
                          <a:solidFill>
                            <a:schemeClr val="tx1"/>
                          </a:solidFill>
                          <a:effectLst/>
                        </a:rPr>
                        <a:t>Example </a:t>
                      </a:r>
                      <a:r>
                        <a:rPr lang="en-US" sz="3600" dirty="0" smtClean="0">
                          <a:solidFill>
                            <a:schemeClr val="tx1"/>
                          </a:solidFill>
                          <a:effectLst/>
                        </a:rPr>
                        <a:t>Outcome</a:t>
                      </a:r>
                      <a:endParaRPr lang="en-US" sz="3600" dirty="0">
                        <a:solidFill>
                          <a:schemeClr val="tx1"/>
                        </a:solidFill>
                        <a:effectLst/>
                        <a:latin typeface="Times New Roman"/>
                        <a:ea typeface="Calibri"/>
                        <a:cs typeface="Times New Roman"/>
                      </a:endParaRPr>
                    </a:p>
                  </a:txBody>
                  <a:tcPr marL="36830" marR="36830" marT="0" marB="0" anchor="ctr">
                    <a:solidFill>
                      <a:schemeClr val="accent1"/>
                    </a:solidFill>
                  </a:tcPr>
                </a:tc>
                <a:tc hMerge="1">
                  <a:txBody>
                    <a:bodyPr/>
                    <a:lstStyle/>
                    <a:p>
                      <a:endParaRPr lang="en-US"/>
                    </a:p>
                  </a:txBody>
                  <a:tcPr/>
                </a:tc>
                <a:tc hMerge="1">
                  <a:txBody>
                    <a:bodyPr/>
                    <a:lstStyle/>
                    <a:p>
                      <a:endParaRPr lang="en-US"/>
                    </a:p>
                  </a:txBody>
                  <a:tcPr/>
                </a:tc>
              </a:tr>
              <a:tr h="1828907">
                <a:tc>
                  <a:txBody>
                    <a:bodyPr/>
                    <a:lstStyle/>
                    <a:p>
                      <a:pPr marL="0" marR="0">
                        <a:lnSpc>
                          <a:spcPct val="115000"/>
                        </a:lnSpc>
                        <a:spcBef>
                          <a:spcPts val="0"/>
                        </a:spcBef>
                        <a:spcAft>
                          <a:spcPts val="0"/>
                        </a:spcAft>
                      </a:pPr>
                      <a:r>
                        <a:rPr lang="en-US" sz="2000" b="1" kern="1200" dirty="0">
                          <a:solidFill>
                            <a:schemeClr val="tx1"/>
                          </a:solidFill>
                          <a:effectLst/>
                          <a:latin typeface="+mn-lt"/>
                          <a:ea typeface="+mn-ea"/>
                          <a:cs typeface="+mn-cs"/>
                        </a:rPr>
                        <a:t>Outcome</a:t>
                      </a:r>
                    </a:p>
                  </a:txBody>
                  <a:tcPr marL="36830" marR="36830" marT="0" marB="0" anchor="ctr">
                    <a:solidFill>
                      <a:schemeClr val="accent1"/>
                    </a:solidFill>
                  </a:tcPr>
                </a:tc>
                <a:tc>
                  <a:txBody>
                    <a:bodyPr/>
                    <a:lstStyle/>
                    <a:p>
                      <a:pPr marL="0" marR="0">
                        <a:lnSpc>
                          <a:spcPct val="115000"/>
                        </a:lnSpc>
                        <a:spcBef>
                          <a:spcPts val="0"/>
                        </a:spcBef>
                        <a:spcAft>
                          <a:spcPts val="0"/>
                        </a:spcAft>
                      </a:pPr>
                      <a:r>
                        <a:rPr lang="en-US" sz="2000" dirty="0">
                          <a:effectLst/>
                        </a:rPr>
                        <a:t>What change are you measuring?</a:t>
                      </a:r>
                      <a:endParaRPr lang="en-US" sz="2000" dirty="0">
                        <a:effectLst/>
                        <a:latin typeface="Times New Roman"/>
                        <a:ea typeface="Calibri"/>
                        <a:cs typeface="Times New Roman"/>
                      </a:endParaRPr>
                    </a:p>
                  </a:txBody>
                  <a:tcPr marL="36830" marR="36830" marT="0" marB="0" anchor="ctr">
                    <a:solidFill>
                      <a:schemeClr val="tx2">
                        <a:lumMod val="10000"/>
                        <a:lumOff val="90000"/>
                      </a:schemeClr>
                    </a:solidFill>
                  </a:tcPr>
                </a:tc>
                <a:tc>
                  <a:txBody>
                    <a:bodyPr/>
                    <a:lstStyle/>
                    <a:p>
                      <a:pPr marL="0" marR="0">
                        <a:lnSpc>
                          <a:spcPct val="115000"/>
                        </a:lnSpc>
                        <a:spcBef>
                          <a:spcPts val="0"/>
                        </a:spcBef>
                        <a:spcAft>
                          <a:spcPts val="0"/>
                        </a:spcAft>
                      </a:pPr>
                      <a:r>
                        <a:rPr lang="en-US" sz="2000" dirty="0">
                          <a:effectLst/>
                        </a:rPr>
                        <a:t>Increased use of transit by seniors in rural areas.</a:t>
                      </a:r>
                      <a:endParaRPr lang="en-US" sz="2000" dirty="0">
                        <a:effectLst/>
                        <a:latin typeface="Times New Roman"/>
                        <a:ea typeface="Calibri"/>
                        <a:cs typeface="Times New Roman"/>
                      </a:endParaRPr>
                    </a:p>
                  </a:txBody>
                  <a:tcPr marL="36830" marR="36830" marT="0" marB="0" anchor="ctr">
                    <a:solidFill>
                      <a:schemeClr val="tx2">
                        <a:lumMod val="10000"/>
                        <a:lumOff val="90000"/>
                      </a:schemeClr>
                    </a:solidFill>
                  </a:tcPr>
                </a:tc>
              </a:tr>
            </a:tbl>
          </a:graphicData>
        </a:graphic>
      </p:graphicFrame>
      <p:sp>
        <p:nvSpPr>
          <p:cNvPr id="4" name="Slide Number Placeholder 3"/>
          <p:cNvSpPr>
            <a:spLocks noGrp="1"/>
          </p:cNvSpPr>
          <p:nvPr>
            <p:ph type="sldNum" sz="quarter" idx="12"/>
          </p:nvPr>
        </p:nvSpPr>
        <p:spPr/>
        <p:txBody>
          <a:bodyPr/>
          <a:lstStyle/>
          <a:p>
            <a:fld id="{1B4A6B21-8709-4130-AD39-917E1A21B8D6}" type="slidenum">
              <a:rPr lang="en-US" smtClean="0"/>
              <a:pPr/>
              <a:t>44</a:t>
            </a:fld>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10200" y="3276600"/>
            <a:ext cx="2314575" cy="3467773"/>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381847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Goals and objectives should reflect the agency vision/mission statements.</a:t>
            </a:r>
          </a:p>
          <a:p>
            <a:r>
              <a:rPr lang="en-US" dirty="0" smtClean="0"/>
              <a:t>When writing goals, think about the outcomes the agency is looking to achieve.</a:t>
            </a:r>
          </a:p>
          <a:p>
            <a:r>
              <a:rPr lang="en-US" dirty="0" smtClean="0"/>
              <a:t>Measuring those outcomes is central to evaluating agency performance.</a:t>
            </a:r>
          </a:p>
          <a:p>
            <a:r>
              <a:rPr lang="en-US" dirty="0" smtClean="0"/>
              <a:t>Ensure that </a:t>
            </a:r>
            <a:r>
              <a:rPr lang="en-US" dirty="0" smtClean="0"/>
              <a:t>projects and </a:t>
            </a:r>
            <a:r>
              <a:rPr lang="en-US" dirty="0" smtClean="0"/>
              <a:t>activities echo agency goals.</a:t>
            </a:r>
          </a:p>
          <a:p>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45</a:t>
            </a:fld>
            <a:endParaRPr lang="en-US" dirty="0"/>
          </a:p>
        </p:txBody>
      </p:sp>
    </p:spTree>
    <p:extLst>
      <p:ext uri="{BB962C8B-B14F-4D97-AF65-F5344CB8AC3E}">
        <p14:creationId xmlns:p14="http://schemas.microsoft.com/office/powerpoint/2010/main" xmlns="" val="30305846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smtClean="0"/>
              <a:t>EXERCISE</a:t>
            </a:r>
            <a:endParaRPr lang="en-US" sz="3000" dirty="0"/>
          </a:p>
        </p:txBody>
      </p:sp>
      <p:sp>
        <p:nvSpPr>
          <p:cNvPr id="4" name="Text Placeholder 3"/>
          <p:cNvSpPr>
            <a:spLocks noGrp="1"/>
          </p:cNvSpPr>
          <p:nvPr>
            <p:ph type="body" sz="half" idx="2"/>
          </p:nvPr>
        </p:nvSpPr>
        <p:spPr/>
        <p:txBody>
          <a:bodyPr>
            <a:normAutofit/>
          </a:bodyPr>
          <a:lstStyle/>
          <a:p>
            <a:r>
              <a:rPr lang="en-US" sz="2400" dirty="0" smtClean="0"/>
              <a:t>Developing Project/Agency Outcomes</a:t>
            </a:r>
            <a:endParaRPr lang="en-US" sz="2400" dirty="0"/>
          </a:p>
        </p:txBody>
      </p:sp>
      <p:sp>
        <p:nvSpPr>
          <p:cNvPr id="5" name="Slide Number Placeholder 4"/>
          <p:cNvSpPr>
            <a:spLocks noGrp="1"/>
          </p:cNvSpPr>
          <p:nvPr>
            <p:ph type="sldNum" sz="quarter" idx="12"/>
          </p:nvPr>
        </p:nvSpPr>
        <p:spPr/>
        <p:txBody>
          <a:bodyPr/>
          <a:lstStyle/>
          <a:p>
            <a:fld id="{1B4A6B21-8709-4130-AD39-917E1A21B8D6}" type="slidenum">
              <a:rPr lang="en-US" smtClean="0"/>
              <a:pPr/>
              <a:t>46</a:t>
            </a:fld>
            <a:endParaRPr lang="en-US" dirty="0"/>
          </a:p>
        </p:txBody>
      </p:sp>
      <p:pic>
        <p:nvPicPr>
          <p:cNvPr id="6" name="Picture 2" descr="http://www.iowadot.gov/iowamobilitymanagement/images/management.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16367"/>
          <a:stretch/>
        </p:blipFill>
        <p:spPr bwMode="auto">
          <a:xfrm>
            <a:off x="4724400" y="2133600"/>
            <a:ext cx="3454260" cy="33315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319526002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792162"/>
          </a:xfrm>
        </p:spPr>
        <p:txBody>
          <a:bodyPr>
            <a:normAutofit/>
          </a:bodyPr>
          <a:lstStyle/>
          <a:p>
            <a:r>
              <a:rPr lang="en-US" dirty="0" smtClean="0"/>
              <a:t>Tying it Together</a:t>
            </a:r>
            <a:endParaRPr lang="en-US" dirty="0"/>
          </a:p>
        </p:txBody>
      </p:sp>
      <p:sp>
        <p:nvSpPr>
          <p:cNvPr id="5" name="Slide Number Placeholder 4"/>
          <p:cNvSpPr>
            <a:spLocks noGrp="1"/>
          </p:cNvSpPr>
          <p:nvPr>
            <p:ph type="sldNum" sz="quarter" idx="12"/>
          </p:nvPr>
        </p:nvSpPr>
        <p:spPr/>
        <p:txBody>
          <a:bodyPr/>
          <a:lstStyle/>
          <a:p>
            <a:fld id="{1B4A6B21-8709-4130-AD39-917E1A21B8D6}" type="slidenum">
              <a:rPr lang="en-US" smtClean="0"/>
              <a:pPr/>
              <a:t>47</a:t>
            </a:fld>
            <a:endParaRPr lang="en-US" dirty="0"/>
          </a:p>
        </p:txBody>
      </p:sp>
      <p:graphicFrame>
        <p:nvGraphicFramePr>
          <p:cNvPr id="6" name="Diagram 5"/>
          <p:cNvGraphicFramePr/>
          <p:nvPr>
            <p:extLst>
              <p:ext uri="{D42A27DB-BD31-4B8C-83A1-F6EECF244321}">
                <p14:modId xmlns:p14="http://schemas.microsoft.com/office/powerpoint/2010/main" xmlns="" val="639622519"/>
              </p:ext>
            </p:extLst>
          </p:nvPr>
        </p:nvGraphicFramePr>
        <p:xfrm>
          <a:off x="2286000" y="1600200"/>
          <a:ext cx="6019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3" name="Group 12"/>
          <p:cNvGrpSpPr/>
          <p:nvPr/>
        </p:nvGrpSpPr>
        <p:grpSpPr>
          <a:xfrm>
            <a:off x="152400" y="2819400"/>
            <a:ext cx="2492997" cy="1295400"/>
            <a:chOff x="152400" y="2819400"/>
            <a:chExt cx="2492997" cy="1295400"/>
          </a:xfrm>
        </p:grpSpPr>
        <p:sp>
          <p:nvSpPr>
            <p:cNvPr id="11" name="Right Arrow 10"/>
            <p:cNvSpPr/>
            <p:nvPr/>
          </p:nvSpPr>
          <p:spPr>
            <a:xfrm>
              <a:off x="152400" y="2819400"/>
              <a:ext cx="2492997" cy="1295400"/>
            </a:xfrm>
            <a:prstGeom prst="rightArrow">
              <a:avLst/>
            </a:prstGeom>
            <a:solidFill>
              <a:srgbClr val="FF66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228600" y="3116759"/>
              <a:ext cx="2155047" cy="738664"/>
            </a:xfrm>
            <a:prstGeom prst="rect">
              <a:avLst/>
            </a:prstGeom>
            <a:noFill/>
          </p:spPr>
          <p:txBody>
            <a:bodyPr wrap="square" rtlCol="0">
              <a:spAutoFit/>
            </a:bodyPr>
            <a:lstStyle/>
            <a:p>
              <a:pPr algn="ctr"/>
              <a:r>
                <a:rPr lang="en-US" sz="2100" dirty="0" smtClean="0">
                  <a:solidFill>
                    <a:schemeClr val="bg1"/>
                  </a:solidFill>
                </a:rPr>
                <a:t>Performance</a:t>
              </a:r>
            </a:p>
            <a:p>
              <a:pPr algn="ctr"/>
              <a:r>
                <a:rPr lang="en-US" sz="2100" dirty="0" smtClean="0">
                  <a:solidFill>
                    <a:schemeClr val="bg1"/>
                  </a:solidFill>
                </a:rPr>
                <a:t>Measures</a:t>
              </a:r>
              <a:endParaRPr lang="en-US" sz="2100" dirty="0">
                <a:solidFill>
                  <a:schemeClr val="bg1"/>
                </a:solidFill>
              </a:endParaRPr>
            </a:p>
          </p:txBody>
        </p:sp>
      </p:grpSp>
    </p:spTree>
    <p:extLst>
      <p:ext uri="{BB962C8B-B14F-4D97-AF65-F5344CB8AC3E}">
        <p14:creationId xmlns:p14="http://schemas.microsoft.com/office/powerpoint/2010/main" xmlns="" val="2401608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Performance Measures</a:t>
            </a:r>
            <a:endParaRPr lang="en-US" dirty="0"/>
          </a:p>
        </p:txBody>
      </p:sp>
      <p:sp>
        <p:nvSpPr>
          <p:cNvPr id="2" name="Slide Number Placeholder 1"/>
          <p:cNvSpPr>
            <a:spLocks noGrp="1"/>
          </p:cNvSpPr>
          <p:nvPr>
            <p:ph type="sldNum" sz="quarter" idx="12"/>
          </p:nvPr>
        </p:nvSpPr>
        <p:spPr/>
        <p:txBody>
          <a:bodyPr/>
          <a:lstStyle/>
          <a:p>
            <a:fld id="{1B4A6B21-8709-4130-AD39-917E1A21B8D6}" type="slidenum">
              <a:rPr lang="en-US" smtClean="0"/>
              <a:pPr/>
              <a:t>48</a:t>
            </a:fld>
            <a:endParaRPr lang="en-US" dirty="0"/>
          </a:p>
        </p:txBody>
      </p:sp>
    </p:spTree>
    <p:extLst>
      <p:ext uri="{BB962C8B-B14F-4D97-AF65-F5344CB8AC3E}">
        <p14:creationId xmlns:p14="http://schemas.microsoft.com/office/powerpoint/2010/main" xmlns="" val="40044367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7696200" cy="609600"/>
          </a:xfrm>
        </p:spPr>
        <p:txBody>
          <a:bodyPr>
            <a:normAutofit fontScale="90000"/>
          </a:bodyPr>
          <a:lstStyle/>
          <a:p>
            <a:r>
              <a:rPr lang="en-US" sz="4000" dirty="0" smtClean="0"/>
              <a:t>Measuring Performance: Motivation</a:t>
            </a:r>
            <a:endParaRPr lang="en-US" sz="4000" dirty="0"/>
          </a:p>
        </p:txBody>
      </p:sp>
      <p:sp>
        <p:nvSpPr>
          <p:cNvPr id="3" name="Content Placeholder 2"/>
          <p:cNvSpPr>
            <a:spLocks noGrp="1"/>
          </p:cNvSpPr>
          <p:nvPr>
            <p:ph idx="1"/>
          </p:nvPr>
        </p:nvSpPr>
        <p:spPr>
          <a:xfrm>
            <a:off x="1600200" y="1600200"/>
            <a:ext cx="4572000" cy="4572000"/>
          </a:xfrm>
        </p:spPr>
        <p:txBody>
          <a:bodyPr>
            <a:normAutofit/>
          </a:bodyPr>
          <a:lstStyle/>
          <a:p>
            <a:r>
              <a:rPr lang="en-US" sz="3200" dirty="0" smtClean="0">
                <a:solidFill>
                  <a:schemeClr val="accent1"/>
                </a:solidFill>
              </a:rPr>
              <a:t> </a:t>
            </a:r>
            <a:r>
              <a:rPr lang="en-US" sz="2800" dirty="0" smtClean="0"/>
              <a:t>Evaluate</a:t>
            </a:r>
          </a:p>
          <a:p>
            <a:r>
              <a:rPr lang="en-US" sz="2800" dirty="0" smtClean="0"/>
              <a:t> Budget</a:t>
            </a:r>
          </a:p>
          <a:p>
            <a:r>
              <a:rPr lang="en-US" sz="2800" dirty="0" smtClean="0"/>
              <a:t> Control</a:t>
            </a:r>
          </a:p>
          <a:p>
            <a:r>
              <a:rPr lang="en-US" sz="2800" dirty="0" smtClean="0"/>
              <a:t> Motivate</a:t>
            </a:r>
          </a:p>
          <a:p>
            <a:r>
              <a:rPr lang="en-US" sz="2800" dirty="0" smtClean="0"/>
              <a:t> Promote</a:t>
            </a:r>
          </a:p>
          <a:p>
            <a:r>
              <a:rPr lang="en-US" sz="2800" dirty="0" smtClean="0"/>
              <a:t> Celebrate</a:t>
            </a:r>
          </a:p>
          <a:p>
            <a:r>
              <a:rPr lang="en-US" sz="2800" dirty="0" smtClean="0"/>
              <a:t> Learn</a:t>
            </a:r>
          </a:p>
          <a:p>
            <a:r>
              <a:rPr lang="en-US" sz="2800" dirty="0" smtClean="0"/>
              <a:t> Improve</a:t>
            </a:r>
          </a:p>
          <a:p>
            <a:pPr marL="0" indent="0">
              <a:buNone/>
            </a:pPr>
            <a:endParaRPr lang="en-US" dirty="0"/>
          </a:p>
        </p:txBody>
      </p:sp>
      <p:sp>
        <p:nvSpPr>
          <p:cNvPr id="5" name="Slide Number Placeholder 4"/>
          <p:cNvSpPr>
            <a:spLocks noGrp="1"/>
          </p:cNvSpPr>
          <p:nvPr>
            <p:ph type="sldNum" sz="quarter" idx="12"/>
          </p:nvPr>
        </p:nvSpPr>
        <p:spPr/>
        <p:txBody>
          <a:bodyPr/>
          <a:lstStyle/>
          <a:p>
            <a:fld id="{1B4A6B21-8709-4130-AD39-917E1A21B8D6}" type="slidenum">
              <a:rPr lang="en-US" smtClean="0"/>
              <a:pPr/>
              <a:t>49</a:t>
            </a:fld>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13153" y="2895600"/>
            <a:ext cx="4392647" cy="291465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262377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dirty="0" smtClean="0"/>
              <a:t>Benchmarking</a:t>
            </a:r>
            <a:endParaRPr lang="en-US" sz="3400" dirty="0"/>
          </a:p>
        </p:txBody>
      </p:sp>
      <p:sp>
        <p:nvSpPr>
          <p:cNvPr id="3" name="Content Placeholder 2"/>
          <p:cNvSpPr>
            <a:spLocks noGrp="1"/>
          </p:cNvSpPr>
          <p:nvPr>
            <p:ph idx="1"/>
          </p:nvPr>
        </p:nvSpPr>
        <p:spPr>
          <a:xfrm>
            <a:off x="1219200" y="1981200"/>
            <a:ext cx="6781800" cy="1524000"/>
          </a:xfrm>
        </p:spPr>
        <p:txBody>
          <a:bodyPr>
            <a:normAutofit/>
          </a:bodyPr>
          <a:lstStyle/>
          <a:p>
            <a:pPr marL="0" indent="0">
              <a:buNone/>
            </a:pPr>
            <a:r>
              <a:rPr lang="en-US" sz="2800" dirty="0" smtClean="0"/>
              <a:t>The </a:t>
            </a:r>
            <a:r>
              <a:rPr lang="en-US" sz="2800" dirty="0"/>
              <a:t>process of systematically seeking out best practices to </a:t>
            </a:r>
            <a:r>
              <a:rPr lang="en-US" sz="2800" dirty="0" smtClean="0"/>
              <a:t>emulate.</a:t>
            </a:r>
          </a:p>
        </p:txBody>
      </p:sp>
      <p:sp>
        <p:nvSpPr>
          <p:cNvPr id="4" name="Slide Number Placeholder 3"/>
          <p:cNvSpPr>
            <a:spLocks noGrp="1"/>
          </p:cNvSpPr>
          <p:nvPr>
            <p:ph type="sldNum" sz="quarter" idx="12"/>
          </p:nvPr>
        </p:nvSpPr>
        <p:spPr/>
        <p:txBody>
          <a:bodyPr/>
          <a:lstStyle/>
          <a:p>
            <a:fld id="{1B4A6B21-8709-4130-AD39-917E1A21B8D6}" type="slidenum">
              <a:rPr lang="en-US" smtClean="0"/>
              <a:pPr/>
              <a:t>5</a:t>
            </a:fld>
            <a:endParaRPr lang="en-US" dirty="0"/>
          </a:p>
        </p:txBody>
      </p:sp>
      <p:pic>
        <p:nvPicPr>
          <p:cNvPr id="2052" name="Picture 4" descr="http://dilbert.com/dyn/str_strip/000000000/00000000/0000000/000000/40000/3000/500/43539/43539.strip.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14400" y="3200400"/>
            <a:ext cx="7351956" cy="2286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0753280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4856" y="533400"/>
            <a:ext cx="7024744" cy="1143000"/>
          </a:xfrm>
        </p:spPr>
        <p:txBody>
          <a:bodyPr/>
          <a:lstStyle/>
          <a:p>
            <a:r>
              <a:rPr lang="en-US" sz="4000" dirty="0" smtClean="0"/>
              <a:t>Qualitative vs. Quantitative</a:t>
            </a:r>
            <a:endParaRPr lang="en-US" sz="4000" dirty="0"/>
          </a:p>
        </p:txBody>
      </p:sp>
      <p:sp>
        <p:nvSpPr>
          <p:cNvPr id="3" name="Content Placeholder 2"/>
          <p:cNvSpPr>
            <a:spLocks noGrp="1"/>
          </p:cNvSpPr>
          <p:nvPr>
            <p:ph idx="1"/>
          </p:nvPr>
        </p:nvSpPr>
        <p:spPr>
          <a:xfrm>
            <a:off x="1066800" y="1600200"/>
            <a:ext cx="7772400" cy="762000"/>
          </a:xfrm>
        </p:spPr>
        <p:txBody>
          <a:bodyPr>
            <a:normAutofit/>
          </a:bodyPr>
          <a:lstStyle/>
          <a:p>
            <a:pPr marL="0" indent="0">
              <a:buNone/>
            </a:pPr>
            <a:r>
              <a:rPr lang="en-US" b="1" dirty="0" smtClean="0"/>
              <a:t>Quantitative =</a:t>
            </a:r>
            <a:r>
              <a:rPr lang="en-US" b="1" dirty="0"/>
              <a:t> </a:t>
            </a:r>
            <a:r>
              <a:rPr lang="en-US" b="1" dirty="0" smtClean="0"/>
              <a:t>Hard measures (fact-based)</a:t>
            </a:r>
          </a:p>
        </p:txBody>
      </p:sp>
      <p:sp>
        <p:nvSpPr>
          <p:cNvPr id="9" name="Slide Number Placeholder 6"/>
          <p:cNvSpPr>
            <a:spLocks noGrp="1"/>
          </p:cNvSpPr>
          <p:nvPr>
            <p:ph type="sldNum" sz="quarter" idx="12"/>
          </p:nvPr>
        </p:nvSpPr>
        <p:spPr>
          <a:xfrm>
            <a:off x="8382000" y="6324600"/>
            <a:ext cx="533400" cy="533400"/>
          </a:xfrm>
        </p:spPr>
        <p:txBody>
          <a:bodyPr/>
          <a:lstStyle/>
          <a:p>
            <a:fld id="{EF3D4CFE-A05E-4F54-BE0B-14A3B29C2D5C}" type="slidenum">
              <a:rPr lang="en-US" sz="1000" smtClean="0"/>
              <a:pPr/>
              <a:t>50</a:t>
            </a:fld>
            <a:endParaRPr lang="en-US" sz="1000" dirty="0"/>
          </a:p>
        </p:txBody>
      </p:sp>
      <p:pic>
        <p:nvPicPr>
          <p:cNvPr id="1026" name="Picture 2" descr="C:\Users\m-highsmith\Pictures\2012-01-15 Winter 2011_12\Winter 2011_12 43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24400" y="3009900"/>
            <a:ext cx="3810000" cy="2857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descr="http://www.p1solutions.com/Images/numbers.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4891" y="3009900"/>
            <a:ext cx="3805837" cy="28574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Content Placeholder 2"/>
          <p:cNvSpPr txBox="1">
            <a:spLocks/>
          </p:cNvSpPr>
          <p:nvPr/>
        </p:nvSpPr>
        <p:spPr>
          <a:xfrm>
            <a:off x="863491" y="2209800"/>
            <a:ext cx="7747109" cy="685800"/>
          </a:xfrm>
          <a:prstGeom prst="rect">
            <a:avLst/>
          </a:prstGeom>
        </p:spPr>
        <p:txBody>
          <a:bodyPr vert="horz" lIns="91440" tIns="45720" rIns="91440" bIns="45720" rtlCol="0">
            <a:normAutofit/>
          </a:bodyPr>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marL="0" indent="0">
              <a:buFont typeface="Wingdings 2" pitchFamily="18" charset="2"/>
              <a:buNone/>
            </a:pPr>
            <a:r>
              <a:rPr lang="en-US" sz="2400" b="1" dirty="0" smtClean="0">
                <a:solidFill>
                  <a:schemeClr val="tx1"/>
                </a:solidFill>
              </a:rPr>
              <a:t>Qualitative =  Soft measures (indirect, intangible)</a:t>
            </a:r>
            <a:endParaRPr lang="en-US" sz="2400" b="1" dirty="0">
              <a:solidFill>
                <a:schemeClr val="tx1"/>
              </a:solidFill>
            </a:endParaRPr>
          </a:p>
        </p:txBody>
      </p:sp>
    </p:spTree>
    <p:extLst>
      <p:ext uri="{BB962C8B-B14F-4D97-AF65-F5344CB8AC3E}">
        <p14:creationId xmlns:p14="http://schemas.microsoft.com/office/powerpoint/2010/main" xmlns="" val="366137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wipe(down)">
                                      <p:cBhvr>
                                        <p:cTn id="7" dur="500"/>
                                        <p:tgtEl>
                                          <p:spTgt spid="102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wipe(down)">
                                      <p:cBhvr>
                                        <p:cTn id="1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588963"/>
            <a:ext cx="8041440" cy="935037"/>
          </a:xfrm>
        </p:spPr>
        <p:txBody>
          <a:bodyPr>
            <a:normAutofit/>
          </a:bodyPr>
          <a:lstStyle/>
          <a:p>
            <a:r>
              <a:rPr lang="en-US" sz="4200" dirty="0" smtClean="0"/>
              <a:t>Types of Performance Measures</a:t>
            </a:r>
            <a:endParaRPr lang="en-US" sz="4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348504258"/>
              </p:ext>
            </p:extLst>
          </p:nvPr>
        </p:nvGraphicFramePr>
        <p:xfrm>
          <a:off x="762000" y="1600199"/>
          <a:ext cx="7696200" cy="4800601"/>
        </p:xfrm>
        <a:graphic>
          <a:graphicData uri="http://schemas.openxmlformats.org/drawingml/2006/table">
            <a:tbl>
              <a:tblPr firstRow="1" firstCol="1" bandRow="1">
                <a:tableStyleId>{5C22544A-7EE6-4342-B048-85BDC9FD1C3A}</a:tableStyleId>
              </a:tblPr>
              <a:tblGrid>
                <a:gridCol w="1192695"/>
                <a:gridCol w="6503505"/>
              </a:tblGrid>
              <a:tr h="945573">
                <a:tc>
                  <a:txBody>
                    <a:bodyPr/>
                    <a:lstStyle/>
                    <a:p>
                      <a:pPr marL="0" marR="0">
                        <a:lnSpc>
                          <a:spcPct val="115000"/>
                        </a:lnSpc>
                        <a:spcBef>
                          <a:spcPts val="0"/>
                        </a:spcBef>
                        <a:spcAft>
                          <a:spcPts val="0"/>
                        </a:spcAft>
                      </a:pPr>
                      <a:r>
                        <a:rPr lang="en-US" sz="2000" dirty="0" smtClean="0">
                          <a:solidFill>
                            <a:schemeClr val="tx1"/>
                          </a:solidFill>
                          <a:effectLst/>
                        </a:rPr>
                        <a:t>Input</a:t>
                      </a:r>
                      <a:endParaRPr lang="en-US" sz="2000" dirty="0">
                        <a:solidFill>
                          <a:schemeClr val="tx1"/>
                        </a:solidFill>
                        <a:effectLst/>
                        <a:latin typeface="Times New Roman"/>
                        <a:ea typeface="Calibri"/>
                        <a:cs typeface="Times New Roman"/>
                      </a:endParaRPr>
                    </a:p>
                  </a:txBody>
                  <a:tcPr marL="36830" marR="36830" marT="0" marB="0" anchor="ctr"/>
                </a:tc>
                <a:tc>
                  <a:txBody>
                    <a:bodyPr/>
                    <a:lstStyle/>
                    <a:p>
                      <a:pPr marL="0" marR="0">
                        <a:lnSpc>
                          <a:spcPct val="115000"/>
                        </a:lnSpc>
                        <a:spcBef>
                          <a:spcPts val="0"/>
                        </a:spcBef>
                        <a:spcAft>
                          <a:spcPts val="0"/>
                        </a:spcAft>
                      </a:pPr>
                      <a:r>
                        <a:rPr lang="en-US" sz="1800" b="0" dirty="0">
                          <a:solidFill>
                            <a:schemeClr val="tx1"/>
                          </a:solidFill>
                          <a:effectLst/>
                        </a:rPr>
                        <a:t>Used to identify human and capital resources needed to generate outputs and outcomes.</a:t>
                      </a:r>
                      <a:endParaRPr lang="en-US" sz="1800" b="0" dirty="0">
                        <a:solidFill>
                          <a:schemeClr val="tx1"/>
                        </a:solidFill>
                        <a:effectLst/>
                        <a:latin typeface="Times New Roman"/>
                        <a:ea typeface="Calibri"/>
                        <a:cs typeface="Times New Roman"/>
                      </a:endParaRPr>
                    </a:p>
                  </a:txBody>
                  <a:tcPr marL="36830" marR="36830" marT="0" marB="0" anchor="ctr">
                    <a:solidFill>
                      <a:schemeClr val="tx2">
                        <a:lumMod val="90000"/>
                        <a:lumOff val="10000"/>
                      </a:schemeClr>
                    </a:solidFill>
                  </a:tcPr>
                </a:tc>
              </a:tr>
              <a:tr h="869995">
                <a:tc>
                  <a:txBody>
                    <a:bodyPr/>
                    <a:lstStyle/>
                    <a:p>
                      <a:pPr marL="0" marR="0">
                        <a:lnSpc>
                          <a:spcPct val="115000"/>
                        </a:lnSpc>
                        <a:spcBef>
                          <a:spcPts val="0"/>
                        </a:spcBef>
                        <a:spcAft>
                          <a:spcPts val="0"/>
                        </a:spcAft>
                      </a:pPr>
                      <a:r>
                        <a:rPr lang="en-US" sz="2000" dirty="0" smtClean="0">
                          <a:solidFill>
                            <a:schemeClr val="tx1"/>
                          </a:solidFill>
                          <a:effectLst/>
                        </a:rPr>
                        <a:t>Process</a:t>
                      </a:r>
                      <a:endParaRPr lang="en-US" sz="2000" dirty="0">
                        <a:solidFill>
                          <a:schemeClr val="tx1"/>
                        </a:solidFill>
                        <a:effectLst/>
                        <a:latin typeface="Times New Roman"/>
                        <a:ea typeface="Calibri"/>
                        <a:cs typeface="Times New Roman"/>
                      </a:endParaRPr>
                    </a:p>
                  </a:txBody>
                  <a:tcPr marL="36830" marR="36830" marT="0" marB="0" anchor="ctr"/>
                </a:tc>
                <a:tc>
                  <a:txBody>
                    <a:bodyPr/>
                    <a:lstStyle/>
                    <a:p>
                      <a:pPr marL="0" marR="0">
                        <a:lnSpc>
                          <a:spcPct val="115000"/>
                        </a:lnSpc>
                        <a:spcBef>
                          <a:spcPts val="0"/>
                        </a:spcBef>
                        <a:spcAft>
                          <a:spcPts val="0"/>
                        </a:spcAft>
                      </a:pPr>
                      <a:r>
                        <a:rPr lang="en-US" sz="1800" b="0" dirty="0">
                          <a:solidFill>
                            <a:schemeClr val="tx1"/>
                          </a:solidFill>
                          <a:effectLst/>
                        </a:rPr>
                        <a:t>Used to distinguish the intermediate steps in the production process of the product or </a:t>
                      </a:r>
                      <a:r>
                        <a:rPr lang="en-US" sz="1800" b="0" dirty="0" smtClean="0">
                          <a:solidFill>
                            <a:schemeClr val="tx1"/>
                          </a:solidFill>
                          <a:effectLst/>
                        </a:rPr>
                        <a:t>service.</a:t>
                      </a:r>
                      <a:endParaRPr lang="en-US" sz="1800" b="0" dirty="0">
                        <a:solidFill>
                          <a:schemeClr val="tx1"/>
                        </a:solidFill>
                        <a:effectLst/>
                        <a:latin typeface="Times New Roman"/>
                        <a:ea typeface="Calibri"/>
                        <a:cs typeface="Times New Roman"/>
                      </a:endParaRPr>
                    </a:p>
                  </a:txBody>
                  <a:tcPr marL="36830" marR="36830" marT="0" marB="0" anchor="ctr">
                    <a:solidFill>
                      <a:schemeClr val="tx2">
                        <a:lumMod val="90000"/>
                        <a:lumOff val="10000"/>
                      </a:schemeClr>
                    </a:solidFill>
                  </a:tcPr>
                </a:tc>
              </a:tr>
              <a:tr h="1021151">
                <a:tc>
                  <a:txBody>
                    <a:bodyPr/>
                    <a:lstStyle/>
                    <a:p>
                      <a:pPr marL="0" marR="0">
                        <a:lnSpc>
                          <a:spcPct val="115000"/>
                        </a:lnSpc>
                        <a:spcBef>
                          <a:spcPts val="0"/>
                        </a:spcBef>
                        <a:spcAft>
                          <a:spcPts val="0"/>
                        </a:spcAft>
                      </a:pPr>
                      <a:r>
                        <a:rPr lang="en-US" sz="2000" dirty="0" smtClean="0">
                          <a:solidFill>
                            <a:schemeClr val="tx1"/>
                          </a:solidFill>
                          <a:effectLst/>
                        </a:rPr>
                        <a:t>Output</a:t>
                      </a:r>
                      <a:endParaRPr lang="en-US" sz="2000" dirty="0">
                        <a:solidFill>
                          <a:schemeClr val="tx1"/>
                        </a:solidFill>
                        <a:effectLst/>
                        <a:latin typeface="Times New Roman"/>
                        <a:ea typeface="Calibri"/>
                        <a:cs typeface="Times New Roman"/>
                      </a:endParaRPr>
                    </a:p>
                  </a:txBody>
                  <a:tcPr marL="36830" marR="36830" marT="0" marB="0" anchor="ctr"/>
                </a:tc>
                <a:tc>
                  <a:txBody>
                    <a:bodyPr/>
                    <a:lstStyle/>
                    <a:p>
                      <a:pPr marL="0" marR="0">
                        <a:lnSpc>
                          <a:spcPct val="115000"/>
                        </a:lnSpc>
                        <a:spcBef>
                          <a:spcPts val="0"/>
                        </a:spcBef>
                        <a:spcAft>
                          <a:spcPts val="0"/>
                        </a:spcAft>
                      </a:pPr>
                      <a:r>
                        <a:rPr lang="en-US" sz="1800" b="0" dirty="0">
                          <a:solidFill>
                            <a:schemeClr val="tx1"/>
                          </a:solidFill>
                          <a:effectLst/>
                        </a:rPr>
                        <a:t>Used to measure the actual product or service completed by the agency/organization.  </a:t>
                      </a:r>
                      <a:endParaRPr lang="en-US" sz="1800" b="0" dirty="0">
                        <a:solidFill>
                          <a:schemeClr val="tx1"/>
                        </a:solidFill>
                        <a:effectLst/>
                        <a:latin typeface="Times New Roman"/>
                        <a:ea typeface="Calibri"/>
                        <a:cs typeface="Times New Roman"/>
                      </a:endParaRPr>
                    </a:p>
                  </a:txBody>
                  <a:tcPr marL="36830" marR="36830" marT="0" marB="0" anchor="ctr">
                    <a:solidFill>
                      <a:schemeClr val="tx2">
                        <a:lumMod val="90000"/>
                        <a:lumOff val="10000"/>
                      </a:schemeClr>
                    </a:solidFill>
                  </a:tcPr>
                </a:tc>
              </a:tr>
              <a:tr h="1091046">
                <a:tc>
                  <a:txBody>
                    <a:bodyPr/>
                    <a:lstStyle/>
                    <a:p>
                      <a:pPr marL="0" marR="0">
                        <a:lnSpc>
                          <a:spcPct val="115000"/>
                        </a:lnSpc>
                        <a:spcBef>
                          <a:spcPts val="0"/>
                        </a:spcBef>
                        <a:spcAft>
                          <a:spcPts val="0"/>
                        </a:spcAft>
                      </a:pPr>
                      <a:r>
                        <a:rPr lang="en-US" sz="2000" dirty="0" smtClean="0">
                          <a:solidFill>
                            <a:schemeClr val="tx1"/>
                          </a:solidFill>
                          <a:effectLst/>
                        </a:rPr>
                        <a:t>Outcome</a:t>
                      </a:r>
                      <a:endParaRPr lang="en-US" sz="2000" dirty="0">
                        <a:solidFill>
                          <a:schemeClr val="tx1"/>
                        </a:solidFill>
                        <a:effectLst/>
                        <a:latin typeface="Times New Roman"/>
                        <a:ea typeface="Calibri"/>
                        <a:cs typeface="Times New Roman"/>
                      </a:endParaRPr>
                    </a:p>
                  </a:txBody>
                  <a:tcPr marL="36830" marR="36830" marT="0" marB="0" anchor="ctr"/>
                </a:tc>
                <a:tc>
                  <a:txBody>
                    <a:bodyPr/>
                    <a:lstStyle/>
                    <a:p>
                      <a:pPr marL="0" marR="0">
                        <a:lnSpc>
                          <a:spcPct val="115000"/>
                        </a:lnSpc>
                        <a:spcBef>
                          <a:spcPts val="0"/>
                        </a:spcBef>
                        <a:spcAft>
                          <a:spcPts val="0"/>
                        </a:spcAft>
                      </a:pPr>
                      <a:r>
                        <a:rPr lang="en-US" sz="1800" b="0" dirty="0">
                          <a:solidFill>
                            <a:schemeClr val="tx1"/>
                          </a:solidFill>
                          <a:effectLst/>
                        </a:rPr>
                        <a:t>Assess the expected, preferred, or actual result(s) by which the outputs of the activities of the agency/organization meet the desired results.  </a:t>
                      </a:r>
                      <a:endParaRPr lang="en-US" sz="1800" b="0" dirty="0">
                        <a:solidFill>
                          <a:schemeClr val="tx1"/>
                        </a:solidFill>
                        <a:effectLst/>
                        <a:latin typeface="Times New Roman"/>
                        <a:ea typeface="Calibri"/>
                        <a:cs typeface="Times New Roman"/>
                      </a:endParaRPr>
                    </a:p>
                  </a:txBody>
                  <a:tcPr marL="36830" marR="36830" marT="0" marB="0" anchor="ctr">
                    <a:solidFill>
                      <a:schemeClr val="tx2">
                        <a:lumMod val="90000"/>
                        <a:lumOff val="10000"/>
                      </a:schemeClr>
                    </a:solidFill>
                  </a:tcPr>
                </a:tc>
              </a:tr>
              <a:tr h="872836">
                <a:tc>
                  <a:txBody>
                    <a:bodyPr/>
                    <a:lstStyle/>
                    <a:p>
                      <a:pPr marL="0" marR="0">
                        <a:lnSpc>
                          <a:spcPct val="115000"/>
                        </a:lnSpc>
                        <a:spcBef>
                          <a:spcPts val="0"/>
                        </a:spcBef>
                        <a:spcAft>
                          <a:spcPts val="0"/>
                        </a:spcAft>
                      </a:pPr>
                      <a:r>
                        <a:rPr lang="en-US" sz="2000" dirty="0" smtClean="0">
                          <a:solidFill>
                            <a:schemeClr val="tx1"/>
                          </a:solidFill>
                          <a:effectLst/>
                        </a:rPr>
                        <a:t>Impact</a:t>
                      </a:r>
                      <a:endParaRPr lang="en-US" sz="2000" dirty="0">
                        <a:solidFill>
                          <a:schemeClr val="tx1"/>
                        </a:solidFill>
                        <a:effectLst/>
                        <a:latin typeface="Times New Roman"/>
                        <a:ea typeface="Calibri"/>
                        <a:cs typeface="Times New Roman"/>
                      </a:endParaRPr>
                    </a:p>
                  </a:txBody>
                  <a:tcPr marL="36830" marR="36830" marT="0" marB="0" anchor="ctr"/>
                </a:tc>
                <a:tc>
                  <a:txBody>
                    <a:bodyPr/>
                    <a:lstStyle/>
                    <a:p>
                      <a:pPr marL="0" marR="0">
                        <a:lnSpc>
                          <a:spcPct val="115000"/>
                        </a:lnSpc>
                        <a:spcBef>
                          <a:spcPts val="0"/>
                        </a:spcBef>
                        <a:spcAft>
                          <a:spcPts val="0"/>
                        </a:spcAft>
                      </a:pPr>
                      <a:r>
                        <a:rPr lang="en-US" sz="1800" b="0" dirty="0">
                          <a:solidFill>
                            <a:schemeClr val="tx1"/>
                          </a:solidFill>
                          <a:effectLst/>
                        </a:rPr>
                        <a:t>Evaluate the direct or indirect effects as a result of attaining the goals of the </a:t>
                      </a:r>
                      <a:r>
                        <a:rPr lang="en-US" sz="1800" b="0" dirty="0" smtClean="0">
                          <a:solidFill>
                            <a:schemeClr val="tx1"/>
                          </a:solidFill>
                          <a:effectLst/>
                        </a:rPr>
                        <a:t>program.</a:t>
                      </a:r>
                      <a:endParaRPr lang="en-US" sz="1800" b="0" dirty="0">
                        <a:solidFill>
                          <a:schemeClr val="tx1"/>
                        </a:solidFill>
                        <a:effectLst/>
                        <a:latin typeface="Times New Roman"/>
                        <a:ea typeface="Calibri"/>
                        <a:cs typeface="Times New Roman"/>
                      </a:endParaRPr>
                    </a:p>
                  </a:txBody>
                  <a:tcPr marL="36830" marR="36830" marT="0" marB="0" anchor="ctr">
                    <a:solidFill>
                      <a:schemeClr val="tx2">
                        <a:lumMod val="90000"/>
                        <a:lumOff val="10000"/>
                      </a:schemeClr>
                    </a:solidFill>
                  </a:tcPr>
                </a:tc>
              </a:tr>
            </a:tbl>
          </a:graphicData>
        </a:graphic>
      </p:graphicFrame>
      <p:sp>
        <p:nvSpPr>
          <p:cNvPr id="3" name="Slide Number Placeholder 2"/>
          <p:cNvSpPr>
            <a:spLocks noGrp="1"/>
          </p:cNvSpPr>
          <p:nvPr>
            <p:ph type="sldNum" sz="quarter" idx="12"/>
          </p:nvPr>
        </p:nvSpPr>
        <p:spPr/>
        <p:txBody>
          <a:bodyPr/>
          <a:lstStyle/>
          <a:p>
            <a:fld id="{1B4A6B21-8709-4130-AD39-917E1A21B8D6}" type="slidenum">
              <a:rPr lang="en-US" smtClean="0"/>
              <a:pPr/>
              <a:t>51</a:t>
            </a:fld>
            <a:endParaRPr lang="en-US" dirty="0"/>
          </a:p>
        </p:txBody>
      </p:sp>
    </p:spTree>
    <p:extLst>
      <p:ext uri="{BB962C8B-B14F-4D97-AF65-F5344CB8AC3E}">
        <p14:creationId xmlns:p14="http://schemas.microsoft.com/office/powerpoint/2010/main" xmlns="" val="347851988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xmlns="" val="4126043507"/>
              </p:ext>
            </p:extLst>
          </p:nvPr>
        </p:nvGraphicFramePr>
        <p:xfrm>
          <a:off x="228600" y="762001"/>
          <a:ext cx="8763000" cy="5867399"/>
        </p:xfrm>
        <a:graphic>
          <a:graphicData uri="http://schemas.openxmlformats.org/drawingml/2006/table">
            <a:tbl>
              <a:tblPr firstRow="1" firstCol="1" bandRow="1">
                <a:tableStyleId>{93296810-A885-4BE3-A3E7-6D5BEEA58F35}</a:tableStyleId>
              </a:tblPr>
              <a:tblGrid>
                <a:gridCol w="1460500"/>
                <a:gridCol w="3092825"/>
                <a:gridCol w="4209675"/>
              </a:tblGrid>
              <a:tr h="700190">
                <a:tc gridSpan="3">
                  <a:txBody>
                    <a:bodyPr/>
                    <a:lstStyle/>
                    <a:p>
                      <a:pPr marL="0" marR="0" algn="ctr">
                        <a:lnSpc>
                          <a:spcPct val="115000"/>
                        </a:lnSpc>
                        <a:spcBef>
                          <a:spcPts val="0"/>
                        </a:spcBef>
                        <a:spcAft>
                          <a:spcPts val="0"/>
                        </a:spcAft>
                      </a:pPr>
                      <a:r>
                        <a:rPr lang="en-US" sz="2600" dirty="0">
                          <a:effectLst/>
                        </a:rPr>
                        <a:t>Example of Outcomes and Measures</a:t>
                      </a:r>
                      <a:endParaRPr lang="en-US" sz="2600" dirty="0">
                        <a:effectLst/>
                        <a:latin typeface="Times New Roman"/>
                        <a:ea typeface="Calibri"/>
                        <a:cs typeface="Times New Roman"/>
                      </a:endParaRPr>
                    </a:p>
                  </a:txBody>
                  <a:tcPr marL="36830" marR="36830" marT="0" marB="0" anchor="ctr"/>
                </a:tc>
                <a:tc hMerge="1">
                  <a:txBody>
                    <a:bodyPr/>
                    <a:lstStyle/>
                    <a:p>
                      <a:endParaRPr lang="en-US"/>
                    </a:p>
                  </a:txBody>
                  <a:tcPr/>
                </a:tc>
                <a:tc hMerge="1">
                  <a:txBody>
                    <a:bodyPr/>
                    <a:lstStyle/>
                    <a:p>
                      <a:endParaRPr lang="en-US"/>
                    </a:p>
                  </a:txBody>
                  <a:tcPr/>
                </a:tc>
              </a:tr>
              <a:tr h="1200517">
                <a:tc>
                  <a:txBody>
                    <a:bodyPr/>
                    <a:lstStyle/>
                    <a:p>
                      <a:pPr marL="0" marR="0">
                        <a:lnSpc>
                          <a:spcPct val="115000"/>
                        </a:lnSpc>
                        <a:spcBef>
                          <a:spcPts val="0"/>
                        </a:spcBef>
                        <a:spcAft>
                          <a:spcPts val="0"/>
                        </a:spcAft>
                      </a:pPr>
                      <a:r>
                        <a:rPr lang="en-US" sz="2000" dirty="0">
                          <a:effectLst/>
                        </a:rPr>
                        <a:t>Outcome</a:t>
                      </a:r>
                      <a:endParaRPr lang="en-US" sz="2000" dirty="0">
                        <a:solidFill>
                          <a:schemeClr val="bg1"/>
                        </a:solidFill>
                        <a:effectLst/>
                        <a:latin typeface="Times New Roman"/>
                        <a:ea typeface="Calibri"/>
                        <a:cs typeface="Times New Roman"/>
                      </a:endParaRPr>
                    </a:p>
                  </a:txBody>
                  <a:tcPr marL="36830" marR="36830" marT="0" marB="0" anchor="ctr"/>
                </a:tc>
                <a:tc>
                  <a:txBody>
                    <a:bodyPr/>
                    <a:lstStyle/>
                    <a:p>
                      <a:pPr marL="0" marR="0">
                        <a:lnSpc>
                          <a:spcPct val="115000"/>
                        </a:lnSpc>
                        <a:spcBef>
                          <a:spcPts val="0"/>
                        </a:spcBef>
                        <a:spcAft>
                          <a:spcPts val="0"/>
                        </a:spcAft>
                      </a:pPr>
                      <a:r>
                        <a:rPr lang="en-US" sz="2000" dirty="0">
                          <a:effectLst/>
                        </a:rPr>
                        <a:t>What change are you measuring?</a:t>
                      </a:r>
                      <a:endParaRPr lang="en-US" sz="2000" dirty="0">
                        <a:effectLst/>
                        <a:latin typeface="Times New Roman"/>
                        <a:ea typeface="Calibri"/>
                        <a:cs typeface="Times New Roman"/>
                      </a:endParaRPr>
                    </a:p>
                  </a:txBody>
                  <a:tcPr marL="36830" marR="36830" marT="0" marB="0" anchor="ctr"/>
                </a:tc>
                <a:tc>
                  <a:txBody>
                    <a:bodyPr/>
                    <a:lstStyle/>
                    <a:p>
                      <a:pPr marL="0" marR="0">
                        <a:lnSpc>
                          <a:spcPct val="115000"/>
                        </a:lnSpc>
                        <a:spcBef>
                          <a:spcPts val="0"/>
                        </a:spcBef>
                        <a:spcAft>
                          <a:spcPts val="0"/>
                        </a:spcAft>
                      </a:pPr>
                      <a:r>
                        <a:rPr lang="en-US" sz="2000" dirty="0">
                          <a:effectLst/>
                        </a:rPr>
                        <a:t>Increased use of transit by seniors in rural areas.</a:t>
                      </a:r>
                      <a:endParaRPr lang="en-US" sz="2000" dirty="0">
                        <a:effectLst/>
                        <a:latin typeface="Times New Roman"/>
                        <a:ea typeface="Calibri"/>
                        <a:cs typeface="Times New Roman"/>
                      </a:endParaRPr>
                    </a:p>
                  </a:txBody>
                  <a:tcPr marL="36830" marR="36830" marT="0" marB="0" anchor="ctr"/>
                </a:tc>
              </a:tr>
              <a:tr h="3966692">
                <a:tc>
                  <a:txBody>
                    <a:bodyPr/>
                    <a:lstStyle/>
                    <a:p>
                      <a:pPr marL="0" marR="0">
                        <a:lnSpc>
                          <a:spcPct val="115000"/>
                        </a:lnSpc>
                        <a:spcBef>
                          <a:spcPts val="0"/>
                        </a:spcBef>
                        <a:spcAft>
                          <a:spcPts val="0"/>
                        </a:spcAft>
                      </a:pPr>
                      <a:r>
                        <a:rPr lang="en-US" sz="2000" dirty="0">
                          <a:solidFill>
                            <a:schemeClr val="tx1"/>
                          </a:solidFill>
                          <a:effectLst/>
                        </a:rPr>
                        <a:t>Measure</a:t>
                      </a:r>
                      <a:endParaRPr lang="en-US" sz="2000" dirty="0">
                        <a:solidFill>
                          <a:schemeClr val="tx1"/>
                        </a:solidFill>
                        <a:effectLst/>
                        <a:latin typeface="Times New Roman"/>
                        <a:ea typeface="Calibri"/>
                        <a:cs typeface="Times New Roman"/>
                      </a:endParaRPr>
                    </a:p>
                  </a:txBody>
                  <a:tcPr marL="36830" marR="36830" marT="0" marB="0" anchor="ctr">
                    <a:solidFill>
                      <a:schemeClr val="accent1"/>
                    </a:solidFill>
                  </a:tcPr>
                </a:tc>
                <a:tc>
                  <a:txBody>
                    <a:bodyPr/>
                    <a:lstStyle/>
                    <a:p>
                      <a:pPr marL="0" marR="0">
                        <a:lnSpc>
                          <a:spcPct val="115000"/>
                        </a:lnSpc>
                        <a:spcBef>
                          <a:spcPts val="0"/>
                        </a:spcBef>
                        <a:spcAft>
                          <a:spcPts val="0"/>
                        </a:spcAft>
                      </a:pPr>
                      <a:r>
                        <a:rPr lang="en-US" sz="2000" dirty="0">
                          <a:solidFill>
                            <a:schemeClr val="tx1"/>
                          </a:solidFill>
                          <a:effectLst/>
                        </a:rPr>
                        <a:t>What specific piece of data shows the change made by your program?</a:t>
                      </a:r>
                      <a:endParaRPr lang="en-US" sz="2000" dirty="0">
                        <a:solidFill>
                          <a:schemeClr val="tx1"/>
                        </a:solidFill>
                        <a:effectLst/>
                        <a:latin typeface="Times New Roman"/>
                        <a:ea typeface="Calibri"/>
                        <a:cs typeface="Times New Roman"/>
                      </a:endParaRPr>
                    </a:p>
                  </a:txBody>
                  <a:tcPr marL="36830" marR="36830" marT="0" marB="0" anchor="ctr"/>
                </a:tc>
                <a:tc>
                  <a:txBody>
                    <a:bodyPr/>
                    <a:lstStyle/>
                    <a:p>
                      <a:pPr marL="342900" marR="0" lvl="0" indent="-342900">
                        <a:lnSpc>
                          <a:spcPct val="115000"/>
                        </a:lnSpc>
                        <a:spcBef>
                          <a:spcPts val="0"/>
                        </a:spcBef>
                        <a:spcAft>
                          <a:spcPts val="0"/>
                        </a:spcAft>
                        <a:buFont typeface="Symbol"/>
                        <a:buChar char=""/>
                      </a:pPr>
                      <a:r>
                        <a:rPr lang="en-US" sz="2000" dirty="0">
                          <a:effectLst/>
                        </a:rPr>
                        <a:t>Number of seniors completing travel training (to understand how to use transit</a:t>
                      </a:r>
                      <a:r>
                        <a:rPr lang="en-US" sz="2000" dirty="0" smtClean="0">
                          <a:effectLst/>
                        </a:rPr>
                        <a:t>).</a:t>
                      </a:r>
                      <a:endParaRPr lang="en-US" sz="2000" dirty="0">
                        <a:effectLst/>
                      </a:endParaRPr>
                    </a:p>
                    <a:p>
                      <a:pPr marL="342900" marR="0" lvl="0" indent="-342900">
                        <a:lnSpc>
                          <a:spcPct val="115000"/>
                        </a:lnSpc>
                        <a:spcBef>
                          <a:spcPts val="0"/>
                        </a:spcBef>
                        <a:spcAft>
                          <a:spcPts val="0"/>
                        </a:spcAft>
                        <a:buFont typeface="Symbol"/>
                        <a:buChar char=""/>
                      </a:pPr>
                      <a:r>
                        <a:rPr lang="en-US" sz="2000" dirty="0">
                          <a:effectLst/>
                        </a:rPr>
                        <a:t>Number of transit rides by individuals who completed travel </a:t>
                      </a:r>
                      <a:r>
                        <a:rPr lang="en-US" sz="2000" dirty="0" smtClean="0">
                          <a:effectLst/>
                        </a:rPr>
                        <a:t>training.</a:t>
                      </a:r>
                      <a:endParaRPr lang="en-US" sz="2000" dirty="0">
                        <a:effectLst/>
                      </a:endParaRPr>
                    </a:p>
                    <a:p>
                      <a:pPr marL="342900" marR="0" lvl="0" indent="-342900">
                        <a:lnSpc>
                          <a:spcPct val="115000"/>
                        </a:lnSpc>
                        <a:spcBef>
                          <a:spcPts val="0"/>
                        </a:spcBef>
                        <a:spcAft>
                          <a:spcPts val="0"/>
                        </a:spcAft>
                        <a:buFont typeface="Symbol"/>
                        <a:buChar char=""/>
                      </a:pPr>
                      <a:r>
                        <a:rPr lang="en-US" sz="2000" dirty="0">
                          <a:effectLst/>
                        </a:rPr>
                        <a:t>Increase in senior and other demographic groups riding transit </a:t>
                      </a:r>
                      <a:r>
                        <a:rPr lang="en-US" sz="2000" dirty="0" smtClean="0">
                          <a:effectLst/>
                        </a:rPr>
                        <a:t>services.</a:t>
                      </a:r>
                      <a:endParaRPr lang="en-US" sz="2000" dirty="0">
                        <a:effectLst/>
                        <a:latin typeface="Times New Roman"/>
                        <a:ea typeface="Calibri"/>
                        <a:cs typeface="Times New Roman"/>
                      </a:endParaRPr>
                    </a:p>
                  </a:txBody>
                  <a:tcPr marL="36830" marR="36830" marT="0" marB="0" anchor="ctr"/>
                </a:tc>
              </a:tr>
            </a:tbl>
          </a:graphicData>
        </a:graphic>
      </p:graphicFrame>
      <p:sp>
        <p:nvSpPr>
          <p:cNvPr id="5" name="Slide Number Placeholder 4"/>
          <p:cNvSpPr>
            <a:spLocks noGrp="1"/>
          </p:cNvSpPr>
          <p:nvPr>
            <p:ph type="sldNum" sz="quarter" idx="12"/>
          </p:nvPr>
        </p:nvSpPr>
        <p:spPr/>
        <p:txBody>
          <a:bodyPr/>
          <a:lstStyle/>
          <a:p>
            <a:fld id="{1B4A6B21-8709-4130-AD39-917E1A21B8D6}" type="slidenum">
              <a:rPr lang="en-US" smtClean="0"/>
              <a:pPr/>
              <a:t>52</a:t>
            </a:fld>
            <a:endParaRPr lang="en-US" dirty="0"/>
          </a:p>
        </p:txBody>
      </p:sp>
      <p:graphicFrame>
        <p:nvGraphicFramePr>
          <p:cNvPr id="3" name="Content Placeholder 3"/>
          <p:cNvGraphicFramePr>
            <a:graphicFrameLocks/>
          </p:cNvGraphicFramePr>
          <p:nvPr>
            <p:extLst>
              <p:ext uri="{D42A27DB-BD31-4B8C-83A1-F6EECF244321}">
                <p14:modId xmlns:p14="http://schemas.microsoft.com/office/powerpoint/2010/main" xmlns="" val="3002842346"/>
              </p:ext>
            </p:extLst>
          </p:nvPr>
        </p:nvGraphicFramePr>
        <p:xfrm>
          <a:off x="228600" y="381000"/>
          <a:ext cx="8763000" cy="2286000"/>
        </p:xfrm>
        <a:graphic>
          <a:graphicData uri="http://schemas.openxmlformats.org/drawingml/2006/table">
            <a:tbl>
              <a:tblPr firstRow="1" firstCol="1" bandRow="1">
                <a:tableStyleId>{5C22544A-7EE6-4342-B048-85BDC9FD1C3A}</a:tableStyleId>
              </a:tblPr>
              <a:tblGrid>
                <a:gridCol w="1460500"/>
                <a:gridCol w="3092824"/>
                <a:gridCol w="4209676"/>
              </a:tblGrid>
              <a:tr h="842126">
                <a:tc gridSpan="3">
                  <a:txBody>
                    <a:bodyPr/>
                    <a:lstStyle/>
                    <a:p>
                      <a:pPr marL="0" marR="0" algn="ctr">
                        <a:lnSpc>
                          <a:spcPct val="115000"/>
                        </a:lnSpc>
                        <a:spcBef>
                          <a:spcPts val="0"/>
                        </a:spcBef>
                        <a:spcAft>
                          <a:spcPts val="0"/>
                        </a:spcAft>
                      </a:pPr>
                      <a:r>
                        <a:rPr lang="en-US" sz="2600" dirty="0">
                          <a:solidFill>
                            <a:schemeClr val="tx1"/>
                          </a:solidFill>
                          <a:effectLst/>
                        </a:rPr>
                        <a:t>Example of Outcomes and Measures</a:t>
                      </a:r>
                      <a:endParaRPr lang="en-US" sz="2600" dirty="0">
                        <a:solidFill>
                          <a:schemeClr val="tx1"/>
                        </a:solidFill>
                        <a:effectLst/>
                        <a:latin typeface="Times New Roman"/>
                        <a:ea typeface="Calibri"/>
                        <a:cs typeface="Times New Roman"/>
                      </a:endParaRPr>
                    </a:p>
                  </a:txBody>
                  <a:tcPr marL="36830" marR="36830" marT="0" marB="0" anchor="ctr">
                    <a:solidFill>
                      <a:schemeClr val="accent1"/>
                    </a:solidFill>
                  </a:tcPr>
                </a:tc>
                <a:tc hMerge="1">
                  <a:txBody>
                    <a:bodyPr/>
                    <a:lstStyle/>
                    <a:p>
                      <a:endParaRPr lang="en-US"/>
                    </a:p>
                  </a:txBody>
                  <a:tcPr/>
                </a:tc>
                <a:tc hMerge="1">
                  <a:txBody>
                    <a:bodyPr/>
                    <a:lstStyle/>
                    <a:p>
                      <a:endParaRPr lang="en-US"/>
                    </a:p>
                  </a:txBody>
                  <a:tcPr/>
                </a:tc>
              </a:tr>
              <a:tr h="1443874">
                <a:tc>
                  <a:txBody>
                    <a:bodyPr/>
                    <a:lstStyle/>
                    <a:p>
                      <a:pPr marL="0" marR="0">
                        <a:lnSpc>
                          <a:spcPct val="115000"/>
                        </a:lnSpc>
                        <a:spcBef>
                          <a:spcPts val="0"/>
                        </a:spcBef>
                        <a:spcAft>
                          <a:spcPts val="0"/>
                        </a:spcAft>
                      </a:pPr>
                      <a:r>
                        <a:rPr lang="en-US" sz="2000" b="1" kern="1200" dirty="0">
                          <a:solidFill>
                            <a:schemeClr val="tx1"/>
                          </a:solidFill>
                          <a:effectLst/>
                          <a:latin typeface="+mn-lt"/>
                          <a:ea typeface="+mn-ea"/>
                          <a:cs typeface="+mn-cs"/>
                        </a:rPr>
                        <a:t>Outcome</a:t>
                      </a:r>
                    </a:p>
                  </a:txBody>
                  <a:tcPr marL="36830" marR="36830" marT="0" marB="0" anchor="ctr">
                    <a:solidFill>
                      <a:schemeClr val="accent1"/>
                    </a:solidFill>
                  </a:tcPr>
                </a:tc>
                <a:tc>
                  <a:txBody>
                    <a:bodyPr/>
                    <a:lstStyle/>
                    <a:p>
                      <a:pPr marL="0" marR="0">
                        <a:lnSpc>
                          <a:spcPct val="115000"/>
                        </a:lnSpc>
                        <a:spcBef>
                          <a:spcPts val="0"/>
                        </a:spcBef>
                        <a:spcAft>
                          <a:spcPts val="0"/>
                        </a:spcAft>
                      </a:pPr>
                      <a:r>
                        <a:rPr lang="en-US" sz="2000" dirty="0">
                          <a:effectLst/>
                        </a:rPr>
                        <a:t>What change are you measuring?</a:t>
                      </a:r>
                      <a:endParaRPr lang="en-US" sz="2000" dirty="0">
                        <a:effectLst/>
                        <a:latin typeface="Times New Roman"/>
                        <a:ea typeface="Calibri"/>
                        <a:cs typeface="Times New Roman"/>
                      </a:endParaRPr>
                    </a:p>
                  </a:txBody>
                  <a:tcPr marL="36830" marR="36830" marT="0" marB="0" anchor="ctr">
                    <a:solidFill>
                      <a:schemeClr val="tx2">
                        <a:lumMod val="10000"/>
                        <a:lumOff val="90000"/>
                      </a:schemeClr>
                    </a:solidFill>
                  </a:tcPr>
                </a:tc>
                <a:tc>
                  <a:txBody>
                    <a:bodyPr/>
                    <a:lstStyle/>
                    <a:p>
                      <a:pPr marL="0" marR="0">
                        <a:lnSpc>
                          <a:spcPct val="115000"/>
                        </a:lnSpc>
                        <a:spcBef>
                          <a:spcPts val="0"/>
                        </a:spcBef>
                        <a:spcAft>
                          <a:spcPts val="0"/>
                        </a:spcAft>
                      </a:pPr>
                      <a:r>
                        <a:rPr lang="en-US" sz="2000" dirty="0">
                          <a:effectLst/>
                        </a:rPr>
                        <a:t>Increased use of transit by seniors in rural areas.</a:t>
                      </a:r>
                      <a:endParaRPr lang="en-US" sz="2000" dirty="0">
                        <a:effectLst/>
                        <a:latin typeface="Times New Roman"/>
                        <a:ea typeface="Calibri"/>
                        <a:cs typeface="Times New Roman"/>
                      </a:endParaRPr>
                    </a:p>
                  </a:txBody>
                  <a:tcPr marL="36830" marR="36830" marT="0" marB="0" anchor="ctr">
                    <a:solidFill>
                      <a:schemeClr val="tx2">
                        <a:lumMod val="10000"/>
                        <a:lumOff val="90000"/>
                      </a:schemeClr>
                    </a:solidFill>
                  </a:tcPr>
                </a:tc>
              </a:tr>
            </a:tbl>
          </a:graphicData>
        </a:graphic>
      </p:graphicFrame>
    </p:spTree>
    <p:extLst>
      <p:ext uri="{BB962C8B-B14F-4D97-AF65-F5344CB8AC3E}">
        <p14:creationId xmlns:p14="http://schemas.microsoft.com/office/powerpoint/2010/main" xmlns="" val="191225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Performance Measures in Practice</a:t>
            </a:r>
            <a:endParaRPr lang="en-US" sz="3600" dirty="0"/>
          </a:p>
        </p:txBody>
      </p:sp>
      <p:sp>
        <p:nvSpPr>
          <p:cNvPr id="3" name="Content Placeholder 2"/>
          <p:cNvSpPr>
            <a:spLocks noGrp="1"/>
          </p:cNvSpPr>
          <p:nvPr>
            <p:ph idx="1"/>
          </p:nvPr>
        </p:nvSpPr>
        <p:spPr>
          <a:xfrm>
            <a:off x="838200" y="1981200"/>
            <a:ext cx="8077200" cy="3962400"/>
          </a:xfrm>
        </p:spPr>
        <p:txBody>
          <a:bodyPr>
            <a:normAutofit/>
          </a:bodyPr>
          <a:lstStyle/>
          <a:p>
            <a:r>
              <a:rPr lang="en-US" dirty="0" smtClean="0"/>
              <a:t>Traditional Public Transportation</a:t>
            </a:r>
          </a:p>
          <a:p>
            <a:r>
              <a:rPr lang="en-US" dirty="0" smtClean="0"/>
              <a:t>Rural Public Transportation</a:t>
            </a:r>
          </a:p>
          <a:p>
            <a:r>
              <a:rPr lang="en-US" dirty="0" smtClean="0"/>
              <a:t>Mobility Management</a:t>
            </a:r>
          </a:p>
          <a:p>
            <a:r>
              <a:rPr lang="en-US" dirty="0" smtClean="0"/>
              <a:t>Regional Transportation </a:t>
            </a:r>
            <a:br>
              <a:rPr lang="en-US" dirty="0" smtClean="0"/>
            </a:br>
            <a:r>
              <a:rPr lang="en-US" dirty="0" smtClean="0"/>
              <a:t>Coordination</a:t>
            </a:r>
          </a:p>
          <a:p>
            <a:r>
              <a:rPr lang="en-US" dirty="0" smtClean="0"/>
              <a:t>Urban vs. Rural</a:t>
            </a:r>
          </a:p>
          <a:p>
            <a:r>
              <a:rPr lang="en-US" dirty="0" smtClean="0"/>
              <a:t>Rural Livability</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53</a:t>
            </a:fld>
            <a:endParaRPr lang="en-US" dirty="0"/>
          </a:p>
        </p:txBody>
      </p:sp>
      <p:pic>
        <p:nvPicPr>
          <p:cNvPr id="5" name="Picture 2" descr="http://media.cmgdigital.com/shared/lt/lt_cache/thumbnail/960/img/photos/2012/09/01/be/63/Cap-Metro-Train-Tes_240080a.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76800" y="3124200"/>
            <a:ext cx="4076700" cy="29210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4191000" y="6477000"/>
            <a:ext cx="3124200" cy="184666"/>
          </a:xfrm>
          <a:prstGeom prst="rect">
            <a:avLst/>
          </a:prstGeom>
          <a:noFill/>
        </p:spPr>
        <p:txBody>
          <a:bodyPr wrap="square" rtlCol="0">
            <a:spAutoFit/>
          </a:bodyPr>
          <a:lstStyle/>
          <a:p>
            <a:r>
              <a:rPr lang="en-US" sz="600" dirty="0" smtClean="0"/>
              <a:t>Image credit: statesman.com</a:t>
            </a:r>
            <a:endParaRPr lang="en-US" sz="600" dirty="0"/>
          </a:p>
        </p:txBody>
      </p:sp>
    </p:spTree>
    <p:extLst>
      <p:ext uri="{BB962C8B-B14F-4D97-AF65-F5344CB8AC3E}">
        <p14:creationId xmlns:p14="http://schemas.microsoft.com/office/powerpoint/2010/main" xmlns="" val="26255996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467599" cy="1202485"/>
          </a:xfrm>
        </p:spPr>
        <p:txBody>
          <a:bodyPr>
            <a:normAutofit/>
          </a:bodyPr>
          <a:lstStyle/>
          <a:p>
            <a:r>
              <a:rPr lang="en-US" sz="3600" dirty="0" smtClean="0"/>
              <a:t>Traditional Measures for Public Transportation</a:t>
            </a:r>
            <a:endParaRPr lang="en-US" sz="3600" dirty="0"/>
          </a:p>
        </p:txBody>
      </p:sp>
      <p:sp>
        <p:nvSpPr>
          <p:cNvPr id="3" name="Content Placeholder 2"/>
          <p:cNvSpPr>
            <a:spLocks noGrp="1"/>
          </p:cNvSpPr>
          <p:nvPr>
            <p:ph idx="1"/>
          </p:nvPr>
        </p:nvSpPr>
        <p:spPr>
          <a:xfrm>
            <a:off x="990600" y="1981200"/>
            <a:ext cx="7391400" cy="3809999"/>
          </a:xfrm>
        </p:spPr>
        <p:txBody>
          <a:bodyPr>
            <a:normAutofit fontScale="25000" lnSpcReduction="20000"/>
          </a:bodyPr>
          <a:lstStyle/>
          <a:p>
            <a:pPr lvl="0"/>
            <a:r>
              <a:rPr lang="en-US" sz="8000" dirty="0" smtClean="0"/>
              <a:t>Operating </a:t>
            </a:r>
            <a:r>
              <a:rPr lang="en-US" sz="8000" dirty="0"/>
              <a:t>cost per passenger trip and mile.</a:t>
            </a:r>
          </a:p>
          <a:p>
            <a:pPr lvl="0"/>
            <a:r>
              <a:rPr lang="en-US" sz="8000" dirty="0"/>
              <a:t>Operating cost per vehicle hour and mile.</a:t>
            </a:r>
          </a:p>
          <a:p>
            <a:pPr lvl="0"/>
            <a:r>
              <a:rPr lang="en-US" sz="8000" dirty="0"/>
              <a:t>Passenger revenue per total operating cost or fare recovery ratio.</a:t>
            </a:r>
          </a:p>
          <a:p>
            <a:pPr lvl="0"/>
            <a:r>
              <a:rPr lang="en-US" sz="8000" dirty="0"/>
              <a:t>Passenger trips per vehicle hour and miles.</a:t>
            </a:r>
          </a:p>
          <a:p>
            <a:pPr lvl="0"/>
            <a:r>
              <a:rPr lang="en-US" sz="8000" dirty="0"/>
              <a:t>Accidents per 100,000 miles.</a:t>
            </a:r>
          </a:p>
          <a:p>
            <a:pPr lvl="0"/>
            <a:r>
              <a:rPr lang="en-US" sz="8000" dirty="0"/>
              <a:t>No-shows per scheduled trips.</a:t>
            </a:r>
          </a:p>
          <a:p>
            <a:pPr lvl="0"/>
            <a:r>
              <a:rPr lang="en-US" sz="8000" dirty="0"/>
              <a:t>On-time pick-ups to total pick-ups (on-time performance).</a:t>
            </a:r>
          </a:p>
          <a:p>
            <a:pPr lvl="0"/>
            <a:r>
              <a:rPr lang="en-US" sz="8000" dirty="0"/>
              <a:t>Complaints per 1,000 passenger trips.</a:t>
            </a:r>
          </a:p>
          <a:p>
            <a:pPr lvl="0"/>
            <a:r>
              <a:rPr lang="en-US" sz="8000" dirty="0"/>
              <a:t>Average trip length.</a:t>
            </a:r>
          </a:p>
          <a:p>
            <a:pPr lvl="0"/>
            <a:r>
              <a:rPr lang="en-US" sz="8000" dirty="0"/>
              <a:t>Average vehicle travel time.</a:t>
            </a:r>
          </a:p>
          <a:p>
            <a:pPr lvl="0"/>
            <a:r>
              <a:rPr lang="en-US" sz="8000" dirty="0"/>
              <a:t>System speed.</a:t>
            </a:r>
          </a:p>
          <a:p>
            <a:pPr lvl="0"/>
            <a:r>
              <a:rPr lang="en-US" sz="8000" dirty="0"/>
              <a:t>Response time.</a:t>
            </a:r>
          </a:p>
          <a:p>
            <a:pPr lvl="0"/>
            <a:r>
              <a:rPr lang="en-US" sz="8000" dirty="0"/>
              <a:t>Trip denials per trip requested.</a:t>
            </a:r>
          </a:p>
          <a:p>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54</a:t>
            </a:fld>
            <a:endParaRPr lang="en-US" dirty="0"/>
          </a:p>
        </p:txBody>
      </p:sp>
    </p:spTree>
    <p:extLst>
      <p:ext uri="{BB962C8B-B14F-4D97-AF65-F5344CB8AC3E}">
        <p14:creationId xmlns:p14="http://schemas.microsoft.com/office/powerpoint/2010/main" xmlns="" val="215298017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468" t="24559" r="30187" b="48711"/>
          <a:stretch/>
        </p:blipFill>
        <p:spPr bwMode="auto">
          <a:xfrm>
            <a:off x="830070" y="2565990"/>
            <a:ext cx="7018530" cy="261561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Lst>
        </p:spPr>
      </p:pic>
      <p:sp>
        <p:nvSpPr>
          <p:cNvPr id="2" name="Slide Number Placeholder 1"/>
          <p:cNvSpPr>
            <a:spLocks noGrp="1"/>
          </p:cNvSpPr>
          <p:nvPr>
            <p:ph type="sldNum" sz="quarter" idx="12"/>
          </p:nvPr>
        </p:nvSpPr>
        <p:spPr/>
        <p:txBody>
          <a:bodyPr/>
          <a:lstStyle/>
          <a:p>
            <a:fld id="{1B4A6B21-8709-4130-AD39-917E1A21B8D6}" type="slidenum">
              <a:rPr lang="en-US" smtClean="0"/>
              <a:pPr/>
              <a:t>55</a:t>
            </a:fld>
            <a:endParaRPr lang="en-US" dirty="0"/>
          </a:p>
        </p:txBody>
      </p:sp>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30035" t="14046" r="17104" b="45157"/>
          <a:stretch/>
        </p:blipFill>
        <p:spPr bwMode="auto">
          <a:xfrm>
            <a:off x="407276" y="2438400"/>
            <a:ext cx="8249865" cy="3581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Lst>
        </p:spPr>
      </p:pic>
      <p:pic>
        <p:nvPicPr>
          <p:cNvPr id="6" name="Picture 3"/>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30035" t="54444" r="17104" b="7915"/>
          <a:stretch/>
        </p:blipFill>
        <p:spPr bwMode="auto">
          <a:xfrm>
            <a:off x="381000" y="2430853"/>
            <a:ext cx="8389921" cy="33603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xmlns="">
                <a:solidFill>
                  <a:schemeClr val="accent1"/>
                </a:solidFill>
              </a14:hiddenFill>
            </a:ext>
          </a:extLst>
        </p:spPr>
      </p:pic>
      <p:grpSp>
        <p:nvGrpSpPr>
          <p:cNvPr id="7" name="Group 6"/>
          <p:cNvGrpSpPr/>
          <p:nvPr/>
        </p:nvGrpSpPr>
        <p:grpSpPr>
          <a:xfrm>
            <a:off x="1256625" y="1371600"/>
            <a:ext cx="6638670" cy="5334000"/>
            <a:chOff x="1408471" y="1084521"/>
            <a:chExt cx="6135329" cy="4782879"/>
          </a:xfrm>
        </p:grpSpPr>
        <p:sp>
          <p:nvSpPr>
            <p:cNvPr id="5" name="Rectangle 4"/>
            <p:cNvSpPr/>
            <p:nvPr/>
          </p:nvSpPr>
          <p:spPr>
            <a:xfrm>
              <a:off x="1408471" y="1084521"/>
              <a:ext cx="6135329" cy="4782879"/>
            </a:xfrm>
            <a:prstGeom prst="rect">
              <a:avLst/>
            </a:prstGeom>
            <a:solidFill>
              <a:schemeClr val="bg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p:cNvGrpSpPr/>
            <p:nvPr/>
          </p:nvGrpSpPr>
          <p:grpSpPr>
            <a:xfrm>
              <a:off x="1408471" y="1084521"/>
              <a:ext cx="6135329" cy="4782879"/>
              <a:chOff x="1143000" y="228600"/>
              <a:chExt cx="5257800" cy="4072467"/>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828" t="51296" r="28793" b="11162"/>
              <a:stretch/>
            </p:blipFill>
            <p:spPr bwMode="auto">
              <a:xfrm>
                <a:off x="1143000" y="228600"/>
                <a:ext cx="5257800" cy="268321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29621" t="31395" r="27552" b="48253"/>
              <a:stretch/>
            </p:blipFill>
            <p:spPr bwMode="auto">
              <a:xfrm>
                <a:off x="1143000" y="2895600"/>
                <a:ext cx="5257800" cy="140546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grpSp>
      <p:sp>
        <p:nvSpPr>
          <p:cNvPr id="12" name="Title 1"/>
          <p:cNvSpPr txBox="1">
            <a:spLocks/>
          </p:cNvSpPr>
          <p:nvPr/>
        </p:nvSpPr>
        <p:spPr>
          <a:xfrm>
            <a:off x="1095023" y="609600"/>
            <a:ext cx="6965245" cy="120248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smtClean="0"/>
              <a:t>Example Measures</a:t>
            </a:r>
            <a:endParaRPr lang="en-US" sz="3600" dirty="0"/>
          </a:p>
        </p:txBody>
      </p:sp>
    </p:spTree>
    <p:extLst>
      <p:ext uri="{BB962C8B-B14F-4D97-AF65-F5344CB8AC3E}">
        <p14:creationId xmlns:p14="http://schemas.microsoft.com/office/powerpoint/2010/main" xmlns="" val="1983774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fade">
                                      <p:cBhvr>
                                        <p:cTn id="22" dur="500"/>
                                        <p:tgtEl>
                                          <p:spTgt spid="10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027"/>
                                        </p:tgtEl>
                                      </p:cBhvr>
                                    </p:animEffect>
                                    <p:set>
                                      <p:cBhvr>
                                        <p:cTn id="27" dur="1" fill="hold">
                                          <p:stCondLst>
                                            <p:cond delay="499"/>
                                          </p:stCondLst>
                                        </p:cTn>
                                        <p:tgtEl>
                                          <p:spTgt spid="102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A6B21-8709-4130-AD39-917E1A21B8D6}" type="slidenum">
              <a:rPr lang="en-US" smtClean="0"/>
              <a:pPr/>
              <a:t>56</a:t>
            </a:fld>
            <a:endParaRPr lang="en-US" dirty="0"/>
          </a:p>
        </p:txBody>
      </p:sp>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7655" t="17778" r="63182" b="51228"/>
          <a:stretch/>
        </p:blipFill>
        <p:spPr bwMode="auto">
          <a:xfrm>
            <a:off x="5687" y="1637731"/>
            <a:ext cx="9137382" cy="45344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4"/>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7655" t="48772" r="63182" b="20234"/>
          <a:stretch/>
        </p:blipFill>
        <p:spPr bwMode="auto">
          <a:xfrm>
            <a:off x="0" y="1587137"/>
            <a:ext cx="9213011" cy="4572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Title 1"/>
          <p:cNvSpPr txBox="1">
            <a:spLocks/>
          </p:cNvSpPr>
          <p:nvPr/>
        </p:nvSpPr>
        <p:spPr>
          <a:xfrm>
            <a:off x="1095023" y="609600"/>
            <a:ext cx="6965245" cy="120248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smtClean="0"/>
              <a:t>Example Measures</a:t>
            </a:r>
            <a:endParaRPr lang="en-US" sz="3600" dirty="0"/>
          </a:p>
        </p:txBody>
      </p:sp>
    </p:spTree>
    <p:extLst>
      <p:ext uri="{BB962C8B-B14F-4D97-AF65-F5344CB8AC3E}">
        <p14:creationId xmlns:p14="http://schemas.microsoft.com/office/powerpoint/2010/main" xmlns="" val="388380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9218"/>
                                        </p:tgtEl>
                                      </p:cBhvr>
                                    </p:animEffect>
                                    <p:set>
                                      <p:cBhvr>
                                        <p:cTn id="7" dur="1" fill="hold">
                                          <p:stCondLst>
                                            <p:cond delay="499"/>
                                          </p:stCondLst>
                                        </p:cTn>
                                        <p:tgtEl>
                                          <p:spTgt spid="9218"/>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Measures</a:t>
            </a:r>
            <a:endParaRPr lang="en-US" dirty="0"/>
          </a:p>
        </p:txBody>
      </p:sp>
      <p:sp>
        <p:nvSpPr>
          <p:cNvPr id="3" name="Text Placeholder 2"/>
          <p:cNvSpPr>
            <a:spLocks noGrp="1"/>
          </p:cNvSpPr>
          <p:nvPr>
            <p:ph type="body" idx="1"/>
          </p:nvPr>
        </p:nvSpPr>
        <p:spPr/>
        <p:txBody>
          <a:bodyPr>
            <a:normAutofit/>
          </a:bodyPr>
          <a:lstStyle/>
          <a:p>
            <a:r>
              <a:rPr lang="en-US" sz="2400" dirty="0" smtClean="0"/>
              <a:t>Other Considerations</a:t>
            </a:r>
            <a:endParaRPr lang="en-US" sz="24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57</a:t>
            </a:fld>
            <a:endParaRPr lang="en-US" dirty="0"/>
          </a:p>
        </p:txBody>
      </p:sp>
    </p:spTree>
    <p:extLst>
      <p:ext uri="{BB962C8B-B14F-4D97-AF65-F5344CB8AC3E}">
        <p14:creationId xmlns:p14="http://schemas.microsoft.com/office/powerpoint/2010/main" xmlns="" val="290806771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Trends in Rural Coordination and Mobility Management</a:t>
            </a:r>
            <a:endParaRPr lang="en-US" sz="3600" dirty="0"/>
          </a:p>
        </p:txBody>
      </p:sp>
      <p:sp>
        <p:nvSpPr>
          <p:cNvPr id="3" name="Content Placeholder 2"/>
          <p:cNvSpPr>
            <a:spLocks noGrp="1"/>
          </p:cNvSpPr>
          <p:nvPr>
            <p:ph idx="1"/>
          </p:nvPr>
        </p:nvSpPr>
        <p:spPr>
          <a:xfrm>
            <a:off x="966465" y="2209800"/>
            <a:ext cx="7186935" cy="4191000"/>
          </a:xfrm>
        </p:spPr>
        <p:txBody>
          <a:bodyPr>
            <a:normAutofit/>
          </a:bodyPr>
          <a:lstStyle/>
          <a:p>
            <a:r>
              <a:rPr lang="en-US" dirty="0" smtClean="0"/>
              <a:t>Looking at the “human” impact of services provided.</a:t>
            </a:r>
          </a:p>
          <a:p>
            <a:r>
              <a:rPr lang="en-US" dirty="0" smtClean="0"/>
              <a:t>Considering the economic value added.</a:t>
            </a:r>
          </a:p>
          <a:p>
            <a:r>
              <a:rPr lang="en-US" dirty="0" smtClean="0"/>
              <a:t>“Connections” that would otherwise not exist.</a:t>
            </a:r>
          </a:p>
          <a:p>
            <a:r>
              <a:rPr lang="en-US" dirty="0" smtClean="0"/>
              <a:t>Looking for a balance between </a:t>
            </a:r>
            <a:br>
              <a:rPr lang="en-US" dirty="0" smtClean="0"/>
            </a:br>
            <a:r>
              <a:rPr lang="en-US" dirty="0" smtClean="0"/>
              <a:t>standardized measures and those that communicate what is actually happening.</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58</a:t>
            </a:fld>
            <a:endParaRPr lang="en-US" dirty="0"/>
          </a:p>
        </p:txBody>
      </p:sp>
      <p:sp>
        <p:nvSpPr>
          <p:cNvPr id="5" name="TextBox 4"/>
          <p:cNvSpPr txBox="1"/>
          <p:nvPr/>
        </p:nvSpPr>
        <p:spPr>
          <a:xfrm>
            <a:off x="5943600" y="6627168"/>
            <a:ext cx="1447800" cy="200055"/>
          </a:xfrm>
          <a:prstGeom prst="rect">
            <a:avLst/>
          </a:prstGeom>
          <a:noFill/>
        </p:spPr>
        <p:txBody>
          <a:bodyPr wrap="square" rtlCol="0">
            <a:spAutoFit/>
          </a:bodyPr>
          <a:lstStyle/>
          <a:p>
            <a:r>
              <a:rPr lang="en-US" sz="700" dirty="0" smtClean="0"/>
              <a:t>Photo Credit: Iowa DOT</a:t>
            </a:r>
            <a:endParaRPr lang="en-US" sz="700" dirty="0"/>
          </a:p>
        </p:txBody>
      </p:sp>
    </p:spTree>
    <p:extLst>
      <p:ext uri="{BB962C8B-B14F-4D97-AF65-F5344CB8AC3E}">
        <p14:creationId xmlns:p14="http://schemas.microsoft.com/office/powerpoint/2010/main" xmlns="" val="424337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17582"/>
            <a:ext cx="7467599" cy="1202485"/>
          </a:xfrm>
        </p:spPr>
        <p:txBody>
          <a:bodyPr>
            <a:normAutofit fontScale="90000"/>
          </a:bodyPr>
          <a:lstStyle/>
          <a:p>
            <a:r>
              <a:rPr lang="en-US" dirty="0" smtClean="0"/>
              <a:t>The “Human” Impact of Service</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59</a:t>
            </a:fld>
            <a:endParaRPr lang="en-US" dirty="0"/>
          </a:p>
        </p:txBody>
      </p:sp>
      <p:pic>
        <p:nvPicPr>
          <p:cNvPr id="9218" name="Picture 2" descr="http://www.seniorssolutionsofcolorado.com/wp-content/uploads/2013/02/aging-in-place-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77821" y="1905000"/>
            <a:ext cx="5066179" cy="38862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4953000" y="5743545"/>
            <a:ext cx="3657600" cy="200055"/>
          </a:xfrm>
          <a:prstGeom prst="rect">
            <a:avLst/>
          </a:prstGeom>
          <a:noFill/>
        </p:spPr>
        <p:txBody>
          <a:bodyPr wrap="square" rtlCol="0">
            <a:spAutoFit/>
          </a:bodyPr>
          <a:lstStyle/>
          <a:p>
            <a:r>
              <a:rPr lang="en-US" sz="700" dirty="0" smtClean="0"/>
              <a:t>Image Credit: Senior Solutions of Colorado</a:t>
            </a:r>
            <a:endParaRPr lang="en-US" sz="700" dirty="0"/>
          </a:p>
        </p:txBody>
      </p:sp>
      <p:grpSp>
        <p:nvGrpSpPr>
          <p:cNvPr id="6" name="Group 5"/>
          <p:cNvGrpSpPr/>
          <p:nvPr/>
        </p:nvGrpSpPr>
        <p:grpSpPr>
          <a:xfrm>
            <a:off x="76200" y="2711379"/>
            <a:ext cx="4419600" cy="2790855"/>
            <a:chOff x="76200" y="1371600"/>
            <a:chExt cx="4419600" cy="2790855"/>
          </a:xfrm>
        </p:grpSpPr>
        <p:pic>
          <p:nvPicPr>
            <p:cNvPr id="9220" name="Picture 4" descr="http://www1.cuny.edu/mu/forum/files/2012/04/daycare5.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6200" y="1371600"/>
              <a:ext cx="4023360" cy="2679559"/>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838200" y="3962400"/>
              <a:ext cx="3657600" cy="200055"/>
            </a:xfrm>
            <a:prstGeom prst="rect">
              <a:avLst/>
            </a:prstGeom>
            <a:noFill/>
          </p:spPr>
          <p:txBody>
            <a:bodyPr wrap="square" rtlCol="0">
              <a:spAutoFit/>
            </a:bodyPr>
            <a:lstStyle/>
            <a:p>
              <a:r>
                <a:rPr lang="en-US" sz="700" dirty="0" smtClean="0"/>
                <a:t>Image Credit: cuny.edu</a:t>
              </a:r>
              <a:endParaRPr lang="en-US" sz="700" dirty="0"/>
            </a:p>
          </p:txBody>
        </p:sp>
      </p:grpSp>
    </p:spTree>
    <p:extLst>
      <p:ext uri="{BB962C8B-B14F-4D97-AF65-F5344CB8AC3E}">
        <p14:creationId xmlns:p14="http://schemas.microsoft.com/office/powerpoint/2010/main" xmlns="" val="22158940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1007315"/>
            <a:ext cx="6965245" cy="1202485"/>
          </a:xfrm>
        </p:spPr>
        <p:txBody>
          <a:bodyPr>
            <a:normAutofit fontScale="90000"/>
          </a:bodyPr>
          <a:lstStyle/>
          <a:p>
            <a:r>
              <a:rPr lang="en-US" dirty="0" smtClean="0"/>
              <a:t>Using Peer Comparison and Benchmarking</a:t>
            </a:r>
            <a:endParaRPr lang="en-US" dirty="0"/>
          </a:p>
        </p:txBody>
      </p:sp>
      <p:sp>
        <p:nvSpPr>
          <p:cNvPr id="3" name="Content Placeholder 2"/>
          <p:cNvSpPr>
            <a:spLocks noGrp="1"/>
          </p:cNvSpPr>
          <p:nvPr>
            <p:ph idx="1"/>
          </p:nvPr>
        </p:nvSpPr>
        <p:spPr>
          <a:xfrm>
            <a:off x="1463040" y="2514599"/>
            <a:ext cx="6196405" cy="3208469"/>
          </a:xfrm>
        </p:spPr>
        <p:txBody>
          <a:bodyPr/>
          <a:lstStyle/>
          <a:p>
            <a:pPr lvl="0"/>
            <a:r>
              <a:rPr lang="en-US" dirty="0"/>
              <a:t>Evaluate performance.</a:t>
            </a:r>
          </a:p>
          <a:p>
            <a:pPr lvl="0"/>
            <a:r>
              <a:rPr lang="en-US" dirty="0"/>
              <a:t>Identify opportunities for improvement.</a:t>
            </a:r>
          </a:p>
          <a:p>
            <a:pPr lvl="0"/>
            <a:r>
              <a:rPr lang="en-US" dirty="0"/>
              <a:t>Establish performance goals.</a:t>
            </a:r>
          </a:p>
          <a:p>
            <a:pPr lvl="0"/>
            <a:r>
              <a:rPr lang="en-US" dirty="0"/>
              <a:t>Help guide expenditures and investments. </a:t>
            </a:r>
          </a:p>
          <a:p>
            <a:pPr marL="0" indent="0">
              <a:buNone/>
            </a:pP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6</a:t>
            </a:fld>
            <a:endParaRPr lang="en-US" dirty="0"/>
          </a:p>
        </p:txBody>
      </p:sp>
    </p:spTree>
    <p:extLst>
      <p:ext uri="{BB962C8B-B14F-4D97-AF65-F5344CB8AC3E}">
        <p14:creationId xmlns:p14="http://schemas.microsoft.com/office/powerpoint/2010/main" xmlns="" val="33080099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5023" y="817583"/>
            <a:ext cx="6965245" cy="782618"/>
          </a:xfrm>
        </p:spPr>
        <p:txBody>
          <a:bodyPr>
            <a:normAutofit/>
          </a:bodyPr>
          <a:lstStyle/>
          <a:p>
            <a:r>
              <a:rPr lang="en-US" sz="4000" dirty="0" smtClean="0"/>
              <a:t>Connecting Rural Areas </a:t>
            </a:r>
            <a:endParaRPr lang="en-US" sz="4000" dirty="0"/>
          </a:p>
        </p:txBody>
      </p:sp>
      <p:sp>
        <p:nvSpPr>
          <p:cNvPr id="2" name="Content Placeholder 1"/>
          <p:cNvSpPr>
            <a:spLocks noGrp="1"/>
          </p:cNvSpPr>
          <p:nvPr>
            <p:ph idx="1"/>
          </p:nvPr>
        </p:nvSpPr>
        <p:spPr>
          <a:xfrm>
            <a:off x="851825" y="1752601"/>
            <a:ext cx="7834975" cy="3581400"/>
          </a:xfrm>
        </p:spPr>
        <p:txBody>
          <a:bodyPr>
            <a:normAutofit/>
          </a:bodyPr>
          <a:lstStyle/>
          <a:p>
            <a:r>
              <a:rPr lang="en-US" dirty="0"/>
              <a:t>Developed vs. Non-developed </a:t>
            </a:r>
            <a:r>
              <a:rPr lang="en-US" dirty="0" smtClean="0"/>
              <a:t>area.</a:t>
            </a:r>
            <a:endParaRPr lang="en-US" dirty="0"/>
          </a:p>
          <a:p>
            <a:r>
              <a:rPr lang="en-US" dirty="0"/>
              <a:t>Rapid growth in urbanized </a:t>
            </a:r>
            <a:r>
              <a:rPr lang="en-US" dirty="0" smtClean="0"/>
              <a:t>areas.</a:t>
            </a:r>
            <a:endParaRPr lang="en-US" dirty="0"/>
          </a:p>
          <a:p>
            <a:r>
              <a:rPr lang="en-US" dirty="0"/>
              <a:t>Planning for both decreases in rural </a:t>
            </a:r>
            <a:r>
              <a:rPr lang="en-US" dirty="0" smtClean="0"/>
              <a:t>areas</a:t>
            </a:r>
            <a:r>
              <a:rPr lang="en-US" dirty="0"/>
              <a:t/>
            </a:r>
            <a:br>
              <a:rPr lang="en-US" dirty="0"/>
            </a:br>
            <a:r>
              <a:rPr lang="en-US" dirty="0"/>
              <a:t>and new </a:t>
            </a:r>
            <a:r>
              <a:rPr lang="en-US" dirty="0" smtClean="0"/>
              <a:t>urbanized areas.</a:t>
            </a:r>
            <a:endParaRPr lang="en-US" dirty="0"/>
          </a:p>
        </p:txBody>
      </p:sp>
      <p:pic>
        <p:nvPicPr>
          <p:cNvPr id="8194" name="Picture 2" descr="http://bikeacrossamerica.net/tour/20/west-texas-scenery9.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5800" y="3657600"/>
            <a:ext cx="7772400" cy="28576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TextBox 5"/>
          <p:cNvSpPr txBox="1"/>
          <p:nvPr/>
        </p:nvSpPr>
        <p:spPr>
          <a:xfrm>
            <a:off x="3733800" y="6500827"/>
            <a:ext cx="2440684" cy="200055"/>
          </a:xfrm>
          <a:prstGeom prst="rect">
            <a:avLst/>
          </a:prstGeom>
          <a:noFill/>
        </p:spPr>
        <p:txBody>
          <a:bodyPr wrap="square" rtlCol="0">
            <a:spAutoFit/>
          </a:bodyPr>
          <a:lstStyle/>
          <a:p>
            <a:r>
              <a:rPr lang="en-US" sz="700" dirty="0" smtClean="0"/>
              <a:t>Image Credits: Bike Across America</a:t>
            </a:r>
            <a:endParaRPr lang="en-US" sz="700" dirty="0"/>
          </a:p>
        </p:txBody>
      </p:sp>
    </p:spTree>
    <p:extLst>
      <p:ext uri="{BB962C8B-B14F-4D97-AF65-F5344CB8AC3E}">
        <p14:creationId xmlns:p14="http://schemas.microsoft.com/office/powerpoint/2010/main" xmlns="" val="242920362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457200"/>
            <a:ext cx="6965245" cy="1202485"/>
          </a:xfrm>
        </p:spPr>
        <p:txBody>
          <a:bodyPr>
            <a:normAutofit/>
          </a:bodyPr>
          <a:lstStyle/>
          <a:p>
            <a:r>
              <a:rPr lang="en-US" sz="3600" dirty="0" smtClean="0"/>
              <a:t>Measures for Consideration</a:t>
            </a:r>
            <a:endParaRPr lang="en-US" sz="3600" dirty="0"/>
          </a:p>
        </p:txBody>
      </p:sp>
      <p:sp>
        <p:nvSpPr>
          <p:cNvPr id="3" name="Content Placeholder 2"/>
          <p:cNvSpPr>
            <a:spLocks noGrp="1"/>
          </p:cNvSpPr>
          <p:nvPr>
            <p:ph idx="1"/>
          </p:nvPr>
        </p:nvSpPr>
        <p:spPr>
          <a:xfrm>
            <a:off x="762000" y="1600200"/>
            <a:ext cx="3886200" cy="4724400"/>
          </a:xfrm>
        </p:spPr>
        <p:txBody>
          <a:bodyPr>
            <a:normAutofit lnSpcReduction="10000"/>
          </a:bodyPr>
          <a:lstStyle/>
          <a:p>
            <a:r>
              <a:rPr lang="en-US" dirty="0" smtClean="0"/>
              <a:t>% of veteran population with access to public transportation services by county.</a:t>
            </a:r>
          </a:p>
          <a:p>
            <a:r>
              <a:rPr lang="en-US" dirty="0" smtClean="0"/>
              <a:t>% of seniors overall who are able to “age in place.”</a:t>
            </a:r>
          </a:p>
          <a:p>
            <a:r>
              <a:rPr lang="en-US" dirty="0" smtClean="0"/>
              <a:t>Reduction in associated healthcare costs for</a:t>
            </a:r>
            <a:br>
              <a:rPr lang="en-US" dirty="0" smtClean="0"/>
            </a:br>
            <a:r>
              <a:rPr lang="en-US" dirty="0" smtClean="0"/>
              <a:t>“high-risk” populations in rural areas.</a:t>
            </a:r>
          </a:p>
          <a:p>
            <a:r>
              <a:rPr lang="en-US" dirty="0" smtClean="0"/>
              <a:t>Stories that communicate the “human” side of transit.</a:t>
            </a:r>
          </a:p>
        </p:txBody>
      </p:sp>
      <p:sp>
        <p:nvSpPr>
          <p:cNvPr id="4" name="Slide Number Placeholder 3"/>
          <p:cNvSpPr>
            <a:spLocks noGrp="1"/>
          </p:cNvSpPr>
          <p:nvPr>
            <p:ph type="sldNum" sz="quarter" idx="12"/>
          </p:nvPr>
        </p:nvSpPr>
        <p:spPr/>
        <p:txBody>
          <a:bodyPr/>
          <a:lstStyle/>
          <a:p>
            <a:fld id="{1B4A6B21-8709-4130-AD39-917E1A21B8D6}" type="slidenum">
              <a:rPr lang="en-US" smtClean="0"/>
              <a:pPr/>
              <a:t>61</a:t>
            </a:fld>
            <a:endParaRPr lang="en-US" dirty="0"/>
          </a:p>
        </p:txBody>
      </p:sp>
      <p:pic>
        <p:nvPicPr>
          <p:cNvPr id="6146" name="Picture 2" descr="http://jhproject.org/wp/wp-content/uploads/2012/10/VA-Hospital-08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8200" y="2170082"/>
            <a:ext cx="4070166" cy="3040063"/>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5257800" y="5210145"/>
            <a:ext cx="3276600" cy="200055"/>
          </a:xfrm>
          <a:prstGeom prst="rect">
            <a:avLst/>
          </a:prstGeom>
          <a:noFill/>
        </p:spPr>
        <p:txBody>
          <a:bodyPr wrap="square" rtlCol="0">
            <a:spAutoFit/>
          </a:bodyPr>
          <a:lstStyle/>
          <a:p>
            <a:r>
              <a:rPr lang="en-US" sz="700" dirty="0" smtClean="0"/>
              <a:t>Photo credit: VA Brooklyn</a:t>
            </a:r>
            <a:endParaRPr lang="en-US" sz="700" dirty="0"/>
          </a:p>
        </p:txBody>
      </p:sp>
    </p:spTree>
    <p:extLst>
      <p:ext uri="{BB962C8B-B14F-4D97-AF65-F5344CB8AC3E}">
        <p14:creationId xmlns:p14="http://schemas.microsoft.com/office/powerpoint/2010/main" xmlns="" val="176614940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Considerations</a:t>
            </a:r>
            <a:endParaRPr lang="en-US" dirty="0"/>
          </a:p>
        </p:txBody>
      </p:sp>
      <p:sp>
        <p:nvSpPr>
          <p:cNvPr id="3" name="Content Placeholder 2"/>
          <p:cNvSpPr>
            <a:spLocks noGrp="1"/>
          </p:cNvSpPr>
          <p:nvPr>
            <p:ph idx="1"/>
          </p:nvPr>
        </p:nvSpPr>
        <p:spPr/>
        <p:txBody>
          <a:bodyPr>
            <a:normAutofit/>
          </a:bodyPr>
          <a:lstStyle/>
          <a:p>
            <a:pPr marL="0" indent="0">
              <a:buNone/>
            </a:pPr>
            <a:r>
              <a:rPr lang="en-US" dirty="0"/>
              <a:t>In collecting and processing information for performance measurement, the following factors need to be taken into </a:t>
            </a:r>
            <a:r>
              <a:rPr lang="en-US" dirty="0" smtClean="0"/>
              <a:t>consideration:</a:t>
            </a:r>
            <a:endParaRPr lang="en-US" dirty="0"/>
          </a:p>
          <a:p>
            <a:pPr lvl="0"/>
            <a:r>
              <a:rPr lang="en-US" dirty="0"/>
              <a:t>Appropriateness of the </a:t>
            </a:r>
            <a:r>
              <a:rPr lang="en-US" dirty="0" smtClean="0"/>
              <a:t>measure.</a:t>
            </a:r>
            <a:endParaRPr lang="en-US" dirty="0"/>
          </a:p>
          <a:p>
            <a:pPr lvl="0"/>
            <a:r>
              <a:rPr lang="en-US" dirty="0"/>
              <a:t>Complete, consistent, and useful </a:t>
            </a:r>
            <a:r>
              <a:rPr lang="en-US" dirty="0" smtClean="0"/>
              <a:t>data.</a:t>
            </a:r>
            <a:endParaRPr lang="en-US" dirty="0"/>
          </a:p>
          <a:p>
            <a:pPr lvl="0"/>
            <a:r>
              <a:rPr lang="en-US" dirty="0"/>
              <a:t>Accuracy and timeliness of </a:t>
            </a:r>
            <a:r>
              <a:rPr lang="en-US" dirty="0" smtClean="0"/>
              <a:t>data.</a:t>
            </a:r>
            <a:endParaRPr lang="en-US" dirty="0"/>
          </a:p>
          <a:p>
            <a:pPr lvl="0"/>
            <a:r>
              <a:rPr lang="en-US" dirty="0"/>
              <a:t>Understanding of data </a:t>
            </a:r>
            <a:r>
              <a:rPr lang="en-US" dirty="0" smtClean="0"/>
              <a:t>limitations.</a:t>
            </a:r>
            <a:endParaRPr lang="en-US" dirty="0"/>
          </a:p>
          <a:p>
            <a:pPr lvl="0"/>
            <a:r>
              <a:rPr lang="en-US" dirty="0"/>
              <a:t>Reliability of measurement </a:t>
            </a:r>
            <a:r>
              <a:rPr lang="en-US" dirty="0" smtClean="0"/>
              <a:t>data.</a:t>
            </a:r>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62</a:t>
            </a:fld>
            <a:endParaRPr lang="en-US" dirty="0"/>
          </a:p>
        </p:txBody>
      </p:sp>
    </p:spTree>
    <p:extLst>
      <p:ext uri="{BB962C8B-B14F-4D97-AF65-F5344CB8AC3E}">
        <p14:creationId xmlns:p14="http://schemas.microsoft.com/office/powerpoint/2010/main" xmlns="" val="25133565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60000">
            <a:off x="1160949" y="1017261"/>
            <a:ext cx="3063240" cy="915635"/>
          </a:xfrm>
        </p:spPr>
        <p:txBody>
          <a:bodyPr/>
          <a:lstStyle/>
          <a:p>
            <a:r>
              <a:rPr lang="en-US" sz="3000" dirty="0" smtClean="0"/>
              <a:t>EXERCISE</a:t>
            </a:r>
            <a:endParaRPr lang="en-US" sz="3000" dirty="0"/>
          </a:p>
        </p:txBody>
      </p:sp>
      <p:sp>
        <p:nvSpPr>
          <p:cNvPr id="5" name="Text Placeholder 4"/>
          <p:cNvSpPr>
            <a:spLocks noGrp="1"/>
          </p:cNvSpPr>
          <p:nvPr>
            <p:ph type="body" sz="half" idx="2"/>
          </p:nvPr>
        </p:nvSpPr>
        <p:spPr>
          <a:xfrm rot="-60000">
            <a:off x="1313520" y="1931411"/>
            <a:ext cx="3044952" cy="2103120"/>
          </a:xfrm>
        </p:spPr>
        <p:txBody>
          <a:bodyPr>
            <a:normAutofit/>
          </a:bodyPr>
          <a:lstStyle/>
          <a:p>
            <a:r>
              <a:rPr lang="en-US" sz="2000" dirty="0" smtClean="0"/>
              <a:t>Performance Measurement</a:t>
            </a:r>
            <a:endParaRPr lang="en-US" sz="2000" dirty="0"/>
          </a:p>
        </p:txBody>
      </p:sp>
      <p:sp>
        <p:nvSpPr>
          <p:cNvPr id="3" name="Slide Number Placeholder 2"/>
          <p:cNvSpPr>
            <a:spLocks noGrp="1"/>
          </p:cNvSpPr>
          <p:nvPr>
            <p:ph type="sldNum" sz="quarter" idx="12"/>
          </p:nvPr>
        </p:nvSpPr>
        <p:spPr/>
        <p:txBody>
          <a:bodyPr/>
          <a:lstStyle/>
          <a:p>
            <a:fld id="{1B4A6B21-8709-4130-AD39-917E1A21B8D6}" type="slidenum">
              <a:rPr lang="en-US" smtClean="0"/>
              <a:pPr/>
              <a:t>63</a:t>
            </a:fld>
            <a:endParaRPr lang="en-US" dirty="0"/>
          </a:p>
        </p:txBody>
      </p:sp>
      <p:pic>
        <p:nvPicPr>
          <p:cNvPr id="2052" name="Picture 4" descr="http://dilbert.com/dyn/str_strip/000000000/00000000/0000000/000000/10000/8000/200/18294/18294.strip.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 y="2895600"/>
            <a:ext cx="8210934" cy="2514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9831276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About…</a:t>
            </a:r>
            <a:endParaRPr lang="en-US" dirty="0"/>
          </a:p>
        </p:txBody>
      </p:sp>
      <p:sp>
        <p:nvSpPr>
          <p:cNvPr id="3" name="Content Placeholder 2"/>
          <p:cNvSpPr>
            <a:spLocks noGrp="1"/>
          </p:cNvSpPr>
          <p:nvPr>
            <p:ph idx="1"/>
          </p:nvPr>
        </p:nvSpPr>
        <p:spPr>
          <a:xfrm>
            <a:off x="990600" y="2057400"/>
            <a:ext cx="7239000" cy="3581399"/>
          </a:xfrm>
        </p:spPr>
        <p:txBody>
          <a:bodyPr>
            <a:normAutofit/>
          </a:bodyPr>
          <a:lstStyle/>
          <a:p>
            <a:r>
              <a:rPr lang="en-US" sz="2600" b="1" u="sng" dirty="0" smtClean="0">
                <a:solidFill>
                  <a:schemeClr val="tx1"/>
                </a:solidFill>
              </a:rPr>
              <a:t>What</a:t>
            </a:r>
            <a:r>
              <a:rPr lang="en-US" sz="2600" dirty="0" smtClean="0"/>
              <a:t> –what are you trying to measure?</a:t>
            </a:r>
          </a:p>
          <a:p>
            <a:r>
              <a:rPr lang="en-US" sz="2600" b="1" u="sng" dirty="0">
                <a:solidFill>
                  <a:schemeClr val="tx1"/>
                </a:solidFill>
              </a:rPr>
              <a:t>How</a:t>
            </a:r>
            <a:r>
              <a:rPr lang="en-US" sz="2600" dirty="0" smtClean="0"/>
              <a:t> –how will it be measured?</a:t>
            </a:r>
          </a:p>
          <a:p>
            <a:r>
              <a:rPr lang="en-US" sz="2600" b="1" u="sng" dirty="0">
                <a:solidFill>
                  <a:schemeClr val="tx1"/>
                </a:solidFill>
              </a:rPr>
              <a:t>Who</a:t>
            </a:r>
            <a:r>
              <a:rPr lang="en-US" sz="2600" dirty="0" smtClean="0"/>
              <a:t> –who will be responsible for providing, collecting, and updating the data?</a:t>
            </a:r>
          </a:p>
          <a:p>
            <a:r>
              <a:rPr lang="en-US" sz="2600" b="1" u="sng" dirty="0">
                <a:solidFill>
                  <a:schemeClr val="tx1"/>
                </a:solidFill>
              </a:rPr>
              <a:t>Where</a:t>
            </a:r>
            <a:r>
              <a:rPr lang="en-US" sz="2600" dirty="0" smtClean="0"/>
              <a:t> –where will the measure be used?  </a:t>
            </a:r>
            <a:br>
              <a:rPr lang="en-US" sz="2600" dirty="0" smtClean="0"/>
            </a:br>
            <a:r>
              <a:rPr lang="en-US" sz="2600" dirty="0" smtClean="0"/>
              <a:t>(program appropriateness)</a:t>
            </a:r>
          </a:p>
          <a:p>
            <a:r>
              <a:rPr lang="en-US" sz="2600" b="1" u="sng" dirty="0">
                <a:solidFill>
                  <a:schemeClr val="tx1"/>
                </a:solidFill>
              </a:rPr>
              <a:t>When</a:t>
            </a:r>
            <a:r>
              <a:rPr lang="en-US" sz="2600" dirty="0" smtClean="0"/>
              <a:t> –how often do you measure?</a:t>
            </a:r>
            <a:endParaRPr lang="en-US" sz="2600"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64</a:t>
            </a:fld>
            <a:endParaRPr lang="en-US" dirty="0"/>
          </a:p>
        </p:txBody>
      </p:sp>
    </p:spTree>
    <p:extLst>
      <p:ext uri="{BB962C8B-B14F-4D97-AF65-F5344CB8AC3E}">
        <p14:creationId xmlns:p14="http://schemas.microsoft.com/office/powerpoint/2010/main" xmlns="" val="73656250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1905000"/>
            <a:ext cx="4475318" cy="2297158"/>
          </a:xfrm>
        </p:spPr>
        <p:txBody>
          <a:bodyPr>
            <a:normAutofit/>
          </a:bodyPr>
          <a:lstStyle/>
          <a:p>
            <a:r>
              <a:rPr lang="en-US" dirty="0" smtClean="0"/>
              <a:t>Applied </a:t>
            </a:r>
            <a:br>
              <a:rPr lang="en-US" dirty="0" smtClean="0"/>
            </a:br>
            <a:r>
              <a:rPr lang="en-US" dirty="0" smtClean="0"/>
              <a:t>Performance </a:t>
            </a:r>
            <a:br>
              <a:rPr lang="en-US" dirty="0" smtClean="0"/>
            </a:br>
            <a:r>
              <a:rPr lang="en-US" dirty="0" smtClean="0"/>
              <a:t>Measurement</a:t>
            </a:r>
            <a:endParaRPr lang="en-US" dirty="0"/>
          </a:p>
        </p:txBody>
      </p:sp>
      <p:sp>
        <p:nvSpPr>
          <p:cNvPr id="2" name="Slide Number Placeholder 1"/>
          <p:cNvSpPr>
            <a:spLocks noGrp="1"/>
          </p:cNvSpPr>
          <p:nvPr>
            <p:ph type="sldNum" sz="quarter" idx="12"/>
          </p:nvPr>
        </p:nvSpPr>
        <p:spPr/>
        <p:txBody>
          <a:bodyPr/>
          <a:lstStyle/>
          <a:p>
            <a:fld id="{1B4A6B21-8709-4130-AD39-917E1A21B8D6}" type="slidenum">
              <a:rPr lang="en-US" smtClean="0"/>
              <a:pPr/>
              <a:t>65</a:t>
            </a:fld>
            <a:endParaRPr lang="en-US" dirty="0"/>
          </a:p>
        </p:txBody>
      </p:sp>
      <p:pic>
        <p:nvPicPr>
          <p:cNvPr id="5"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1700" t="25927" r="74990" b="31224"/>
          <a:stretch/>
        </p:blipFill>
        <p:spPr bwMode="auto">
          <a:xfrm>
            <a:off x="4343400" y="1104900"/>
            <a:ext cx="4551338" cy="4495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Rectangle 5"/>
          <p:cNvSpPr/>
          <p:nvPr/>
        </p:nvSpPr>
        <p:spPr>
          <a:xfrm>
            <a:off x="7848600" y="1295400"/>
            <a:ext cx="990600" cy="381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3810000" y="5562600"/>
            <a:ext cx="3429000" cy="215444"/>
          </a:xfrm>
          <a:prstGeom prst="rect">
            <a:avLst/>
          </a:prstGeom>
          <a:noFill/>
        </p:spPr>
        <p:txBody>
          <a:bodyPr wrap="square" rtlCol="0">
            <a:spAutoFit/>
          </a:bodyPr>
          <a:lstStyle/>
          <a:p>
            <a:r>
              <a:rPr lang="en-US" sz="800" dirty="0" smtClean="0"/>
              <a:t>Photo Credit: Investment Performance Guy</a:t>
            </a:r>
            <a:endParaRPr lang="en-US" sz="800" dirty="0"/>
          </a:p>
        </p:txBody>
      </p:sp>
    </p:spTree>
    <p:extLst>
      <p:ext uri="{BB962C8B-B14F-4D97-AF65-F5344CB8AC3E}">
        <p14:creationId xmlns:p14="http://schemas.microsoft.com/office/powerpoint/2010/main" xmlns="" val="244660963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sz="4000" dirty="0"/>
              <a:t>Basic Protocols</a:t>
            </a:r>
          </a:p>
        </p:txBody>
      </p:sp>
      <p:sp>
        <p:nvSpPr>
          <p:cNvPr id="20482" name="Content Placeholder 2"/>
          <p:cNvSpPr>
            <a:spLocks noGrp="1"/>
          </p:cNvSpPr>
          <p:nvPr>
            <p:ph idx="1"/>
          </p:nvPr>
        </p:nvSpPr>
        <p:spPr>
          <a:xfrm>
            <a:off x="1040907" y="1917192"/>
            <a:ext cx="7874493" cy="4407408"/>
          </a:xfrm>
        </p:spPr>
        <p:txBody>
          <a:bodyPr/>
          <a:lstStyle/>
          <a:p>
            <a:r>
              <a:rPr lang="en-US" altLang="ja-JP" sz="2800" dirty="0" smtClean="0">
                <a:ea typeface="ＭＳ Ｐゴシック" pitchFamily="34" charset="-128"/>
              </a:rPr>
              <a:t>Connect goals, objectives, services, and outcomes.</a:t>
            </a:r>
          </a:p>
          <a:p>
            <a:r>
              <a:rPr lang="en-US" altLang="ja-JP" sz="2800" dirty="0" smtClean="0">
                <a:ea typeface="ＭＳ Ｐゴシック" pitchFamily="34" charset="-128"/>
              </a:rPr>
              <a:t>Collect data related to goals, services, and outcomes.</a:t>
            </a:r>
          </a:p>
          <a:p>
            <a:r>
              <a:rPr lang="en-US" altLang="ja-JP" sz="2800" dirty="0" smtClean="0">
                <a:ea typeface="ＭＳ Ｐゴシック" pitchFamily="34" charset="-128"/>
              </a:rPr>
              <a:t> Report results.</a:t>
            </a:r>
          </a:p>
          <a:p>
            <a:r>
              <a:rPr lang="en-US" altLang="ja-JP" sz="2800" dirty="0" smtClean="0">
                <a:ea typeface="ＭＳ Ｐゴシック" pitchFamily="34" charset="-128"/>
              </a:rPr>
              <a:t> Refine goals, services, and anticipated outcomes.</a:t>
            </a:r>
          </a:p>
          <a:p>
            <a:r>
              <a:rPr lang="en-US" altLang="ja-JP" sz="2800" dirty="0" smtClean="0">
                <a:ea typeface="ＭＳ Ｐゴシック" pitchFamily="34" charset="-128"/>
              </a:rPr>
              <a:t> Repeat.</a:t>
            </a:r>
          </a:p>
        </p:txBody>
      </p:sp>
      <p:sp>
        <p:nvSpPr>
          <p:cNvPr id="2" name="Slide Number Placeholder 1"/>
          <p:cNvSpPr>
            <a:spLocks noGrp="1"/>
          </p:cNvSpPr>
          <p:nvPr>
            <p:ph type="sldNum" sz="quarter" idx="12"/>
          </p:nvPr>
        </p:nvSpPr>
        <p:spPr/>
        <p:txBody>
          <a:bodyPr/>
          <a:lstStyle/>
          <a:p>
            <a:fld id="{1B4A6B21-8709-4130-AD39-917E1A21B8D6}" type="slidenum">
              <a:rPr lang="en-US" smtClean="0"/>
              <a:pPr/>
              <a:t>66</a:t>
            </a:fld>
            <a:endParaRPr lang="en-US" dirty="0"/>
          </a:p>
        </p:txBody>
      </p:sp>
    </p:spTree>
    <p:extLst>
      <p:ext uri="{BB962C8B-B14F-4D97-AF65-F5344CB8AC3E}">
        <p14:creationId xmlns:p14="http://schemas.microsoft.com/office/powerpoint/2010/main" xmlns="" val="228584211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normAutofit fontScale="90000"/>
          </a:bodyPr>
          <a:lstStyle/>
          <a:p>
            <a:r>
              <a:rPr lang="en-US" dirty="0" smtClean="0">
                <a:ea typeface="ＭＳ Ｐゴシック" pitchFamily="34" charset="-128"/>
                <a:cs typeface="Helvetica Neue"/>
              </a:rPr>
              <a:t>Lessons Learned from </a:t>
            </a:r>
            <a:br>
              <a:rPr lang="en-US" dirty="0" smtClean="0">
                <a:ea typeface="ＭＳ Ｐゴシック" pitchFamily="34" charset="-128"/>
                <a:cs typeface="Helvetica Neue"/>
              </a:rPr>
            </a:br>
            <a:r>
              <a:rPr lang="en-US" dirty="0" smtClean="0">
                <a:ea typeface="ＭＳ Ｐゴシック" pitchFamily="34" charset="-128"/>
                <a:cs typeface="Helvetica Neue"/>
              </a:rPr>
              <a:t>Case Studies</a:t>
            </a:r>
          </a:p>
        </p:txBody>
      </p:sp>
      <p:sp>
        <p:nvSpPr>
          <p:cNvPr id="20482" name="Content Placeholder 2"/>
          <p:cNvSpPr>
            <a:spLocks noGrp="1"/>
          </p:cNvSpPr>
          <p:nvPr>
            <p:ph idx="1"/>
          </p:nvPr>
        </p:nvSpPr>
        <p:spPr>
          <a:xfrm>
            <a:off x="990600" y="2362200"/>
            <a:ext cx="7162800" cy="3505200"/>
          </a:xfrm>
        </p:spPr>
        <p:txBody>
          <a:bodyPr>
            <a:normAutofit/>
          </a:bodyPr>
          <a:lstStyle/>
          <a:p>
            <a:r>
              <a:rPr lang="en-US" altLang="ja-JP" sz="2600" dirty="0" smtClean="0">
                <a:ea typeface="ＭＳ Ｐゴシック" pitchFamily="34" charset="-128"/>
              </a:rPr>
              <a:t> No two agencies are alike.</a:t>
            </a:r>
          </a:p>
          <a:p>
            <a:r>
              <a:rPr lang="en-US" altLang="ja-JP" sz="2600" dirty="0" smtClean="0">
                <a:ea typeface="ＭＳ Ｐゴシック" pitchFamily="34" charset="-128"/>
              </a:rPr>
              <a:t> Need for creative sustainable funding streams.</a:t>
            </a:r>
          </a:p>
          <a:p>
            <a:r>
              <a:rPr lang="en-US" altLang="ja-JP" sz="2600" dirty="0" smtClean="0">
                <a:ea typeface="ＭＳ Ｐゴシック" pitchFamily="34" charset="-128"/>
              </a:rPr>
              <a:t> More focus on the impacts of programs.</a:t>
            </a:r>
          </a:p>
          <a:p>
            <a:r>
              <a:rPr lang="en-US" altLang="ja-JP" sz="2600" dirty="0" smtClean="0">
                <a:ea typeface="ＭＳ Ｐゴシック" pitchFamily="34" charset="-128"/>
              </a:rPr>
              <a:t> Use program goals and anticipated outcomes to develop measures.</a:t>
            </a:r>
          </a:p>
          <a:p>
            <a:r>
              <a:rPr lang="en-US" altLang="ja-JP" sz="2600" dirty="0" smtClean="0">
                <a:ea typeface="ＭＳ Ｐゴシック" pitchFamily="34" charset="-128"/>
              </a:rPr>
              <a:t> Need emphasis on qualitative measurements.</a:t>
            </a:r>
          </a:p>
        </p:txBody>
      </p:sp>
      <p:sp>
        <p:nvSpPr>
          <p:cNvPr id="2" name="Slide Number Placeholder 1"/>
          <p:cNvSpPr>
            <a:spLocks noGrp="1"/>
          </p:cNvSpPr>
          <p:nvPr>
            <p:ph type="sldNum" sz="quarter" idx="12"/>
          </p:nvPr>
        </p:nvSpPr>
        <p:spPr/>
        <p:txBody>
          <a:bodyPr/>
          <a:lstStyle/>
          <a:p>
            <a:fld id="{1B4A6B21-8709-4130-AD39-917E1A21B8D6}" type="slidenum">
              <a:rPr lang="en-US" smtClean="0"/>
              <a:pPr/>
              <a:t>67</a:t>
            </a:fld>
            <a:endParaRPr lang="en-US" dirty="0"/>
          </a:p>
        </p:txBody>
      </p:sp>
    </p:spTree>
    <p:extLst>
      <p:ext uri="{BB962C8B-B14F-4D97-AF65-F5344CB8AC3E}">
        <p14:creationId xmlns:p14="http://schemas.microsoft.com/office/powerpoint/2010/main" xmlns="" val="317179012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Outcomes are critical to developing relevant performance measures.</a:t>
            </a:r>
          </a:p>
          <a:p>
            <a:r>
              <a:rPr lang="en-US" dirty="0" smtClean="0"/>
              <a:t>Consider a mix of quantitative and qualitative performance measures.</a:t>
            </a:r>
          </a:p>
          <a:p>
            <a:r>
              <a:rPr lang="en-US" dirty="0" smtClean="0"/>
              <a:t>Data play a big part in performance measurement—ensure data accuracy.</a:t>
            </a:r>
          </a:p>
          <a:p>
            <a:r>
              <a:rPr lang="en-US" dirty="0" smtClean="0"/>
              <a:t>Performance measures are one way to communicate improvements, changes, and successes.</a:t>
            </a:r>
          </a:p>
          <a:p>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68</a:t>
            </a:fld>
            <a:endParaRPr lang="en-US" dirty="0"/>
          </a:p>
        </p:txBody>
      </p:sp>
    </p:spTree>
    <p:extLst>
      <p:ext uri="{BB962C8B-B14F-4D97-AF65-F5344CB8AC3E}">
        <p14:creationId xmlns:p14="http://schemas.microsoft.com/office/powerpoint/2010/main" xmlns="" val="276593589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6"/>
          <p:cNvSpPr>
            <a:spLocks noGrp="1"/>
          </p:cNvSpPr>
          <p:nvPr>
            <p:ph type="sldNum" sz="quarter" idx="12"/>
          </p:nvPr>
        </p:nvSpPr>
        <p:spPr>
          <a:xfrm>
            <a:off x="8382000" y="6324600"/>
            <a:ext cx="533400" cy="533400"/>
          </a:xfrm>
        </p:spPr>
        <p:txBody>
          <a:bodyPr/>
          <a:lstStyle/>
          <a:p>
            <a:fld id="{EF3D4CFE-A05E-4F54-BE0B-14A3B29C2D5C}" type="slidenum">
              <a:rPr lang="en-US" sz="1000" smtClean="0"/>
              <a:pPr/>
              <a:t>69</a:t>
            </a:fld>
            <a:endParaRPr lang="en-US" sz="1000" dirty="0"/>
          </a:p>
        </p:txBody>
      </p:sp>
      <p:sp>
        <p:nvSpPr>
          <p:cNvPr id="8" name="Content Placeholder 7"/>
          <p:cNvSpPr>
            <a:spLocks noGrp="1"/>
          </p:cNvSpPr>
          <p:nvPr>
            <p:ph idx="4294967295"/>
          </p:nvPr>
        </p:nvSpPr>
        <p:spPr>
          <a:xfrm>
            <a:off x="1143000" y="1600200"/>
            <a:ext cx="7010400" cy="4419600"/>
          </a:xfrm>
        </p:spPr>
        <p:txBody>
          <a:bodyPr/>
          <a:lstStyle/>
          <a:p>
            <a:pPr marL="0" indent="0" algn="ctr">
              <a:buNone/>
            </a:pPr>
            <a:r>
              <a:rPr lang="en-US" sz="3400" dirty="0"/>
              <a:t>“When performance is </a:t>
            </a:r>
            <a:r>
              <a:rPr lang="en-US" sz="3400" dirty="0" smtClean="0"/>
              <a:t>measured, performance improves.</a:t>
            </a:r>
          </a:p>
          <a:p>
            <a:pPr marL="0" indent="0" algn="ctr">
              <a:spcBef>
                <a:spcPts val="0"/>
              </a:spcBef>
              <a:buNone/>
            </a:pPr>
            <a:r>
              <a:rPr lang="en-US" sz="3400" dirty="0" smtClean="0"/>
              <a:t>When </a:t>
            </a:r>
            <a:r>
              <a:rPr lang="en-US" sz="3400" dirty="0"/>
              <a:t>performance is measured and reported</a:t>
            </a:r>
            <a:r>
              <a:rPr lang="en-US" sz="3400" dirty="0" smtClean="0"/>
              <a:t>, the </a:t>
            </a:r>
            <a:r>
              <a:rPr lang="en-US" sz="3400" dirty="0"/>
              <a:t>rate of performance accelerates</a:t>
            </a:r>
            <a:r>
              <a:rPr lang="en-US" sz="3400" dirty="0" smtClean="0"/>
              <a:t>.”</a:t>
            </a:r>
          </a:p>
          <a:p>
            <a:pPr marL="0" indent="0" algn="r">
              <a:buNone/>
            </a:pPr>
            <a:r>
              <a:rPr lang="en-US" sz="900" dirty="0" smtClean="0"/>
              <a:t>(</a:t>
            </a:r>
            <a:r>
              <a:rPr lang="en-US" sz="900" dirty="0"/>
              <a:t>Thomas Monson, </a:t>
            </a:r>
            <a:r>
              <a:rPr lang="en-US" sz="900" dirty="0" smtClean="0"/>
              <a:t>http</a:t>
            </a:r>
            <a:r>
              <a:rPr lang="en-US" sz="900" dirty="0"/>
              <a:t>://www.goodreads.com/quotes/221276</a:t>
            </a:r>
            <a:r>
              <a:rPr lang="en-US" sz="900" dirty="0" smtClean="0"/>
              <a:t>)</a:t>
            </a:r>
            <a:endParaRPr lang="en-US" sz="900" dirty="0"/>
          </a:p>
        </p:txBody>
      </p:sp>
    </p:spTree>
    <p:extLst>
      <p:ext uri="{BB962C8B-B14F-4D97-AF65-F5344CB8AC3E}">
        <p14:creationId xmlns:p14="http://schemas.microsoft.com/office/powerpoint/2010/main" xmlns="" val="15202149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Benchmarking and </a:t>
            </a:r>
            <a:br>
              <a:rPr lang="en-US" sz="4000" dirty="0" smtClean="0"/>
            </a:br>
            <a:r>
              <a:rPr lang="en-US" sz="4000" dirty="0" smtClean="0"/>
              <a:t>Peer Comparison</a:t>
            </a:r>
            <a:endParaRPr lang="en-US" sz="4000" dirty="0"/>
          </a:p>
        </p:txBody>
      </p:sp>
      <p:sp>
        <p:nvSpPr>
          <p:cNvPr id="3" name="Subtitle 2"/>
          <p:cNvSpPr>
            <a:spLocks noGrp="1"/>
          </p:cNvSpPr>
          <p:nvPr>
            <p:ph type="subTitle" idx="1"/>
          </p:nvPr>
        </p:nvSpPr>
        <p:spPr/>
        <p:txBody>
          <a:bodyPr/>
          <a:lstStyle/>
          <a:p>
            <a:r>
              <a:rPr lang="en-US" dirty="0" smtClean="0"/>
              <a:t>Steps and Considerations</a:t>
            </a:r>
            <a:endParaRPr lang="en-US" dirty="0"/>
          </a:p>
        </p:txBody>
      </p:sp>
    </p:spTree>
    <p:extLst>
      <p:ext uri="{BB962C8B-B14F-4D97-AF65-F5344CB8AC3E}">
        <p14:creationId xmlns:p14="http://schemas.microsoft.com/office/powerpoint/2010/main" xmlns="" val="3001383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685800"/>
            <a:ext cx="7127595" cy="1219200"/>
          </a:xfrm>
        </p:spPr>
        <p:txBody>
          <a:bodyPr>
            <a:normAutofit/>
          </a:bodyPr>
          <a:lstStyle/>
          <a:p>
            <a:r>
              <a:rPr lang="en-US" sz="2800" dirty="0" smtClean="0"/>
              <a:t>This Presentation and </a:t>
            </a:r>
            <a:br>
              <a:rPr lang="en-US" sz="2800" dirty="0" smtClean="0"/>
            </a:br>
            <a:r>
              <a:rPr lang="en-US" sz="2800" dirty="0" smtClean="0"/>
              <a:t>Supplemental Materials are Based on:</a:t>
            </a:r>
            <a:endParaRPr lang="en-US" sz="2800" dirty="0"/>
          </a:p>
        </p:txBody>
      </p:sp>
      <p:sp>
        <p:nvSpPr>
          <p:cNvPr id="3" name="Content Placeholder 2"/>
          <p:cNvSpPr>
            <a:spLocks noGrp="1"/>
          </p:cNvSpPr>
          <p:nvPr>
            <p:ph idx="1"/>
          </p:nvPr>
        </p:nvSpPr>
        <p:spPr>
          <a:xfrm>
            <a:off x="762000" y="1828800"/>
            <a:ext cx="7620000" cy="4495800"/>
          </a:xfrm>
        </p:spPr>
        <p:txBody>
          <a:bodyPr>
            <a:normAutofit fontScale="85000" lnSpcReduction="20000"/>
          </a:bodyPr>
          <a:lstStyle/>
          <a:p>
            <a:r>
              <a:rPr lang="en-US" dirty="0"/>
              <a:t>TxDOT Research RMC 0-6633: </a:t>
            </a:r>
            <a:br>
              <a:rPr lang="en-US" dirty="0"/>
            </a:br>
            <a:r>
              <a:rPr lang="en-US" dirty="0"/>
              <a:t>Performance Measures for </a:t>
            </a:r>
            <a:r>
              <a:rPr lang="en-US" dirty="0" smtClean="0"/>
              <a:t>Public Transit Mobility Management.</a:t>
            </a:r>
          </a:p>
          <a:p>
            <a:r>
              <a:rPr lang="en-US" dirty="0" smtClean="0"/>
              <a:t>Best practices in Mobility Management, sponsored by the National Center for Mobility Management.</a:t>
            </a:r>
            <a:endParaRPr lang="en-US" dirty="0"/>
          </a:p>
          <a:p>
            <a:r>
              <a:rPr lang="en-US" dirty="0" smtClean="0"/>
              <a:t>Research findings funded </a:t>
            </a:r>
            <a:r>
              <a:rPr lang="en-US" dirty="0"/>
              <a:t>by </a:t>
            </a:r>
            <a:r>
              <a:rPr lang="en-US" dirty="0" smtClean="0"/>
              <a:t>TxDOT’s </a:t>
            </a:r>
            <a:r>
              <a:rPr lang="en-US" dirty="0"/>
              <a:t>Cooperative Research </a:t>
            </a:r>
            <a:r>
              <a:rPr lang="en-US" dirty="0" smtClean="0"/>
              <a:t>Program and the Federal Transit Authority. </a:t>
            </a:r>
            <a:endParaRPr lang="en-US" dirty="0"/>
          </a:p>
          <a:p>
            <a:pPr marL="0" indent="0">
              <a:buNone/>
            </a:pP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smtClean="0"/>
          </a:p>
          <a:p>
            <a:pPr marL="0" indent="0">
              <a:buNone/>
            </a:pPr>
            <a:endParaRPr lang="en-US" dirty="0" smtClean="0"/>
          </a:p>
          <a:p>
            <a:pPr marL="0" indent="0">
              <a:buNone/>
            </a:pPr>
            <a:endParaRPr lang="en-US" dirty="0" smtClean="0"/>
          </a:p>
          <a:p>
            <a:pPr marL="0" indent="0">
              <a:buNone/>
            </a:pPr>
            <a:r>
              <a:rPr lang="en-US" sz="1900" dirty="0" smtClean="0"/>
              <a:t>Full research reports may be accessed at the following link, under projects &amp; publications: </a:t>
            </a:r>
            <a:br>
              <a:rPr lang="en-US" sz="1900" dirty="0" smtClean="0"/>
            </a:br>
            <a:r>
              <a:rPr lang="en-US" sz="1900" u="sng" dirty="0">
                <a:solidFill>
                  <a:srgbClr val="FF6600"/>
                </a:solidFill>
                <a:hlinkClick r:id="rId3"/>
              </a:rPr>
              <a:t>http://tti.tamu.edu/group/transit-mobility</a:t>
            </a:r>
            <a:r>
              <a:rPr lang="en-US" sz="1900" u="sng" dirty="0" smtClean="0">
                <a:solidFill>
                  <a:srgbClr val="FF6600"/>
                </a:solidFill>
                <a:hlinkClick r:id="rId3"/>
              </a:rPr>
              <a:t>/</a:t>
            </a:r>
            <a:r>
              <a:rPr lang="en-US" sz="1900" u="sng" dirty="0" smtClean="0">
                <a:solidFill>
                  <a:srgbClr val="FF6600"/>
                </a:solidFill>
              </a:rPr>
              <a:t>  </a:t>
            </a:r>
          </a:p>
          <a:p>
            <a:pPr marL="0" indent="0">
              <a:buNone/>
            </a:pPr>
            <a:endParaRPr lang="en-US"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07840" y="3963991"/>
            <a:ext cx="1310355" cy="2906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039339" y="4356161"/>
            <a:ext cx="847355" cy="841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1B4A6B21-8709-4130-AD39-917E1A21B8D6}" type="slidenum">
              <a:rPr lang="en-US" smtClean="0"/>
              <a:pPr/>
              <a:t>70</a:t>
            </a:fld>
            <a:endParaRPr lang="en-US" dirty="0"/>
          </a:p>
        </p:txBody>
      </p:sp>
      <p:pic>
        <p:nvPicPr>
          <p:cNvPr id="10242" name="Picture 2" descr="http://www.hartfordtransit.org/images/FederalTransitAdministration-Logo.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14400" y="3881736"/>
            <a:ext cx="1315881" cy="1331414"/>
          </a:xfrm>
          <a:prstGeom prst="rect">
            <a:avLst/>
          </a:prstGeom>
          <a:noFill/>
          <a:extLst>
            <a:ext uri="{909E8E84-426E-40DD-AFC4-6F175D3DCCD1}">
              <a14:hiddenFill xmlns:a14="http://schemas.microsoft.com/office/drawing/2010/main" xmlns="">
                <a:solidFill>
                  <a:srgbClr val="FFFFFF"/>
                </a:solidFill>
              </a14:hiddenFill>
            </a:ext>
          </a:extLst>
        </p:spPr>
      </p:pic>
      <p:pic>
        <p:nvPicPr>
          <p:cNvPr id="10244" name="Picture 4" descr="https://si0.twimg.com/profile_images/441452388/TxDOT_Color_LOGO.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029200" y="4121898"/>
            <a:ext cx="1451002" cy="917034"/>
          </a:xfrm>
          <a:prstGeom prst="rect">
            <a:avLst/>
          </a:prstGeom>
          <a:noFill/>
          <a:extLst>
            <a:ext uri="{909E8E84-426E-40DD-AFC4-6F175D3DCCD1}">
              <a14:hiddenFill xmlns:a14="http://schemas.microsoft.com/office/drawing/2010/main" xmlns="">
                <a:solidFill>
                  <a:srgbClr val="FFFFFF"/>
                </a:solidFill>
              </a14:hiddenFill>
            </a:ext>
          </a:extLst>
        </p:spPr>
      </p:pic>
      <p:pic>
        <p:nvPicPr>
          <p:cNvPr id="7170" name="Picture 2" descr="http://nationalcenterformobilitymanagement.org/wp-content/themes/html5blank-master/img/ncmm/Logo_NCMM.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590800" y="4109293"/>
            <a:ext cx="2000250" cy="8763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800054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Steps in Benchmarking Process</a:t>
            </a:r>
            <a:endParaRPr lang="en-US" dirty="0"/>
          </a:p>
        </p:txBody>
      </p:sp>
      <p:sp>
        <p:nvSpPr>
          <p:cNvPr id="3" name="Content Placeholder 2"/>
          <p:cNvSpPr>
            <a:spLocks noGrp="1"/>
          </p:cNvSpPr>
          <p:nvPr>
            <p:ph idx="1"/>
          </p:nvPr>
        </p:nvSpPr>
        <p:spPr>
          <a:xfrm>
            <a:off x="1463040" y="2119256"/>
            <a:ext cx="6196405" cy="3976743"/>
          </a:xfrm>
        </p:spPr>
        <p:txBody>
          <a:bodyPr>
            <a:normAutofit/>
          </a:bodyPr>
          <a:lstStyle/>
          <a:p>
            <a:pPr marL="457200" indent="-457200">
              <a:buFont typeface="+mj-lt"/>
              <a:buAutoNum type="arabicPeriod"/>
            </a:pPr>
            <a:r>
              <a:rPr lang="en-US" dirty="0" smtClean="0"/>
              <a:t>Determine the question and baseline performance.</a:t>
            </a:r>
          </a:p>
          <a:p>
            <a:pPr marL="457200" indent="-457200">
              <a:buFont typeface="+mj-lt"/>
              <a:buAutoNum type="arabicPeriod"/>
            </a:pPr>
            <a:r>
              <a:rPr lang="en-US" dirty="0" smtClean="0"/>
              <a:t>Identify peer transit agencies.</a:t>
            </a:r>
          </a:p>
          <a:p>
            <a:pPr marL="457200" indent="-457200">
              <a:buFont typeface="+mj-lt"/>
              <a:buAutoNum type="arabicPeriod"/>
            </a:pPr>
            <a:r>
              <a:rPr lang="en-US" dirty="0" smtClean="0"/>
              <a:t>Identify high-achiever agencies.</a:t>
            </a:r>
          </a:p>
          <a:p>
            <a:pPr marL="457200" indent="-457200">
              <a:buFont typeface="+mj-lt"/>
              <a:buAutoNum type="arabicPeriod"/>
            </a:pPr>
            <a:r>
              <a:rPr lang="en-US" dirty="0" smtClean="0"/>
              <a:t>Survey/visit agencies to determine best practices.</a:t>
            </a:r>
          </a:p>
          <a:p>
            <a:pPr marL="457200" indent="-457200">
              <a:buFont typeface="+mj-lt"/>
              <a:buAutoNum type="arabicPeriod"/>
            </a:pPr>
            <a:r>
              <a:rPr lang="en-US" dirty="0" smtClean="0"/>
              <a:t>Implement involvement strategies.</a:t>
            </a:r>
          </a:p>
          <a:p>
            <a:pPr marL="457200" indent="-457200">
              <a:buFont typeface="+mj-lt"/>
              <a:buAutoNum type="arabicPeriod"/>
            </a:pPr>
            <a:r>
              <a:rPr lang="en-US" dirty="0" smtClean="0"/>
              <a:t>Quantify/report impact of improvements.</a:t>
            </a:r>
          </a:p>
          <a:p>
            <a:pPr marL="457200" indent="-457200">
              <a:buFont typeface="+mj-lt"/>
              <a:buAutoNum type="arabicPeriod"/>
            </a:pPr>
            <a:r>
              <a:rPr lang="en-US" dirty="0" smtClean="0"/>
              <a:t>Repeat.</a:t>
            </a:r>
          </a:p>
          <a:p>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8</a:t>
            </a:fld>
            <a:endParaRPr lang="en-US" dirty="0"/>
          </a:p>
        </p:txBody>
      </p:sp>
    </p:spTree>
    <p:extLst>
      <p:ext uri="{BB962C8B-B14F-4D97-AF65-F5344CB8AC3E}">
        <p14:creationId xmlns:p14="http://schemas.microsoft.com/office/powerpoint/2010/main" xmlns="" val="844488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0" end="0"/>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Identifying Peers and</a:t>
            </a:r>
            <a:br>
              <a:rPr lang="en-US" dirty="0" smtClean="0"/>
            </a:br>
            <a:r>
              <a:rPr lang="en-US" dirty="0" smtClean="0"/>
              <a:t> High Achievers</a:t>
            </a:r>
            <a:endParaRPr lang="en-US" dirty="0"/>
          </a:p>
        </p:txBody>
      </p:sp>
      <p:sp>
        <p:nvSpPr>
          <p:cNvPr id="3" name="Content Placeholder 2"/>
          <p:cNvSpPr>
            <a:spLocks noGrp="1"/>
          </p:cNvSpPr>
          <p:nvPr>
            <p:ph idx="1"/>
          </p:nvPr>
        </p:nvSpPr>
        <p:spPr/>
        <p:txBody>
          <a:bodyPr>
            <a:normAutofit lnSpcReduction="10000"/>
          </a:bodyPr>
          <a:lstStyle/>
          <a:p>
            <a:r>
              <a:rPr lang="en-US" dirty="0"/>
              <a:t>Choosing which of your peers are most appropriate for comparison is one of the most difficult tasks in the benchmarking process</a:t>
            </a:r>
            <a:r>
              <a:rPr lang="en-US" dirty="0" smtClean="0"/>
              <a:t>.</a:t>
            </a:r>
          </a:p>
          <a:p>
            <a:r>
              <a:rPr lang="en-US" dirty="0"/>
              <a:t>Selecting an appropriate peer group is also driven by the problem identified and the factors being compared for problem analysis. </a:t>
            </a:r>
            <a:endParaRPr lang="en-US" dirty="0" smtClean="0"/>
          </a:p>
          <a:p>
            <a:r>
              <a:rPr lang="en-US" i="1" dirty="0" smtClean="0"/>
              <a:t>TCRP </a:t>
            </a:r>
            <a:r>
              <a:rPr lang="en-US" i="1" dirty="0"/>
              <a:t>Report 141</a:t>
            </a:r>
            <a:r>
              <a:rPr lang="en-US" dirty="0"/>
              <a:t> suggests selecting 8 to 10 transit </a:t>
            </a:r>
            <a:r>
              <a:rPr lang="en-US" dirty="0" smtClean="0"/>
              <a:t>agencies</a:t>
            </a:r>
            <a:endParaRPr lang="en-US" dirty="0"/>
          </a:p>
          <a:p>
            <a:endParaRPr lang="en-US" dirty="0"/>
          </a:p>
        </p:txBody>
      </p:sp>
      <p:sp>
        <p:nvSpPr>
          <p:cNvPr id="4" name="Slide Number Placeholder 3"/>
          <p:cNvSpPr>
            <a:spLocks noGrp="1"/>
          </p:cNvSpPr>
          <p:nvPr>
            <p:ph type="sldNum" sz="quarter" idx="12"/>
          </p:nvPr>
        </p:nvSpPr>
        <p:spPr/>
        <p:txBody>
          <a:bodyPr/>
          <a:lstStyle/>
          <a:p>
            <a:fld id="{1B4A6B21-8709-4130-AD39-917E1A21B8D6}" type="slidenum">
              <a:rPr lang="en-US" smtClean="0"/>
              <a:pPr/>
              <a:t>9</a:t>
            </a:fld>
            <a:endParaRPr lang="en-US" dirty="0"/>
          </a:p>
        </p:txBody>
      </p:sp>
    </p:spTree>
    <p:extLst>
      <p:ext uri="{BB962C8B-B14F-4D97-AF65-F5344CB8AC3E}">
        <p14:creationId xmlns:p14="http://schemas.microsoft.com/office/powerpoint/2010/main" xmlns="" val="42376432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Custom 28">
      <a:dk1>
        <a:srgbClr val="000000"/>
      </a:dk1>
      <a:lt1>
        <a:sysClr val="window" lastClr="FFFFFF"/>
      </a:lt1>
      <a:dk2>
        <a:srgbClr val="FFC000"/>
      </a:dk2>
      <a:lt2>
        <a:srgbClr val="000000"/>
      </a:lt2>
      <a:accent1>
        <a:srgbClr val="FFFFFF"/>
      </a:accent1>
      <a:accent2>
        <a:srgbClr val="FFC000"/>
      </a:accent2>
      <a:accent3>
        <a:srgbClr val="80716A"/>
      </a:accent3>
      <a:accent4>
        <a:srgbClr val="B3A9A4"/>
      </a:accent4>
      <a:accent5>
        <a:srgbClr val="60544F"/>
      </a:accent5>
      <a:accent6>
        <a:srgbClr val="FFC000"/>
      </a:accent6>
      <a:hlink>
        <a:srgbClr val="B3A9A4"/>
      </a:hlink>
      <a:folHlink>
        <a:srgbClr val="B3A9A4"/>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ContentTypeId xmlns="http://schemas.microsoft.com/sharepoint/v3">0x01010051FE21298746C44AA9F62A63B1152B0C</ContentTypeId>
    <TemplateUrl xmlns="http://schemas.microsoft.com/sharepoint/v3" xsi:nil="true"/>
    <_SourceUrl xmlns="http://schemas.microsoft.com/sharepoint/v3" xsi:nil="true"/>
    <xd_ProgID xmlns="http://schemas.microsoft.com/sharepoint/v3" xsi:nil="true"/>
    <Order xmlns="http://schemas.microsoft.com/sharepoint/v3" xsi:nil="true"/>
    <_SharedFileIndex xmlns="http://schemas.microsoft.com/sharepoint/v3" xsi:nil="true"/>
    <MetaInfo xmlns="http://schemas.microsoft.com/sharepoint/v3" xsi:nil="true"/>
    <_dlc_DocId xmlns="c1ac15a8-7e63-4deb-92ae-59a071097bea">5JYYU4EQ26K5-2-2254</_dlc_DocId>
    <_dlc_DocIdUrl xmlns="c1ac15a8-7e63-4deb-92ae-59a071097bea">
      <Url>https://tti-sharepoint.tamu.edu/deltrans/_layouts/DocIdRedir.aspx?ID=5JYYU4EQ26K5-2-2254</Url>
      <Description>5JYYU4EQ26K5-2-2254</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51FE21298746C44AA9F62A63B1152B0C" ma:contentTypeVersion="1" ma:contentTypeDescription="Create a new document." ma:contentTypeScope="" ma:versionID="dc3c35eb161ccaa255d4ebd4c630f608">
  <xsd:schema xmlns:xsd="http://www.w3.org/2001/XMLSchema" xmlns:xs="http://www.w3.org/2001/XMLSchema" xmlns:p="http://schemas.microsoft.com/office/2006/metadata/properties" xmlns:ns1="http://schemas.microsoft.com/sharepoint/v3" xmlns:ns2="c1ac15a8-7e63-4deb-92ae-59a071097bea" targetNamespace="http://schemas.microsoft.com/office/2006/metadata/properties" ma:root="true" ma:fieldsID="94df6ba3e8f2b0a4933a4f4dc40ddcf5" ns1:_="" ns2:_="">
    <xsd:import namespace="http://schemas.microsoft.com/sharepoint/v3"/>
    <xsd:import namespace="c1ac15a8-7e63-4deb-92ae-59a071097bea"/>
    <xsd:element name="properties">
      <xsd:complexType>
        <xsd:sequence>
          <xsd:element name="documentManagement">
            <xsd:complexType>
              <xsd:all>
                <xsd:element ref="ns1:_ModerationComments" minOccurs="0"/>
                <xsd:element ref="ns1:File_x0020_Type" minOccurs="0"/>
                <xsd:element ref="ns1:HTML_x0020_File_x0020_Type" minOccurs="0"/>
                <xsd:element ref="ns1:_SourceUrl" minOccurs="0"/>
                <xsd:element ref="ns1:_SharedFileIndex" minOccurs="0"/>
                <xsd:element ref="ns1:ContentTypeId" minOccurs="0"/>
                <xsd:element ref="ns1:TemplateUrl" minOccurs="0"/>
                <xsd:element ref="ns1:xd_ProgID" minOccurs="0"/>
                <xsd:element ref="ns1:xd_Signature" minOccurs="0"/>
                <xsd:element ref="ns1:ID" minOccurs="0"/>
                <xsd:element ref="ns1:Author" minOccurs="0"/>
                <xsd:element ref="ns1:Editor" minOccurs="0"/>
                <xsd:element ref="ns1:_HasCopyDestinations" minOccurs="0"/>
                <xsd:element ref="ns1:_CopySource" minOccurs="0"/>
                <xsd:element ref="ns1:_ModerationStatus" minOccurs="0"/>
                <xsd:element ref="ns1:FileRef" minOccurs="0"/>
                <xsd:element ref="ns1:FileDirRef" minOccurs="0"/>
                <xsd:element ref="ns1:Last_x0020_Modified" minOccurs="0"/>
                <xsd:element ref="ns1:Created_x0020_Date" minOccurs="0"/>
                <xsd:element ref="ns1:File_x0020_Size" minOccurs="0"/>
                <xsd:element ref="ns1:FSObjType" minOccurs="0"/>
                <xsd:element ref="ns1:SortBehavior" minOccurs="0"/>
                <xsd:element ref="ns1:CheckedOutUserId" minOccurs="0"/>
                <xsd:element ref="ns1:IsCheckedoutToLocal" minOccurs="0"/>
                <xsd:element ref="ns1:CheckoutUser" minOccurs="0"/>
                <xsd:element ref="ns1:UniqueId" minOccurs="0"/>
                <xsd:element ref="ns1:SyncClientId" minOccurs="0"/>
                <xsd:element ref="ns1:ProgId" minOccurs="0"/>
                <xsd:element ref="ns1:ScopeId" minOccurs="0"/>
                <xsd:element ref="ns1:VirusStatus" minOccurs="0"/>
                <xsd:element ref="ns1:CheckedOutTitle" minOccurs="0"/>
                <xsd:element ref="ns1:_CheckinComment" minOccurs="0"/>
                <xsd:element ref="ns1:MetaInfo" minOccurs="0"/>
                <xsd:element ref="ns1:_Level" minOccurs="0"/>
                <xsd:element ref="ns1:_IsCurrentVersion" minOccurs="0"/>
                <xsd:element ref="ns1:ItemChildCount" minOccurs="0"/>
                <xsd:element ref="ns1:FolderChildCount" minOccurs="0"/>
                <xsd:element ref="ns1:owshiddenversion" minOccurs="0"/>
                <xsd:element ref="ns1:_UIVersion" minOccurs="0"/>
                <xsd:element ref="ns1:_UIVersionString" minOccurs="0"/>
                <xsd:element ref="ns1:InstanceID" minOccurs="0"/>
                <xsd:element ref="ns1:Order" minOccurs="0"/>
                <xsd:element ref="ns1:GUID" minOccurs="0"/>
                <xsd:element ref="ns1:WorkflowVersion" minOccurs="0"/>
                <xsd:element ref="ns1:WorkflowInstanceID" minOccurs="0"/>
                <xsd:element ref="ns1:ParentVersionString" minOccurs="0"/>
                <xsd:element ref="ns1:ParentLeafName" minOccurs="0"/>
                <xsd:element ref="ns1:DocConcurrencyNumb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ModerationComments" ma:index="0" nillable="true" ma:displayName="Approver Comments" ma:hidden="true" ma:internalName="_ModerationComments" ma:readOnly="true">
      <xsd:simpleType>
        <xsd:restriction base="dms:Note"/>
      </xsd:simpleType>
    </xsd:element>
    <xsd:element name="File_x0020_Type" ma:index="4" nillable="true" ma:displayName="File Type" ma:hidden="true" ma:internalName="File_x0020_Type" ma:readOnly="true">
      <xsd:simpleType>
        <xsd:restriction base="dms:Text"/>
      </xsd:simpleType>
    </xsd:element>
    <xsd:element name="HTML_x0020_File_x0020_Type" ma:index="5" nillable="true" ma:displayName="HTML File Type" ma:hidden="true" ma:internalName="HTML_x0020_File_x0020_Type" ma:readOnly="true">
      <xsd:simpleType>
        <xsd:restriction base="dms:Text"/>
      </xsd:simpleType>
    </xsd:element>
    <xsd:element name="_SourceUrl" ma:index="6" nillable="true" ma:displayName="Source URL" ma:hidden="true" ma:internalName="_SourceUrl">
      <xsd:simpleType>
        <xsd:restriction base="dms:Text"/>
      </xsd:simpleType>
    </xsd:element>
    <xsd:element name="_SharedFileIndex" ma:index="7" nillable="true" ma:displayName="Shared File Index" ma:hidden="true" ma:internalName="_SharedFileIndex">
      <xsd:simpleType>
        <xsd:restriction base="dms:Text"/>
      </xsd:simpleType>
    </xsd:element>
    <xsd:element name="ContentTypeId" ma:index="9" nillable="true" ma:displayName="Content Type ID" ma:hidden="true" ma:internalName="ContentTypeId" ma:readOnly="true">
      <xsd:simpleType>
        <xsd:restriction base="dms:Unknown"/>
      </xsd:simpleType>
    </xsd:element>
    <xsd:element name="TemplateUrl" ma:index="10" nillable="true" ma:displayName="Template Link" ma:hidden="true" ma:internalName="TemplateUrl">
      <xsd:simpleType>
        <xsd:restriction base="dms:Text"/>
      </xsd:simpleType>
    </xsd:element>
    <xsd:element name="xd_ProgID" ma:index="11" nillable="true" ma:displayName="HTML File Link" ma:hidden="true" ma:internalName="xd_ProgID">
      <xsd:simpleType>
        <xsd:restriction base="dms:Text"/>
      </xsd:simpleType>
    </xsd:element>
    <xsd:element name="xd_Signature" ma:index="12" nillable="true" ma:displayName="Is Signed" ma:hidden="true" ma:internalName="xd_Signature" ma:readOnly="true">
      <xsd:simpleType>
        <xsd:restriction base="dms:Boolean"/>
      </xsd:simpleType>
    </xsd:element>
    <xsd:element name="ID" ma:index="13" nillable="true" ma:displayName="ID" ma:internalName="ID" ma:readOnly="true">
      <xsd:simpleType>
        <xsd:restriction base="dms:Unknown"/>
      </xsd:simpleType>
    </xsd:element>
    <xsd:element name="Author" ma:index="16" nillable="true" ma:displayName="Created By"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18" nillable="true" ma:displayName="Modified By"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HasCopyDestinations" ma:index="19" nillable="true" ma:displayName="Has Copy Destinations" ma:hidden="true" ma:internalName="_HasCopyDestinations" ma:readOnly="true">
      <xsd:simpleType>
        <xsd:restriction base="dms:Boolean"/>
      </xsd:simpleType>
    </xsd:element>
    <xsd:element name="_CopySource" ma:index="20" nillable="true" ma:displayName="Copy Source" ma:internalName="_CopySource" ma:readOnly="true">
      <xsd:simpleType>
        <xsd:restriction base="dms:Text"/>
      </xsd:simpleType>
    </xsd:element>
    <xsd:element name="_ModerationStatus" ma:index="21" nillable="true" ma:displayName="Approval Status" ma:default="0" ma:hidden="true" ma:internalName="_ModerationStatus" ma:readOnly="true">
      <xsd:simpleType>
        <xsd:restriction base="dms:Unknown"/>
      </xsd:simpleType>
    </xsd:element>
    <xsd:element name="FileRef" ma:index="22" nillable="true" ma:displayName="URL Path" ma:hidden="true" ma:list="Docs" ma:internalName="FileRef" ma:readOnly="true" ma:showField="FullUrl">
      <xsd:simpleType>
        <xsd:restriction base="dms:Lookup"/>
      </xsd:simpleType>
    </xsd:element>
    <xsd:element name="FileDirRef" ma:index="23" nillable="true" ma:displayName="Path" ma:hidden="true" ma:list="Docs" ma:internalName="FileDirRef" ma:readOnly="true" ma:showField="DirName">
      <xsd:simpleType>
        <xsd:restriction base="dms:Lookup"/>
      </xsd:simpleType>
    </xsd:element>
    <xsd:element name="Last_x0020_Modified" ma:index="24" nillable="true" ma:displayName="Modified" ma:format="TRUE" ma:hidden="true" ma:list="Docs" ma:internalName="Last_x0020_Modified" ma:readOnly="true" ma:showField="TimeLastModified">
      <xsd:simpleType>
        <xsd:restriction base="dms:Lookup"/>
      </xsd:simpleType>
    </xsd:element>
    <xsd:element name="Created_x0020_Date" ma:index="25" nillable="true" ma:displayName="Created" ma:format="TRUE" ma:hidden="true" ma:list="Docs" ma:internalName="Created_x0020_Date" ma:readOnly="true" ma:showField="TimeCreated">
      <xsd:simpleType>
        <xsd:restriction base="dms:Lookup"/>
      </xsd:simpleType>
    </xsd:element>
    <xsd:element name="File_x0020_Size" ma:index="26" nillable="true" ma:displayName="File Size" ma:format="TRUE" ma:hidden="true" ma:list="Docs" ma:internalName="File_x0020_Size" ma:readOnly="true" ma:showField="SizeInKB">
      <xsd:simpleType>
        <xsd:restriction base="dms:Lookup"/>
      </xsd:simpleType>
    </xsd:element>
    <xsd:element name="FSObjType" ma:index="27" nillable="true" ma:displayName="Item Type" ma:hidden="true" ma:list="Docs" ma:internalName="FSObjType" ma:readOnly="true" ma:showField="FSType">
      <xsd:simpleType>
        <xsd:restriction base="dms:Lookup"/>
      </xsd:simpleType>
    </xsd:element>
    <xsd:element name="SortBehavior" ma:index="28" nillable="true" ma:displayName="Sort Type" ma:hidden="true" ma:list="Docs" ma:internalName="SortBehavior" ma:readOnly="true" ma:showField="SortBehavior">
      <xsd:simpleType>
        <xsd:restriction base="dms:Lookup"/>
      </xsd:simpleType>
    </xsd:element>
    <xsd:element name="CheckedOutUserId" ma:index="30" nillable="true" ma:displayName="ID of the User who has the item Checked Out" ma:hidden="true" ma:list="Docs" ma:internalName="CheckedOutUserId" ma:readOnly="true" ma:showField="CheckoutUserId">
      <xsd:simpleType>
        <xsd:restriction base="dms:Lookup"/>
      </xsd:simpleType>
    </xsd:element>
    <xsd:element name="IsCheckedoutToLocal" ma:index="31" nillable="true" ma:displayName="Is Checked out to local" ma:hidden="true" ma:list="Docs" ma:internalName="IsCheckedoutToLocal" ma:readOnly="true" ma:showField="IsCheckoutToLocal">
      <xsd:simpleType>
        <xsd:restriction base="dms:Lookup"/>
      </xsd:simpleType>
    </xsd:element>
    <xsd:element name="CheckoutUser" ma:index="32" nillable="true" ma:displayName="Checked Out To" ma:list="UserInfo" ma:internalName="CheckoutUse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UniqueId" ma:index="33" nillable="true" ma:displayName="Unique Id" ma:hidden="true" ma:list="Docs" ma:internalName="UniqueId" ma:readOnly="true" ma:showField="UniqueId">
      <xsd:simpleType>
        <xsd:restriction base="dms:Lookup"/>
      </xsd:simpleType>
    </xsd:element>
    <xsd:element name="SyncClientId" ma:index="34" nillable="true" ma:displayName="Client Id" ma:hidden="true" ma:list="Docs" ma:internalName="SyncClientId" ma:readOnly="true" ma:showField="SyncClientId">
      <xsd:simpleType>
        <xsd:restriction base="dms:Lookup"/>
      </xsd:simpleType>
    </xsd:element>
    <xsd:element name="ProgId" ma:index="35" nillable="true" ma:displayName="ProgId" ma:hidden="true" ma:list="Docs" ma:internalName="ProgId" ma:readOnly="true" ma:showField="ProgId">
      <xsd:simpleType>
        <xsd:restriction base="dms:Lookup"/>
      </xsd:simpleType>
    </xsd:element>
    <xsd:element name="ScopeId" ma:index="36" nillable="true" ma:displayName="ScopeId" ma:hidden="true" ma:list="Docs" ma:internalName="ScopeId" ma:readOnly="true" ma:showField="ScopeId">
      <xsd:simpleType>
        <xsd:restriction base="dms:Lookup"/>
      </xsd:simpleType>
    </xsd:element>
    <xsd:element name="VirusStatus" ma:index="37" nillable="true" ma:displayName="Virus Status" ma:format="TRUE" ma:hidden="true" ma:list="Docs" ma:internalName="VirusStatus" ma:readOnly="true" ma:showField="Size">
      <xsd:simpleType>
        <xsd:restriction base="dms:Lookup"/>
      </xsd:simpleType>
    </xsd:element>
    <xsd:element name="CheckedOutTitle" ma:index="38" nillable="true" ma:displayName="Checked Out To" ma:format="TRUE" ma:hidden="true" ma:list="Docs" ma:internalName="CheckedOutTitle" ma:readOnly="true" ma:showField="CheckedOutTitle">
      <xsd:simpleType>
        <xsd:restriction base="dms:Lookup"/>
      </xsd:simpleType>
    </xsd:element>
    <xsd:element name="_CheckinComment" ma:index="39" nillable="true" ma:displayName="Check In Comment" ma:format="TRUE" ma:list="Docs" ma:internalName="_CheckinComment" ma:readOnly="true" ma:showField="CheckinComment">
      <xsd:simpleType>
        <xsd:restriction base="dms:Lookup"/>
      </xsd:simpleType>
    </xsd:element>
    <xsd:element name="MetaInfo" ma:index="52" nillable="true" ma:displayName="Property Bag" ma:hidden="true" ma:list="Docs" ma:internalName="MetaInfo" ma:showField="MetaInfo">
      <xsd:simpleType>
        <xsd:restriction base="dms:Lookup"/>
      </xsd:simpleType>
    </xsd:element>
    <xsd:element name="_Level" ma:index="53" nillable="true" ma:displayName="Level" ma:hidden="true" ma:internalName="_Level" ma:readOnly="true">
      <xsd:simpleType>
        <xsd:restriction base="dms:Unknown"/>
      </xsd:simpleType>
    </xsd:element>
    <xsd:element name="_IsCurrentVersion" ma:index="54" nillable="true" ma:displayName="Is Current Version" ma:hidden="true" ma:internalName="_IsCurrentVersion" ma:readOnly="true">
      <xsd:simpleType>
        <xsd:restriction base="dms:Boolean"/>
      </xsd:simpleType>
    </xsd:element>
    <xsd:element name="ItemChildCount" ma:index="55" nillable="true" ma:displayName="Item Child Count" ma:hidden="true" ma:list="Docs" ma:internalName="ItemChildCount" ma:readOnly="true" ma:showField="ItemChildCount">
      <xsd:simpleType>
        <xsd:restriction base="dms:Lookup"/>
      </xsd:simpleType>
    </xsd:element>
    <xsd:element name="FolderChildCount" ma:index="56" nillable="true" ma:displayName="Folder Child Count" ma:hidden="true" ma:list="Docs" ma:internalName="FolderChildCount" ma:readOnly="true" ma:showField="FolderChildCount">
      <xsd:simpleType>
        <xsd:restriction base="dms:Lookup"/>
      </xsd:simpleType>
    </xsd:element>
    <xsd:element name="owshiddenversion" ma:index="60" nillable="true" ma:displayName="owshiddenversion" ma:hidden="true" ma:internalName="owshiddenversion" ma:readOnly="true">
      <xsd:simpleType>
        <xsd:restriction base="dms:Unknown"/>
      </xsd:simpleType>
    </xsd:element>
    <xsd:element name="_UIVersion" ma:index="61" nillable="true" ma:displayName="UI Version" ma:hidden="true" ma:internalName="_UIVersion" ma:readOnly="true">
      <xsd:simpleType>
        <xsd:restriction base="dms:Unknown"/>
      </xsd:simpleType>
    </xsd:element>
    <xsd:element name="_UIVersionString" ma:index="62" nillable="true" ma:displayName="Version" ma:internalName="_UIVersionString" ma:readOnly="true">
      <xsd:simpleType>
        <xsd:restriction base="dms:Text"/>
      </xsd:simpleType>
    </xsd:element>
    <xsd:element name="InstanceID" ma:index="63" nillable="true" ma:displayName="Instance ID" ma:hidden="true" ma:internalName="InstanceID" ma:readOnly="true">
      <xsd:simpleType>
        <xsd:restriction base="dms:Unknown"/>
      </xsd:simpleType>
    </xsd:element>
    <xsd:element name="Order" ma:index="64" nillable="true" ma:displayName="Order" ma:hidden="true" ma:internalName="Order">
      <xsd:simpleType>
        <xsd:restriction base="dms:Number"/>
      </xsd:simpleType>
    </xsd:element>
    <xsd:element name="GUID" ma:index="65" nillable="true" ma:displayName="GUID" ma:hidden="true" ma:internalName="GUID" ma:readOnly="true">
      <xsd:simpleType>
        <xsd:restriction base="dms:Unknown"/>
      </xsd:simpleType>
    </xsd:element>
    <xsd:element name="WorkflowVersion" ma:index="66" nillable="true" ma:displayName="Workflow Version" ma:hidden="true" ma:internalName="WorkflowVersion" ma:readOnly="true">
      <xsd:simpleType>
        <xsd:restriction base="dms:Unknown"/>
      </xsd:simpleType>
    </xsd:element>
    <xsd:element name="WorkflowInstanceID" ma:index="67" nillable="true" ma:displayName="Workflow Instance ID" ma:hidden="true" ma:internalName="WorkflowInstanceID" ma:readOnly="true">
      <xsd:simpleType>
        <xsd:restriction base="dms:Unknown"/>
      </xsd:simpleType>
    </xsd:element>
    <xsd:element name="ParentVersionString" ma:index="68" nillable="true" ma:displayName="Source Version (Converted Document)" ma:hidden="true" ma:list="Docs" ma:internalName="ParentVersionString" ma:readOnly="true" ma:showField="ParentVersionString">
      <xsd:simpleType>
        <xsd:restriction base="dms:Lookup"/>
      </xsd:simpleType>
    </xsd:element>
    <xsd:element name="ParentLeafName" ma:index="69" nillable="true" ma:displayName="Source Name (Converted Document)" ma:hidden="true" ma:list="Docs" ma:internalName="ParentLeafName" ma:readOnly="true" ma:showField="ParentLeafName">
      <xsd:simpleType>
        <xsd:restriction base="dms:Lookup"/>
      </xsd:simpleType>
    </xsd:element>
    <xsd:element name="DocConcurrencyNumber" ma:index="70" nillable="true" ma:displayName="Document Concurrency Number" ma:hidden="true" ma:list="Docs" ma:internalName="DocConcurrencyNumber" ma:readOnly="true" ma:showField="DocConcurrencyNumber">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c1ac15a8-7e63-4deb-92ae-59a071097bea" elementFormDefault="qualified">
    <xsd:import namespace="http://schemas.microsoft.com/office/2006/documentManagement/types"/>
    <xsd:import namespace="http://schemas.microsoft.com/office/infopath/2007/PartnerControls"/>
    <xsd:element name="_dlc_DocId" ma:index="73" nillable="true" ma:displayName="Document ID Value" ma:description="The value of the document ID assigned to this item." ma:internalName="_dlc_DocId" ma:readOnly="true">
      <xsd:simpleType>
        <xsd:restriction base="dms:Text"/>
      </xsd:simpleType>
    </xsd:element>
    <xsd:element name="_dlc_DocIdUrl" ma:index="7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75"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Content Type"/>
        <xsd:element ref="dc:title" minOccurs="0" maxOccurs="1" ma:index="8"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8924C8-A973-4C22-8744-B5A37FE93350}">
  <ds:schemaRefs>
    <ds:schemaRef ds:uri="http://schemas.microsoft.com/sharepoint/v3/contenttype/forms"/>
  </ds:schemaRefs>
</ds:datastoreItem>
</file>

<file path=customXml/itemProps2.xml><?xml version="1.0" encoding="utf-8"?>
<ds:datastoreItem xmlns:ds="http://schemas.openxmlformats.org/officeDocument/2006/customXml" ds:itemID="{21543979-EB2C-43C6-B69C-3B00FA871A45}">
  <ds:schemaRefs>
    <ds:schemaRef ds:uri="http://schemas.microsoft.com/sharepoint/events"/>
  </ds:schemaRefs>
</ds:datastoreItem>
</file>

<file path=customXml/itemProps3.xml><?xml version="1.0" encoding="utf-8"?>
<ds:datastoreItem xmlns:ds="http://schemas.openxmlformats.org/officeDocument/2006/customXml" ds:itemID="{C46EC4DE-7C0F-4118-ACD9-8928F799C414}">
  <ds:schemaRefs>
    <ds:schemaRef ds:uri="http://purl.org/dc/dcmitype/"/>
    <ds:schemaRef ds:uri="http://purl.org/dc/terms/"/>
    <ds:schemaRef ds:uri="http://schemas.microsoft.com/office/2006/metadata/properties"/>
    <ds:schemaRef ds:uri="http://www.w3.org/XML/1998/namespace"/>
    <ds:schemaRef ds:uri="http://purl.org/dc/elements/1.1/"/>
    <ds:schemaRef ds:uri="http://schemas.microsoft.com/office/2006/documentManagement/types"/>
    <ds:schemaRef ds:uri="http://schemas.microsoft.com/sharepoint/v3"/>
    <ds:schemaRef ds:uri="http://schemas.microsoft.com/office/infopath/2007/PartnerControls"/>
    <ds:schemaRef ds:uri="http://schemas.openxmlformats.org/package/2006/metadata/core-properties"/>
    <ds:schemaRef ds:uri="c1ac15a8-7e63-4deb-92ae-59a071097bea"/>
  </ds:schemaRefs>
</ds:datastoreItem>
</file>

<file path=customXml/itemProps4.xml><?xml version="1.0" encoding="utf-8"?>
<ds:datastoreItem xmlns:ds="http://schemas.openxmlformats.org/officeDocument/2006/customXml" ds:itemID="{74DC4609-269A-43BC-AFD1-0B5739E350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1ac15a8-7e63-4deb-92ae-59a071097b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Pushpin</Template>
  <TotalTime>6834</TotalTime>
  <Words>5096</Words>
  <Application>Microsoft Office PowerPoint</Application>
  <PresentationFormat>On-screen Show (4:3)</PresentationFormat>
  <Paragraphs>732</Paragraphs>
  <Slides>70</Slides>
  <Notes>61</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Pushpin</vt:lpstr>
      <vt:lpstr>Peer Comparison and Benchmarking</vt:lpstr>
      <vt:lpstr>Module Outcomes</vt:lpstr>
      <vt:lpstr>Background Information</vt:lpstr>
      <vt:lpstr>Peer Comparison</vt:lpstr>
      <vt:lpstr>Benchmarking</vt:lpstr>
      <vt:lpstr>Using Peer Comparison and Benchmarking</vt:lpstr>
      <vt:lpstr>Benchmarking and  Peer Comparison</vt:lpstr>
      <vt:lpstr>Steps in Benchmarking Process</vt:lpstr>
      <vt:lpstr>Identifying Peers and  High Achievers</vt:lpstr>
      <vt:lpstr>Determining Peer Agency Performance</vt:lpstr>
      <vt:lpstr>Surveying and Visiting  High-Performing Peers</vt:lpstr>
      <vt:lpstr>Implementing Improvements</vt:lpstr>
      <vt:lpstr>Considerations for Peer Comparison and Benchmarking</vt:lpstr>
      <vt:lpstr>Benefits of Peer Comparison and Benchmarking</vt:lpstr>
      <vt:lpstr>SUMMARY</vt:lpstr>
      <vt:lpstr>Performance Measurement: Framework for Success</vt:lpstr>
      <vt:lpstr>Framework for Success</vt:lpstr>
      <vt:lpstr>Vision, Mission, and Goals</vt:lpstr>
      <vt:lpstr>Vision Statements</vt:lpstr>
      <vt:lpstr>Mission Statements</vt:lpstr>
      <vt:lpstr>Vision and Mission  Statement  Dos &amp; Don’ts</vt:lpstr>
      <vt:lpstr>DO:</vt:lpstr>
      <vt:lpstr>DON’T</vt:lpstr>
      <vt:lpstr>Example Statements</vt:lpstr>
      <vt:lpstr>Example Statements</vt:lpstr>
      <vt:lpstr>Example Statements</vt:lpstr>
      <vt:lpstr>Example Statements</vt:lpstr>
      <vt:lpstr>EXERCISE</vt:lpstr>
      <vt:lpstr>EXERCISE: Looking Ahead</vt:lpstr>
      <vt:lpstr>Other Considerations</vt:lpstr>
      <vt:lpstr>SUMMARY</vt:lpstr>
      <vt:lpstr>Goals and Objectives</vt:lpstr>
      <vt:lpstr>Purpose of Goals</vt:lpstr>
      <vt:lpstr>What are Objectives?</vt:lpstr>
      <vt:lpstr>How to Think about Developing Objectives</vt:lpstr>
      <vt:lpstr>Dos &amp; Don’ts</vt:lpstr>
      <vt:lpstr>Do</vt:lpstr>
      <vt:lpstr>Don’t</vt:lpstr>
      <vt:lpstr>Example Goals and Objectives</vt:lpstr>
      <vt:lpstr>Example Goals and Objectives</vt:lpstr>
      <vt:lpstr>Example Goals and Objectives</vt:lpstr>
      <vt:lpstr>Outcomes</vt:lpstr>
      <vt:lpstr>What are Outcomes?</vt:lpstr>
      <vt:lpstr>Slide 44</vt:lpstr>
      <vt:lpstr>SUMMARY</vt:lpstr>
      <vt:lpstr>EXERCISE</vt:lpstr>
      <vt:lpstr>Tying it Together</vt:lpstr>
      <vt:lpstr>Performance Measures</vt:lpstr>
      <vt:lpstr>Measuring Performance: Motivation</vt:lpstr>
      <vt:lpstr>Qualitative vs. Quantitative</vt:lpstr>
      <vt:lpstr>Types of Performance Measures</vt:lpstr>
      <vt:lpstr>Slide 52</vt:lpstr>
      <vt:lpstr>Performance Measures in Practice</vt:lpstr>
      <vt:lpstr>Traditional Measures for Public Transportation</vt:lpstr>
      <vt:lpstr>Slide 55</vt:lpstr>
      <vt:lpstr>Slide 56</vt:lpstr>
      <vt:lpstr>Performance Measures</vt:lpstr>
      <vt:lpstr>Trends in Rural Coordination and Mobility Management</vt:lpstr>
      <vt:lpstr>The “Human” Impact of Service</vt:lpstr>
      <vt:lpstr>Connecting Rural Areas </vt:lpstr>
      <vt:lpstr>Measures for Consideration</vt:lpstr>
      <vt:lpstr>Other Considerations</vt:lpstr>
      <vt:lpstr>EXERCISE</vt:lpstr>
      <vt:lpstr>Think About…</vt:lpstr>
      <vt:lpstr>Applied  Performance  Measurement</vt:lpstr>
      <vt:lpstr>Basic Protocols</vt:lpstr>
      <vt:lpstr>Lessons Learned from  Case Studies</vt:lpstr>
      <vt:lpstr>SUMMARY</vt:lpstr>
      <vt:lpstr>Slide 69</vt:lpstr>
      <vt:lpstr>This Presentation and  Supplemental Materials are Based on:</vt:lpstr>
    </vt:vector>
  </TitlesOfParts>
  <Company>tti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Meredith K Highsmith</dc:creator>
  <cp:lastModifiedBy>Jones</cp:lastModifiedBy>
  <cp:revision>120</cp:revision>
  <dcterms:created xsi:type="dcterms:W3CDTF">2013-05-15T18:09:22Z</dcterms:created>
  <dcterms:modified xsi:type="dcterms:W3CDTF">2014-03-27T23:43:47Z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5fb88f33-c76b-4f01-856b-e3d236447e9b</vt:lpwstr>
  </property>
</Properties>
</file>