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73" r:id="rId6"/>
  </p:sldMasterIdLst>
  <p:notesMasterIdLst>
    <p:notesMasterId r:id="rId29"/>
  </p:notesMasterIdLst>
  <p:handoutMasterIdLst>
    <p:handoutMasterId r:id="rId30"/>
  </p:handoutMasterIdLst>
  <p:sldIdLst>
    <p:sldId id="410" r:id="rId7"/>
    <p:sldId id="411" r:id="rId8"/>
    <p:sldId id="412" r:id="rId9"/>
    <p:sldId id="413" r:id="rId10"/>
    <p:sldId id="414" r:id="rId11"/>
    <p:sldId id="415" r:id="rId12"/>
    <p:sldId id="416" r:id="rId13"/>
    <p:sldId id="417" r:id="rId14"/>
    <p:sldId id="418" r:id="rId15"/>
    <p:sldId id="419" r:id="rId16"/>
    <p:sldId id="420" r:id="rId17"/>
    <p:sldId id="421" r:id="rId18"/>
    <p:sldId id="422" r:id="rId19"/>
    <p:sldId id="423" r:id="rId20"/>
    <p:sldId id="424" r:id="rId21"/>
    <p:sldId id="425" r:id="rId22"/>
    <p:sldId id="426" r:id="rId23"/>
    <p:sldId id="429" r:id="rId24"/>
    <p:sldId id="427" r:id="rId25"/>
    <p:sldId id="428" r:id="rId26"/>
    <p:sldId id="430" r:id="rId27"/>
    <p:sldId id="431" r:id="rId28"/>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 Consol Torres" initials="CT"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B9C"/>
    <a:srgbClr val="2F5C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75453" autoAdjust="0"/>
  </p:normalViewPr>
  <p:slideViewPr>
    <p:cSldViewPr>
      <p:cViewPr>
        <p:scale>
          <a:sx n="66" d="100"/>
          <a:sy n="66" d="100"/>
        </p:scale>
        <p:origin x="-3666" y="-132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a:lvl1pPr>
          </a:lstStyle>
          <a:p>
            <a:fld id="{1A319319-42D6-4550-A81D-77F3AA0EBC7A}" type="slidenum">
              <a:rPr lang="en-US" smtClean="0"/>
              <a:pPr/>
              <a:t>‹#›</a:t>
            </a:fld>
            <a:endParaRPr lang="en-US" dirty="0"/>
          </a:p>
        </p:txBody>
      </p:sp>
    </p:spTree>
    <p:extLst>
      <p:ext uri="{BB962C8B-B14F-4D97-AF65-F5344CB8AC3E}">
        <p14:creationId xmlns:p14="http://schemas.microsoft.com/office/powerpoint/2010/main" val="3608249217"/>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6648" tIns="48324" rIns="96648" bIns="48324" rtlCol="0"/>
          <a:lstStyle>
            <a:lvl1pPr algn="l">
              <a:defRPr sz="1300"/>
            </a:lvl1pPr>
          </a:lstStyle>
          <a:p>
            <a:endParaRPr lang="en-US" dirty="0"/>
          </a:p>
        </p:txBody>
      </p:sp>
      <p:sp>
        <p:nvSpPr>
          <p:cNvPr id="3" name="Date Placeholder 2"/>
          <p:cNvSpPr>
            <a:spLocks noGrp="1"/>
          </p:cNvSpPr>
          <p:nvPr>
            <p:ph type="dt" idx="1"/>
          </p:nvPr>
        </p:nvSpPr>
        <p:spPr>
          <a:xfrm>
            <a:off x="4143587" y="1"/>
            <a:ext cx="3169920" cy="480060"/>
          </a:xfrm>
          <a:prstGeom prst="rect">
            <a:avLst/>
          </a:prstGeom>
        </p:spPr>
        <p:txBody>
          <a:bodyPr vert="horz" lIns="96648" tIns="48324" rIns="96648" bIns="48324" rtlCol="0"/>
          <a:lstStyle>
            <a:lvl1pPr algn="r">
              <a:defRPr sz="1300"/>
            </a:lvl1pPr>
          </a:lstStyle>
          <a:p>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48" tIns="48324" rIns="96648" bIns="48324"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48" tIns="48324" rIns="96648" bIns="4832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5"/>
            <a:ext cx="3169920" cy="480060"/>
          </a:xfrm>
          <a:prstGeom prst="rect">
            <a:avLst/>
          </a:prstGeom>
        </p:spPr>
        <p:txBody>
          <a:bodyPr vert="horz" lIns="96648" tIns="48324" rIns="96648" bIns="48324"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5"/>
            <a:ext cx="3169920" cy="480060"/>
          </a:xfrm>
          <a:prstGeom prst="rect">
            <a:avLst/>
          </a:prstGeom>
        </p:spPr>
        <p:txBody>
          <a:bodyPr vert="horz" lIns="96648" tIns="48324" rIns="96648" bIns="48324" rtlCol="0" anchor="b"/>
          <a:lstStyle>
            <a:lvl1pPr algn="r">
              <a:defRPr sz="1300"/>
            </a:lvl1pPr>
          </a:lstStyle>
          <a:p>
            <a:fld id="{9910235D-950C-4711-B7CE-883A6FC392CD}" type="slidenum">
              <a:rPr lang="en-US" smtClean="0"/>
              <a:pPr/>
              <a:t>‹#›</a:t>
            </a:fld>
            <a:endParaRPr lang="en-US" dirty="0"/>
          </a:p>
        </p:txBody>
      </p:sp>
    </p:spTree>
    <p:extLst>
      <p:ext uri="{BB962C8B-B14F-4D97-AF65-F5344CB8AC3E}">
        <p14:creationId xmlns:p14="http://schemas.microsoft.com/office/powerpoint/2010/main" val="1252506771"/>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8" name="Slide Number Placeholder 7"/>
          <p:cNvSpPr>
            <a:spLocks noGrp="1"/>
          </p:cNvSpPr>
          <p:nvPr>
            <p:ph type="sldNum" sz="quarter" idx="10"/>
          </p:nvPr>
        </p:nvSpPr>
        <p:spPr/>
        <p:txBody>
          <a:bodyPr/>
          <a:lstStyle/>
          <a:p>
            <a:fld id="{9910235D-950C-4711-B7CE-883A6FC392CD}" type="slidenum">
              <a:rPr lang="en-US" smtClean="0"/>
              <a:pPr/>
              <a:t>1</a:t>
            </a:fld>
            <a:endParaRPr lang="en-US" dirty="0"/>
          </a:p>
        </p:txBody>
      </p:sp>
      <p:sp>
        <p:nvSpPr>
          <p:cNvPr id="9" name="Date Placeholder 8"/>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9168658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Slide Number Placeholder 6"/>
          <p:cNvSpPr>
            <a:spLocks noGrp="1"/>
          </p:cNvSpPr>
          <p:nvPr>
            <p:ph type="sldNum" sz="quarter" idx="10"/>
          </p:nvPr>
        </p:nvSpPr>
        <p:spPr/>
        <p:txBody>
          <a:bodyPr/>
          <a:lstStyle/>
          <a:p>
            <a:fld id="{9910235D-950C-4711-B7CE-883A6FC392CD}" type="slidenum">
              <a:rPr lang="en-US" smtClean="0"/>
              <a:pPr/>
              <a:t>10</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585398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Briefly</a:t>
            </a:r>
            <a:r>
              <a:rPr lang="en-US" baseline="0" dirty="0" smtClean="0"/>
              <a:t> describe the types of analysis in each of the two categories.</a:t>
            </a:r>
          </a:p>
          <a:p>
            <a:endParaRPr lang="en-US" dirty="0" smtClean="0"/>
          </a:p>
          <a:p>
            <a:r>
              <a:rPr lang="en-US" dirty="0" smtClean="0"/>
              <a:t>Ask participants the question on the slide.</a:t>
            </a:r>
            <a:r>
              <a:rPr lang="en-US" baseline="0" dirty="0" smtClean="0"/>
              <a:t> </a:t>
            </a:r>
            <a:r>
              <a:rPr lang="en-US" b="1" baseline="0" dirty="0" smtClean="0"/>
              <a:t>Wait for responses.</a:t>
            </a:r>
          </a:p>
          <a:p>
            <a:endParaRPr lang="en-US" baseline="0" dirty="0" smtClean="0"/>
          </a:p>
          <a:p>
            <a:r>
              <a:rPr lang="en-US" baseline="0" dirty="0" smtClean="0"/>
              <a:t>“Dispatch is the common link”.</a:t>
            </a:r>
          </a:p>
        </p:txBody>
      </p:sp>
      <p:sp>
        <p:nvSpPr>
          <p:cNvPr id="7" name="Slide Number Placeholder 6"/>
          <p:cNvSpPr>
            <a:spLocks noGrp="1"/>
          </p:cNvSpPr>
          <p:nvPr>
            <p:ph type="sldNum" sz="quarter" idx="10"/>
          </p:nvPr>
        </p:nvSpPr>
        <p:spPr/>
        <p:txBody>
          <a:bodyPr/>
          <a:lstStyle/>
          <a:p>
            <a:fld id="{9910235D-950C-4711-B7CE-883A6FC392CD}" type="slidenum">
              <a:rPr lang="en-US" smtClean="0"/>
              <a:pPr/>
              <a:t>11</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721705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Delivering public transportation is a team effort. The dispatcher, scheduler, reservationist, driver, and passenger must each understand his or her responsibilities in making the overall system work efficiently.</a:t>
            </a:r>
          </a:p>
          <a:p>
            <a:endParaRPr lang="en-US" dirty="0"/>
          </a:p>
          <a:p>
            <a:r>
              <a:rPr lang="en-US" dirty="0"/>
              <a:t>Communicating expectations and delineating responsibilities through, for example, well-written job descriptions and a rider’s guide. Dispatch staff have the most impact on a transit agency’s productivity, followed closely by the impact of drivers.</a:t>
            </a:r>
            <a:endParaRPr lang="en-US" baseline="0" dirty="0" smtClean="0"/>
          </a:p>
          <a:p>
            <a:endParaRPr lang="en-US" dirty="0"/>
          </a:p>
        </p:txBody>
      </p:sp>
      <p:sp>
        <p:nvSpPr>
          <p:cNvPr id="7" name="Slide Number Placeholder 6"/>
          <p:cNvSpPr>
            <a:spLocks noGrp="1"/>
          </p:cNvSpPr>
          <p:nvPr>
            <p:ph type="sldNum" sz="quarter" idx="10"/>
          </p:nvPr>
        </p:nvSpPr>
        <p:spPr/>
        <p:txBody>
          <a:bodyPr/>
          <a:lstStyle/>
          <a:p>
            <a:fld id="{9910235D-950C-4711-B7CE-883A6FC392CD}" type="slidenum">
              <a:rPr lang="en-US" smtClean="0"/>
              <a:pPr/>
              <a:t>12</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059265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Briefly</a:t>
            </a:r>
            <a:r>
              <a:rPr lang="en-US" baseline="0" dirty="0" smtClean="0"/>
              <a:t> describe slack analysis.</a:t>
            </a:r>
          </a:p>
          <a:p>
            <a:endParaRPr lang="en-US" dirty="0" smtClean="0"/>
          </a:p>
          <a:p>
            <a:r>
              <a:rPr lang="en-US" dirty="0" smtClean="0"/>
              <a:t>Ask participants the question on the slide.</a:t>
            </a:r>
            <a:r>
              <a:rPr lang="en-US" baseline="0" dirty="0" smtClean="0"/>
              <a:t> </a:t>
            </a:r>
            <a:r>
              <a:rPr lang="en-US" b="1" baseline="0" dirty="0" smtClean="0"/>
              <a:t>Wait for responses.</a:t>
            </a:r>
          </a:p>
          <a:p>
            <a:endParaRPr lang="en-US" b="1" baseline="0" dirty="0" smtClean="0"/>
          </a:p>
          <a:p>
            <a:r>
              <a:rPr lang="en-US" b="0" baseline="0" dirty="0" smtClean="0"/>
              <a:t>“B” is more productive as there is more ridesharing and fewer times where slack was present at one point during the week.</a:t>
            </a:r>
          </a:p>
        </p:txBody>
      </p:sp>
      <p:sp>
        <p:nvSpPr>
          <p:cNvPr id="7" name="Slide Number Placeholder 6"/>
          <p:cNvSpPr>
            <a:spLocks noGrp="1"/>
          </p:cNvSpPr>
          <p:nvPr>
            <p:ph type="sldNum" sz="quarter" idx="10"/>
          </p:nvPr>
        </p:nvSpPr>
        <p:spPr/>
        <p:txBody>
          <a:bodyPr/>
          <a:lstStyle/>
          <a:p>
            <a:fld id="{9910235D-950C-4711-B7CE-883A6FC392CD}" type="slidenum">
              <a:rPr lang="en-US" smtClean="0"/>
              <a:pPr/>
              <a:t>13</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480658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Briefly</a:t>
            </a:r>
            <a:r>
              <a:rPr lang="en-US" baseline="0" dirty="0" smtClean="0"/>
              <a:t> describe how to calculate productivity by driver.</a:t>
            </a:r>
          </a:p>
          <a:p>
            <a:endParaRPr lang="en-US" dirty="0" smtClean="0"/>
          </a:p>
          <a:p>
            <a:r>
              <a:rPr lang="en-US" dirty="0" smtClean="0"/>
              <a:t>Ask participants, “Which driver was most</a:t>
            </a:r>
            <a:r>
              <a:rPr lang="en-US" baseline="0" dirty="0" smtClean="0"/>
              <a:t> productive?”  </a:t>
            </a:r>
            <a:r>
              <a:rPr lang="en-US" b="1" baseline="0" dirty="0" smtClean="0"/>
              <a:t>Wait for responses.</a:t>
            </a:r>
          </a:p>
          <a:p>
            <a:endParaRPr lang="en-US" b="1" baseline="0" dirty="0" smtClean="0"/>
          </a:p>
          <a:p>
            <a:r>
              <a:rPr lang="en-US" b="0" baseline="0" dirty="0" smtClean="0"/>
              <a:t>Explain that agency management should “</a:t>
            </a:r>
            <a:r>
              <a:rPr lang="en-US" dirty="0"/>
              <a:t>Measure manifest productivity over time to determine if the dispatcher can aid the driver in being more productive, if retraining is needed, or if you should revise the schedule or fleet distribution to increase productivity, improve how staff are utilized, or reduce costs.”</a:t>
            </a:r>
            <a:endParaRPr lang="en-US" b="0" baseline="0" dirty="0" smtClean="0"/>
          </a:p>
        </p:txBody>
      </p:sp>
      <p:sp>
        <p:nvSpPr>
          <p:cNvPr id="7" name="Slide Number Placeholder 6"/>
          <p:cNvSpPr>
            <a:spLocks noGrp="1"/>
          </p:cNvSpPr>
          <p:nvPr>
            <p:ph type="sldNum" sz="quarter" idx="10"/>
          </p:nvPr>
        </p:nvSpPr>
        <p:spPr/>
        <p:txBody>
          <a:bodyPr/>
          <a:lstStyle/>
          <a:p>
            <a:fld id="{9910235D-950C-4711-B7CE-883A6FC392CD}" type="slidenum">
              <a:rPr lang="en-US" smtClean="0"/>
              <a:pPr/>
              <a:t>14</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512761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Slide Number Placeholder 6"/>
          <p:cNvSpPr>
            <a:spLocks noGrp="1"/>
          </p:cNvSpPr>
          <p:nvPr>
            <p:ph type="sldNum" sz="quarter" idx="10"/>
          </p:nvPr>
        </p:nvSpPr>
        <p:spPr/>
        <p:txBody>
          <a:bodyPr/>
          <a:lstStyle/>
          <a:p>
            <a:fld id="{9910235D-950C-4711-B7CE-883A6FC392CD}" type="slidenum">
              <a:rPr lang="en-US" smtClean="0"/>
              <a:pPr/>
              <a:t>15</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930191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Instruct</a:t>
            </a:r>
            <a:r>
              <a:rPr lang="en-US" baseline="0" dirty="0" smtClean="0"/>
              <a:t> class how to begin activity. Visually judge the progress of class. Briefly walk through the steps of the activity to calculate dispatch staffing needs in hypothetical situation. Engage groups in room discussion about the process of this activity; and its utility in managing labor costs. </a:t>
            </a:r>
            <a:endParaRPr lang="en-US" dirty="0"/>
          </a:p>
        </p:txBody>
      </p:sp>
      <p:sp>
        <p:nvSpPr>
          <p:cNvPr id="7" name="Slide Number Placeholder 6"/>
          <p:cNvSpPr>
            <a:spLocks noGrp="1"/>
          </p:cNvSpPr>
          <p:nvPr>
            <p:ph type="sldNum" sz="quarter" idx="10"/>
          </p:nvPr>
        </p:nvSpPr>
        <p:spPr/>
        <p:txBody>
          <a:bodyPr/>
          <a:lstStyle/>
          <a:p>
            <a:fld id="{9910235D-950C-4711-B7CE-883A6FC392CD}" type="slidenum">
              <a:rPr lang="en-US" smtClean="0"/>
              <a:pPr/>
              <a:t>16</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753157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Slide Number Placeholder 6"/>
          <p:cNvSpPr>
            <a:spLocks noGrp="1"/>
          </p:cNvSpPr>
          <p:nvPr>
            <p:ph type="sldNum" sz="quarter" idx="10"/>
          </p:nvPr>
        </p:nvSpPr>
        <p:spPr/>
        <p:txBody>
          <a:bodyPr/>
          <a:lstStyle/>
          <a:p>
            <a:fld id="{9910235D-950C-4711-B7CE-883A6FC392CD}" type="slidenum">
              <a:rPr lang="en-US" smtClean="0"/>
              <a:pPr/>
              <a:t>17</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6579281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Briefly</a:t>
            </a:r>
            <a:r>
              <a:rPr lang="en-US" baseline="0" dirty="0" smtClean="0"/>
              <a:t> describe activity process and intent. Judge remaining time in session and allow 3-5 minutes for groups to form and brainstorm.</a:t>
            </a:r>
          </a:p>
          <a:p>
            <a:endParaRPr lang="en-US" dirty="0" smtClean="0"/>
          </a:p>
          <a:p>
            <a:r>
              <a:rPr lang="en-US" dirty="0" smtClean="0"/>
              <a:t>Ask representatives</a:t>
            </a:r>
            <a:r>
              <a:rPr lang="en-US" baseline="0" dirty="0" smtClean="0"/>
              <a:t> from each group</a:t>
            </a:r>
            <a:r>
              <a:rPr lang="en-US" dirty="0" smtClean="0"/>
              <a:t>, “What</a:t>
            </a:r>
            <a:r>
              <a:rPr lang="en-US" baseline="0" dirty="0" smtClean="0"/>
              <a:t> best or better practices would your group like to share?”  </a:t>
            </a:r>
            <a:r>
              <a:rPr lang="en-US" b="1" baseline="0" dirty="0" smtClean="0"/>
              <a:t>Wait for responses.</a:t>
            </a:r>
          </a:p>
        </p:txBody>
      </p:sp>
      <p:sp>
        <p:nvSpPr>
          <p:cNvPr id="7" name="Slide Number Placeholder 6"/>
          <p:cNvSpPr>
            <a:spLocks noGrp="1"/>
          </p:cNvSpPr>
          <p:nvPr>
            <p:ph type="sldNum" sz="quarter" idx="10"/>
          </p:nvPr>
        </p:nvSpPr>
        <p:spPr/>
        <p:txBody>
          <a:bodyPr/>
          <a:lstStyle/>
          <a:p>
            <a:fld id="{9910235D-950C-4711-B7CE-883A6FC392CD}" type="slidenum">
              <a:rPr lang="en-US" smtClean="0"/>
              <a:pPr/>
              <a:t>18</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726127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Briefly</a:t>
            </a:r>
            <a:r>
              <a:rPr lang="en-US" baseline="0" dirty="0" smtClean="0"/>
              <a:t> describe slide contents with class.</a:t>
            </a:r>
            <a:endParaRPr lang="en-US" dirty="0"/>
          </a:p>
        </p:txBody>
      </p:sp>
      <p:sp>
        <p:nvSpPr>
          <p:cNvPr id="7" name="Slide Number Placeholder 6"/>
          <p:cNvSpPr>
            <a:spLocks noGrp="1"/>
          </p:cNvSpPr>
          <p:nvPr>
            <p:ph type="sldNum" sz="quarter" idx="10"/>
          </p:nvPr>
        </p:nvSpPr>
        <p:spPr/>
        <p:txBody>
          <a:bodyPr/>
          <a:lstStyle/>
          <a:p>
            <a:fld id="{9910235D-950C-4711-B7CE-883A6FC392CD}" type="slidenum">
              <a:rPr lang="en-US" smtClean="0"/>
              <a:pPr/>
              <a:t>19</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276557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the questions on the slide.</a:t>
            </a:r>
            <a:r>
              <a:rPr lang="en-US" baseline="0" dirty="0" smtClean="0"/>
              <a:t> </a:t>
            </a:r>
            <a:r>
              <a:rPr lang="en-US" b="1" baseline="0" dirty="0" smtClean="0"/>
              <a:t>Wait for responses.</a:t>
            </a:r>
          </a:p>
          <a:p>
            <a:endParaRPr lang="en-US" baseline="0" dirty="0" smtClean="0"/>
          </a:p>
          <a:p>
            <a:pPr defTabSz="914275">
              <a:defRPr/>
            </a:pPr>
            <a:r>
              <a:rPr lang="en-US" dirty="0"/>
              <a:t>Salaries and wages, followed by fringe benefits, are the two largest categories of operating expenses for all types of transit agencies in Texas.</a:t>
            </a:r>
          </a:p>
          <a:p>
            <a:endParaRPr lang="en-US" baseline="0" dirty="0" smtClean="0"/>
          </a:p>
          <a:p>
            <a:r>
              <a:rPr lang="en-US" baseline="0" dirty="0" smtClean="0"/>
              <a:t>The following slides provide information related to labor costs, productivity, and savings.</a:t>
            </a:r>
            <a:endParaRPr lang="en-US" dirty="0" smtClean="0"/>
          </a:p>
          <a:p>
            <a:endParaRPr lang="en-US" dirty="0"/>
          </a:p>
        </p:txBody>
      </p:sp>
      <p:sp>
        <p:nvSpPr>
          <p:cNvPr id="7" name="Slide Number Placeholder 6"/>
          <p:cNvSpPr>
            <a:spLocks noGrp="1"/>
          </p:cNvSpPr>
          <p:nvPr>
            <p:ph type="sldNum" sz="quarter" idx="10"/>
          </p:nvPr>
        </p:nvSpPr>
        <p:spPr/>
        <p:txBody>
          <a:bodyPr/>
          <a:lstStyle/>
          <a:p>
            <a:fld id="{9910235D-950C-4711-B7CE-883A6FC392CD}" type="slidenum">
              <a:rPr lang="en-US" smtClean="0"/>
              <a:pPr/>
              <a:t>2</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9554885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75">
              <a:defRPr/>
            </a:pPr>
            <a:r>
              <a:rPr lang="en-US" dirty="0" smtClean="0"/>
              <a:t>Briefly</a:t>
            </a:r>
            <a:r>
              <a:rPr lang="en-US" baseline="0" dirty="0" smtClean="0"/>
              <a:t> describe slide contents with class.</a:t>
            </a:r>
            <a:endParaRPr lang="en-US" dirty="0" smtClean="0"/>
          </a:p>
        </p:txBody>
      </p:sp>
      <p:sp>
        <p:nvSpPr>
          <p:cNvPr id="7" name="Slide Number Placeholder 6"/>
          <p:cNvSpPr>
            <a:spLocks noGrp="1"/>
          </p:cNvSpPr>
          <p:nvPr>
            <p:ph type="sldNum" sz="quarter" idx="10"/>
          </p:nvPr>
        </p:nvSpPr>
        <p:spPr/>
        <p:txBody>
          <a:bodyPr/>
          <a:lstStyle/>
          <a:p>
            <a:fld id="{9910235D-950C-4711-B7CE-883A6FC392CD}" type="slidenum">
              <a:rPr lang="en-US" smtClean="0"/>
              <a:pPr/>
              <a:t>20</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9537694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learning outcomes</a:t>
            </a:r>
            <a:r>
              <a:rPr lang="en-US" baseline="0" dirty="0" smtClean="0"/>
              <a:t> with attendees.</a:t>
            </a:r>
          </a:p>
          <a:p>
            <a:endParaRPr lang="en-US" dirty="0" smtClean="0"/>
          </a:p>
          <a:p>
            <a:r>
              <a:rPr lang="en-US" dirty="0" smtClean="0"/>
              <a:t>Remind</a:t>
            </a:r>
            <a:r>
              <a:rPr lang="en-US" baseline="0" dirty="0" smtClean="0"/>
              <a:t> the class that the RMC 6694 guidebook will contain all of today’s discussion and more, available online too.</a:t>
            </a:r>
            <a:endParaRPr lang="en-US" dirty="0" smtClean="0"/>
          </a:p>
        </p:txBody>
      </p:sp>
      <p:sp>
        <p:nvSpPr>
          <p:cNvPr id="8" name="Slide Number Placeholder 7"/>
          <p:cNvSpPr>
            <a:spLocks noGrp="1"/>
          </p:cNvSpPr>
          <p:nvPr>
            <p:ph type="sldNum" sz="quarter" idx="10"/>
          </p:nvPr>
        </p:nvSpPr>
        <p:spPr/>
        <p:txBody>
          <a:bodyPr/>
          <a:lstStyle/>
          <a:p>
            <a:fld id="{9910235D-950C-4711-B7CE-883A6FC392CD}" type="slidenum">
              <a:rPr lang="en-US" smtClean="0"/>
              <a:pPr/>
              <a:t>21</a:t>
            </a:fld>
            <a:endParaRPr lang="en-US" dirty="0"/>
          </a:p>
        </p:txBody>
      </p:sp>
      <p:sp>
        <p:nvSpPr>
          <p:cNvPr id="9" name="Date Placeholder 8"/>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1436040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 all for your</a:t>
            </a:r>
            <a:r>
              <a:rPr lang="en-US" baseline="0" dirty="0" smtClean="0"/>
              <a:t> time and attention. Please use the session review form to provide feedback about the session content and instructor.”</a:t>
            </a:r>
            <a:endParaRPr lang="en-US" dirty="0"/>
          </a:p>
        </p:txBody>
      </p:sp>
      <p:sp>
        <p:nvSpPr>
          <p:cNvPr id="7" name="Slide Number Placeholder 6"/>
          <p:cNvSpPr>
            <a:spLocks noGrp="1"/>
          </p:cNvSpPr>
          <p:nvPr>
            <p:ph type="sldNum" sz="quarter" idx="10"/>
          </p:nvPr>
        </p:nvSpPr>
        <p:spPr/>
        <p:txBody>
          <a:bodyPr/>
          <a:lstStyle/>
          <a:p>
            <a:fld id="{9910235D-950C-4711-B7CE-883A6FC392CD}" type="slidenum">
              <a:rPr lang="en-US" smtClean="0"/>
              <a:pPr/>
              <a:t>22</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021834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a:t>
            </a:r>
            <a:r>
              <a:rPr lang="en-US" baseline="0" dirty="0" smtClean="0"/>
              <a:t> learning outcomes for participants.</a:t>
            </a:r>
            <a:endParaRPr lang="en-US" dirty="0"/>
          </a:p>
        </p:txBody>
      </p:sp>
      <p:sp>
        <p:nvSpPr>
          <p:cNvPr id="8" name="Slide Number Placeholder 7"/>
          <p:cNvSpPr>
            <a:spLocks noGrp="1"/>
          </p:cNvSpPr>
          <p:nvPr>
            <p:ph type="sldNum" sz="quarter" idx="10"/>
          </p:nvPr>
        </p:nvSpPr>
        <p:spPr/>
        <p:txBody>
          <a:bodyPr/>
          <a:lstStyle/>
          <a:p>
            <a:fld id="{9910235D-950C-4711-B7CE-883A6FC392CD}" type="slidenum">
              <a:rPr lang="en-US" smtClean="0"/>
              <a:pPr/>
              <a:t>3</a:t>
            </a:fld>
            <a:endParaRPr lang="en-US" dirty="0"/>
          </a:p>
        </p:txBody>
      </p:sp>
      <p:sp>
        <p:nvSpPr>
          <p:cNvPr id="9" name="Date Placeholder 8"/>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143604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7" name="Slide Number Placeholder 6"/>
          <p:cNvSpPr>
            <a:spLocks noGrp="1"/>
          </p:cNvSpPr>
          <p:nvPr>
            <p:ph type="sldNum" sz="quarter" idx="10"/>
          </p:nvPr>
        </p:nvSpPr>
        <p:spPr/>
        <p:txBody>
          <a:bodyPr/>
          <a:lstStyle/>
          <a:p>
            <a:fld id="{9910235D-950C-4711-B7CE-883A6FC392CD}" type="slidenum">
              <a:rPr lang="en-US" smtClean="0"/>
              <a:pPr/>
              <a:t>4</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243731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the questions on the slide.</a:t>
            </a:r>
            <a:r>
              <a:rPr lang="en-US" baseline="0" dirty="0" smtClean="0"/>
              <a:t> </a:t>
            </a:r>
            <a:r>
              <a:rPr lang="en-US" b="1" baseline="0" dirty="0" smtClean="0"/>
              <a:t>Wait for responses.</a:t>
            </a:r>
          </a:p>
          <a:p>
            <a:endParaRPr lang="en-US" baseline="0" dirty="0" smtClean="0"/>
          </a:p>
          <a:p>
            <a:r>
              <a:rPr lang="en-US" baseline="0" dirty="0" smtClean="0"/>
              <a:t>The following slides provide answers to these question and others.</a:t>
            </a:r>
          </a:p>
          <a:p>
            <a:endParaRPr lang="en-US" baseline="0" dirty="0" smtClean="0"/>
          </a:p>
          <a:p>
            <a:r>
              <a:rPr lang="en-US" dirty="0"/>
              <a:t>Productivity is a measure of service effectiveness when referring to transit agencies. Typically, productivity is defined as the number of passenger trips per hour or mile that revenue vehicles handle (“revenue vehicle hour” or “revenue vehicle mile”). Passenger trips per revenue vehicle hour are often considered to be the most important measure of demand-response transit productivity. “Productivity captures the ability of demand response transit systems to schedule and serve passenger trips with similar origins, destinations, and time parameters, using the least number of in-service vehicles and revenue hours”. </a:t>
            </a:r>
          </a:p>
          <a:p>
            <a:r>
              <a:rPr lang="en-US" b="1" dirty="0"/>
              <a:t>How Can Dispatch Affect Productivity and Operator Shifts?</a:t>
            </a:r>
          </a:p>
          <a:p>
            <a:r>
              <a:rPr lang="en-US" dirty="0"/>
              <a:t>A transit dispatch center staffed effectively and that fully leverages technology can maintain operational efficiency by making appropriate routing decisions to begin with and responding proactively when necessary service changes occur. A modest improvement in service productivity can significantly impact the cost effectiveness of your agency’s demand-response transit service.</a:t>
            </a:r>
          </a:p>
        </p:txBody>
      </p:sp>
      <p:sp>
        <p:nvSpPr>
          <p:cNvPr id="8" name="Slide Number Placeholder 7"/>
          <p:cNvSpPr>
            <a:spLocks noGrp="1"/>
          </p:cNvSpPr>
          <p:nvPr>
            <p:ph type="sldNum" sz="quarter" idx="10"/>
          </p:nvPr>
        </p:nvSpPr>
        <p:spPr/>
        <p:txBody>
          <a:bodyPr/>
          <a:lstStyle/>
          <a:p>
            <a:fld id="{9910235D-950C-4711-B7CE-883A6FC392CD}" type="slidenum">
              <a:rPr lang="en-US" smtClean="0"/>
              <a:pPr/>
              <a:t>5</a:t>
            </a:fld>
            <a:endParaRPr lang="en-US" dirty="0"/>
          </a:p>
        </p:txBody>
      </p:sp>
      <p:sp>
        <p:nvSpPr>
          <p:cNvPr id="9" name="Date Placeholder 8"/>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3003205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3-2 provides an example of a typical rural Texas transit agency that provides 125,000 passenger trips per year with 62,500 revenue hours at a cost of $2,250,000 annually. Increasing productivity by a modest 3 percent—for example, from 2.00 to 2.06 passengers per revenue hour—would provide the following options:</a:t>
            </a:r>
          </a:p>
          <a:p>
            <a:r>
              <a:rPr lang="en-US" b="1" dirty="0"/>
              <a:t>A. Save money</a:t>
            </a:r>
            <a:r>
              <a:rPr lang="en-US" dirty="0"/>
              <a:t>: A productivity increase of 3 percent would allow the agency to achieve the same number of passenger trips (125,000) in 1,820 fewer service hours, saving $65,534 in operating costs (see Table 3-2, Scenario A). The operating cost per passenger trip would decrease from $18.00 to $17.48. </a:t>
            </a:r>
          </a:p>
          <a:p>
            <a:r>
              <a:rPr lang="en-US" b="1" dirty="0"/>
              <a:t>B. Serve more passengers</a:t>
            </a:r>
            <a:r>
              <a:rPr lang="en-US" dirty="0"/>
              <a:t>: A productivity increase of 3 percent would allow the agency to increase the number of passenger trips annually by 3,750 within the existing service hours of 62,500 and operating costs of $2,250,000 (see Table 3-2, Scenario B). The operating cost per passenger trip would decrease from $18.00 to $17.48.</a:t>
            </a:r>
          </a:p>
        </p:txBody>
      </p:sp>
      <p:sp>
        <p:nvSpPr>
          <p:cNvPr id="7" name="Slide Number Placeholder 6"/>
          <p:cNvSpPr>
            <a:spLocks noGrp="1"/>
          </p:cNvSpPr>
          <p:nvPr>
            <p:ph type="sldNum" sz="quarter" idx="10"/>
          </p:nvPr>
        </p:nvSpPr>
        <p:spPr/>
        <p:txBody>
          <a:bodyPr/>
          <a:lstStyle/>
          <a:p>
            <a:fld id="{9910235D-950C-4711-B7CE-883A6FC392CD}" type="slidenum">
              <a:rPr lang="en-US" smtClean="0"/>
              <a:pPr/>
              <a:t>6</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710126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Chances are you already strive to efficiently manage agency staff, but even great practices can usually be improved. Here is a list of questions to get you started on self-assessment regarding how well you’re currently managing your staffing costs. </a:t>
            </a:r>
          </a:p>
          <a:p>
            <a:r>
              <a:rPr lang="en-US" b="1" u="sng" dirty="0"/>
              <a:t>Note:</a:t>
            </a:r>
            <a:r>
              <a:rPr lang="en-US" dirty="0"/>
              <a:t> All questions might not apply to your particular agency.</a:t>
            </a:r>
          </a:p>
        </p:txBody>
      </p:sp>
      <p:sp>
        <p:nvSpPr>
          <p:cNvPr id="7" name="Slide Number Placeholder 6"/>
          <p:cNvSpPr>
            <a:spLocks noGrp="1"/>
          </p:cNvSpPr>
          <p:nvPr>
            <p:ph type="sldNum" sz="quarter" idx="10"/>
          </p:nvPr>
        </p:nvSpPr>
        <p:spPr/>
        <p:txBody>
          <a:bodyPr/>
          <a:lstStyle/>
          <a:p>
            <a:fld id="{9910235D-950C-4711-B7CE-883A6FC392CD}" type="slidenum">
              <a:rPr lang="en-US" smtClean="0"/>
              <a:pPr/>
              <a:t>7</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21946022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75">
              <a:defRPr/>
            </a:pPr>
            <a:r>
              <a:rPr lang="en-US" dirty="0"/>
              <a:t>Instruct participants to locate first activity handout and take a few minutes to respond to each question.  Tell participants, “It is okay to leave a question blank as the form is for your personal reflection only”.</a:t>
            </a:r>
          </a:p>
        </p:txBody>
      </p:sp>
      <p:sp>
        <p:nvSpPr>
          <p:cNvPr id="7" name="Slide Number Placeholder 6"/>
          <p:cNvSpPr>
            <a:spLocks noGrp="1"/>
          </p:cNvSpPr>
          <p:nvPr>
            <p:ph type="sldNum" sz="quarter" idx="10"/>
          </p:nvPr>
        </p:nvSpPr>
        <p:spPr/>
        <p:txBody>
          <a:bodyPr/>
          <a:lstStyle/>
          <a:p>
            <a:fld id="{9910235D-950C-4711-B7CE-883A6FC392CD}" type="slidenum">
              <a:rPr lang="en-US" smtClean="0"/>
              <a:pPr/>
              <a:t>8</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3695278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75">
              <a:defRPr/>
            </a:pPr>
            <a:r>
              <a:rPr lang="en-US" dirty="0"/>
              <a:t>Answer “No” to any of the above questions? There may be opportunities for you to improve efficiency and control operating costs by managing staff more effectively. Answer “Yes” to every question above? You’ve got the right system in place for properly managing staff, but there might still be opportunities for improvement.</a:t>
            </a:r>
          </a:p>
        </p:txBody>
      </p:sp>
      <p:sp>
        <p:nvSpPr>
          <p:cNvPr id="7" name="Slide Number Placeholder 6"/>
          <p:cNvSpPr>
            <a:spLocks noGrp="1"/>
          </p:cNvSpPr>
          <p:nvPr>
            <p:ph type="sldNum" sz="quarter" idx="10"/>
          </p:nvPr>
        </p:nvSpPr>
        <p:spPr/>
        <p:txBody>
          <a:bodyPr/>
          <a:lstStyle/>
          <a:p>
            <a:fld id="{9910235D-950C-4711-B7CE-883A6FC392CD}" type="slidenum">
              <a:rPr lang="en-US" smtClean="0"/>
              <a:pPr/>
              <a:t>9</a:t>
            </a:fld>
            <a:endParaRPr lang="en-US" dirty="0"/>
          </a:p>
        </p:txBody>
      </p:sp>
      <p:sp>
        <p:nvSpPr>
          <p:cNvPr id="8" name="Date Placeholder 7"/>
          <p:cNvSpPr>
            <a:spLocks noGrp="1"/>
          </p:cNvSpPr>
          <p:nvPr>
            <p:ph type="dt" idx="11"/>
          </p:nvPr>
        </p:nvSpPr>
        <p:spPr/>
        <p:txBody>
          <a:bodyPr/>
          <a:lstStyle/>
          <a:p>
            <a:endParaRPr lang="en-US" dirty="0"/>
          </a:p>
        </p:txBody>
      </p:sp>
    </p:spTree>
    <p:extLst>
      <p:ext uri="{BB962C8B-B14F-4D97-AF65-F5344CB8AC3E}">
        <p14:creationId xmlns:p14="http://schemas.microsoft.com/office/powerpoint/2010/main" val="1488811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470025"/>
          </a:xfrm>
        </p:spPr>
        <p:txBody>
          <a:bodyPr/>
          <a:lstStyle>
            <a:lvl1pPr>
              <a:defRPr baseline="0"/>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lvl1pPr>
              <a:defRPr>
                <a:solidFill>
                  <a:srgbClr val="2F5CB7"/>
                </a:solidFill>
              </a:defRPr>
            </a:lvl1pPr>
          </a:lstStyle>
          <a:p>
            <a:r>
              <a:rPr lang="en-US" dirty="0" smtClean="0"/>
              <a:t>Session 3: Contracting</a:t>
            </a:r>
            <a:endParaRPr lang="en-US" dirty="0"/>
          </a:p>
        </p:txBody>
      </p:sp>
      <p:sp>
        <p:nvSpPr>
          <p:cNvPr id="7" name="Slide Number Placeholder 6"/>
          <p:cNvSpPr>
            <a:spLocks noGrp="1"/>
          </p:cNvSpPr>
          <p:nvPr>
            <p:ph type="sldNum" sz="quarter" idx="12"/>
          </p:nvPr>
        </p:nvSpPr>
        <p:spPr>
          <a:xfrm>
            <a:off x="6553200" y="6324600"/>
            <a:ext cx="2133600" cy="533400"/>
          </a:xfrm>
        </p:spPr>
        <p:txBody>
          <a:bodyPr vert="horz" lIns="91440" tIns="45720" rIns="91440" bIns="45720" rtlCol="0" anchor="ctr"/>
          <a:lstStyle>
            <a:lvl1pPr>
              <a:defRPr lang="en-US" smtClean="0"/>
            </a:lvl1pPr>
          </a:lstStyle>
          <a:p>
            <a:fld id="{E9BA2D4E-E0F4-4F40-B574-EF3D4A26066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lvl1pPr>
              <a:defRPr>
                <a:solidFill>
                  <a:srgbClr val="2F5CB7"/>
                </a:solidFill>
              </a:defRPr>
            </a:lvl1pPr>
          </a:lstStyle>
          <a:p>
            <a:r>
              <a:rPr lang="en-US" dirty="0" smtClean="0"/>
              <a:t>Session 3: Contracting</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9BA2D4E-E0F4-4F40-B574-EF3D4A26066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lvl1pPr>
              <a:defRPr>
                <a:solidFill>
                  <a:srgbClr val="2F5CB7"/>
                </a:solidFill>
              </a:defRPr>
            </a:lvl1pPr>
          </a:lstStyle>
          <a:p>
            <a:r>
              <a:rPr lang="en-US" dirty="0" smtClean="0"/>
              <a:t>Session 3: Contracting</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9BA2D4E-E0F4-4F40-B574-EF3D4A260660}"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lvl1pPr>
              <a:defRPr>
                <a:solidFill>
                  <a:srgbClr val="2F5CB7"/>
                </a:solidFill>
              </a:defRPr>
            </a:lvl1pPr>
          </a:lstStyle>
          <a:p>
            <a:r>
              <a:rPr lang="en-US" dirty="0" smtClean="0"/>
              <a:t>Session 3: Contracting</a:t>
            </a:r>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E9BA2D4E-E0F4-4F40-B574-EF3D4A260660}"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Session 3: Contracting</a:t>
            </a:r>
            <a:endParaRPr lang="en-US" dirty="0"/>
          </a:p>
        </p:txBody>
      </p:sp>
      <p:sp>
        <p:nvSpPr>
          <p:cNvPr id="6" name="Slide Number Placeholder 5"/>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Session 3: Contracting</a:t>
            </a:r>
            <a:endParaRPr lang="en-US" dirty="0"/>
          </a:p>
        </p:txBody>
      </p:sp>
      <p:sp>
        <p:nvSpPr>
          <p:cNvPr id="6" name="Slide Number Placeholder 5"/>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Session 3: Contracting</a:t>
            </a:r>
            <a:endParaRPr lang="en-US" dirty="0"/>
          </a:p>
        </p:txBody>
      </p:sp>
      <p:sp>
        <p:nvSpPr>
          <p:cNvPr id="6" name="Slide Number Placeholder 5"/>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Session 3: Contracting</a:t>
            </a:r>
            <a:endParaRPr lang="en-US" dirty="0"/>
          </a:p>
        </p:txBody>
      </p:sp>
      <p:sp>
        <p:nvSpPr>
          <p:cNvPr id="7" name="Slide Number Placeholder 6"/>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Session 3: Contracting</a:t>
            </a:r>
            <a:endParaRPr lang="en-US" dirty="0"/>
          </a:p>
        </p:txBody>
      </p:sp>
      <p:sp>
        <p:nvSpPr>
          <p:cNvPr id="9" name="Slide Number Placeholder 8"/>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Session 3: Contracting</a:t>
            </a:r>
            <a:endParaRPr lang="en-US" dirty="0"/>
          </a:p>
        </p:txBody>
      </p:sp>
      <p:sp>
        <p:nvSpPr>
          <p:cNvPr id="5" name="Slide Number Placeholder 4"/>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dirty="0" smtClean="0"/>
              <a:t>Session 3: Contracting</a:t>
            </a:r>
            <a:endParaRPr lang="en-US" dirty="0"/>
          </a:p>
        </p:txBody>
      </p:sp>
      <p:sp>
        <p:nvSpPr>
          <p:cNvPr id="4" name="Slide Number Placeholder 3"/>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b="1"/>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kern="0" baseline="0"/>
            </a:lvl1pPr>
            <a:lvl2pPr>
              <a:defRPr kern="0" baseline="0"/>
            </a:lvl2pPr>
            <a:lvl3pPr>
              <a:defRPr kern="0" baseline="0"/>
            </a:lvl3pPr>
            <a:lvl4pPr>
              <a:defRPr kern="0" baseline="0"/>
            </a:lvl4pPr>
            <a:lvl5pPr>
              <a:defRPr kern="0" baseline="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lvl1pPr>
              <a:defRPr>
                <a:solidFill>
                  <a:srgbClr val="2F5CB7"/>
                </a:solidFill>
              </a:defRPr>
            </a:lvl1pPr>
          </a:lstStyle>
          <a:p>
            <a:r>
              <a:rPr lang="en-US" dirty="0" smtClean="0"/>
              <a:t>Session 3: Contracting</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E9BA2D4E-E0F4-4F40-B574-EF3D4A26066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Session 3: Contracting</a:t>
            </a:r>
            <a:endParaRPr lang="en-US" dirty="0"/>
          </a:p>
        </p:txBody>
      </p:sp>
      <p:sp>
        <p:nvSpPr>
          <p:cNvPr id="7" name="Slide Number Placeholder 6"/>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Session 3: Contracting</a:t>
            </a:r>
            <a:endParaRPr lang="en-US" dirty="0"/>
          </a:p>
        </p:txBody>
      </p:sp>
      <p:sp>
        <p:nvSpPr>
          <p:cNvPr id="7" name="Slide Number Placeholder 6"/>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Session 3: Contracting</a:t>
            </a:r>
            <a:endParaRPr lang="en-US" dirty="0"/>
          </a:p>
        </p:txBody>
      </p:sp>
      <p:sp>
        <p:nvSpPr>
          <p:cNvPr id="6" name="Slide Number Placeholder 5"/>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Session 3: Contracting</a:t>
            </a:r>
            <a:endParaRPr lang="en-US" dirty="0"/>
          </a:p>
        </p:txBody>
      </p:sp>
      <p:sp>
        <p:nvSpPr>
          <p:cNvPr id="6" name="Slide Number Placeholder 5"/>
          <p:cNvSpPr>
            <a:spLocks noGrp="1"/>
          </p:cNvSpPr>
          <p:nvPr>
            <p:ph type="sldNum" sz="quarter" idx="12"/>
          </p:nvPr>
        </p:nvSpPr>
        <p:spPr/>
        <p:txBody>
          <a:bodyPr/>
          <a:lstStyle/>
          <a:p>
            <a:fld id="{96BF065A-A182-413F-9B1E-FECC717C15C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defRPr>
                <a:solidFill>
                  <a:srgbClr val="2F5CB7"/>
                </a:solidFill>
              </a:defRPr>
            </a:lvl1pPr>
          </a:lstStyle>
          <a:p>
            <a:r>
              <a:rPr lang="en-US" dirty="0" smtClean="0"/>
              <a:t>Session 3: Contracting</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9BA2D4E-E0F4-4F40-B574-EF3D4A26066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1"/>
          </p:nvPr>
        </p:nvSpPr>
        <p:spPr/>
        <p:txBody>
          <a:bodyPr/>
          <a:lstStyle>
            <a:lvl1pPr>
              <a:defRPr>
                <a:solidFill>
                  <a:srgbClr val="2F5CB7"/>
                </a:solidFill>
              </a:defRPr>
            </a:lvl1pPr>
          </a:lstStyle>
          <a:p>
            <a:r>
              <a:rPr lang="en-US" dirty="0" smtClean="0"/>
              <a:t>Session 3: Contracting</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E9BA2D4E-E0F4-4F40-B574-EF3D4A260660}"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lvl1pPr>
              <a:defRPr>
                <a:solidFill>
                  <a:srgbClr val="2F5CB7"/>
                </a:solidFill>
              </a:defRPr>
            </a:lvl1pPr>
          </a:lstStyle>
          <a:p>
            <a:r>
              <a:rPr lang="en-US" dirty="0" smtClean="0"/>
              <a:t>Session 3: Contracting</a:t>
            </a:r>
            <a:endParaRPr lang="en-US" dirty="0"/>
          </a:p>
        </p:txBody>
      </p:sp>
      <p:sp>
        <p:nvSpPr>
          <p:cNvPr id="9" name="Slide Number Placeholder 8"/>
          <p:cNvSpPr>
            <a:spLocks noGrp="1"/>
          </p:cNvSpPr>
          <p:nvPr>
            <p:ph type="sldNum" sz="quarter" idx="12"/>
          </p:nvPr>
        </p:nvSpPr>
        <p:spPr/>
        <p:txBody>
          <a:bodyPr/>
          <a:lstStyle>
            <a:lvl1pPr>
              <a:defRPr>
                <a:solidFill>
                  <a:schemeClr val="bg1"/>
                </a:solidFill>
              </a:defRPr>
            </a:lvl1pPr>
          </a:lstStyle>
          <a:p>
            <a:fld id="{E9BA2D4E-E0F4-4F40-B574-EF3D4A260660}"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p:txBody>
          <a:bodyPr/>
          <a:lstStyle>
            <a:lvl1pPr>
              <a:defRPr>
                <a:solidFill>
                  <a:srgbClr val="2F5CB7"/>
                </a:solidFill>
              </a:defRPr>
            </a:lvl1pPr>
          </a:lstStyle>
          <a:p>
            <a:r>
              <a:rPr lang="en-US" dirty="0" smtClean="0"/>
              <a:t>Session 3: Contracting</a:t>
            </a:r>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E9BA2D4E-E0F4-4F40-B574-EF3D4A260660}"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a:solidFill>
                  <a:srgbClr val="2F5CB7"/>
                </a:solidFill>
              </a:defRPr>
            </a:lvl1pPr>
          </a:lstStyle>
          <a:p>
            <a:r>
              <a:rPr lang="en-US" dirty="0" smtClean="0"/>
              <a:t>Session 3: Contracting</a:t>
            </a:r>
            <a:endParaRPr lang="en-US" dirty="0"/>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E9BA2D4E-E0F4-4F40-B574-EF3D4A26066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lvl1pPr>
              <a:defRPr>
                <a:solidFill>
                  <a:srgbClr val="2F5CB7"/>
                </a:solidFill>
              </a:defRPr>
            </a:lvl1pPr>
          </a:lstStyle>
          <a:p>
            <a:r>
              <a:rPr lang="en-US" dirty="0" smtClean="0"/>
              <a:t>Session 3: Contracting</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E9BA2D4E-E0F4-4F40-B574-EF3D4A260660}"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lvl1pPr>
              <a:defRPr>
                <a:solidFill>
                  <a:srgbClr val="2F5CB7"/>
                </a:solidFill>
              </a:defRPr>
            </a:lvl1pPr>
          </a:lstStyle>
          <a:p>
            <a:r>
              <a:rPr lang="en-US" dirty="0" smtClean="0"/>
              <a:t>Session 3: Contracting</a:t>
            </a:r>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E9BA2D4E-E0F4-4F40-B574-EF3D4A260660}"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Rectangle 15"/>
          <p:cNvSpPr/>
          <p:nvPr/>
        </p:nvSpPr>
        <p:spPr>
          <a:xfrm>
            <a:off x="0" y="6324600"/>
            <a:ext cx="9144000" cy="533400"/>
          </a:xfrm>
          <a:prstGeom prst="rect">
            <a:avLst/>
          </a:prstGeom>
          <a:gradFill flip="none" rotWithShape="1">
            <a:gsLst>
              <a:gs pos="0">
                <a:srgbClr val="002060"/>
              </a:gs>
              <a:gs pos="39999">
                <a:srgbClr val="85C2FF"/>
              </a:gs>
              <a:gs pos="70000">
                <a:srgbClr val="C4D6EB"/>
              </a:gs>
              <a:gs pos="100000">
                <a:srgbClr val="FFEBFA"/>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Arial" pitchFamily="34" charset="0"/>
              <a:cs typeface="Arial" pitchFamily="34" charset="0"/>
            </a:endParaRPr>
          </a:p>
        </p:txBody>
      </p:sp>
      <p:sp>
        <p:nvSpPr>
          <p:cNvPr id="2" name="Title Placeholder 1"/>
          <p:cNvSpPr>
            <a:spLocks noGrp="1"/>
          </p:cNvSpPr>
          <p:nvPr>
            <p:ph type="title"/>
          </p:nvPr>
        </p:nvSpPr>
        <p:spPr>
          <a:xfrm>
            <a:off x="533400" y="152400"/>
            <a:ext cx="8153400" cy="1265238"/>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495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3124200" y="6324600"/>
            <a:ext cx="2895600" cy="533399"/>
          </a:xfrm>
          <a:prstGeom prst="rect">
            <a:avLst/>
          </a:prstGeom>
        </p:spPr>
        <p:txBody>
          <a:bodyPr vert="horz" lIns="91440" tIns="45720" rIns="91440" bIns="45720" rtlCol="0" anchor="ctr"/>
          <a:lstStyle>
            <a:lvl1pPr algn="ctr">
              <a:defRPr sz="1200" b="1" i="1">
                <a:solidFill>
                  <a:srgbClr val="2F5CB7"/>
                </a:solidFill>
              </a:defRPr>
            </a:lvl1pPr>
          </a:lstStyle>
          <a:p>
            <a:r>
              <a:rPr lang="en-US" dirty="0" smtClean="0"/>
              <a:t>Session 3: Contracting</a:t>
            </a:r>
            <a:endParaRPr lang="en-US" dirty="0"/>
          </a:p>
        </p:txBody>
      </p:sp>
      <p:sp>
        <p:nvSpPr>
          <p:cNvPr id="24" name="Rectangle 23"/>
          <p:cNvSpPr/>
          <p:nvPr/>
        </p:nvSpPr>
        <p:spPr>
          <a:xfrm>
            <a:off x="0" y="0"/>
            <a:ext cx="9144000" cy="6858000"/>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Picture 2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28600" y="6324600"/>
            <a:ext cx="1600200" cy="533400"/>
          </a:xfrm>
          <a:prstGeom prst="rect">
            <a:avLst/>
          </a:prstGeom>
          <a:effectLst>
            <a:outerShdw blurRad="50800" dist="38100" dir="10800000" algn="r" rotWithShape="0">
              <a:prstClr val="black">
                <a:alpha val="67000"/>
              </a:prstClr>
            </a:outerShdw>
          </a:effectLst>
        </p:spPr>
      </p:pic>
      <p:sp>
        <p:nvSpPr>
          <p:cNvPr id="14" name="Oval 13"/>
          <p:cNvSpPr/>
          <p:nvPr/>
        </p:nvSpPr>
        <p:spPr>
          <a:xfrm>
            <a:off x="8482584" y="6437376"/>
            <a:ext cx="320040" cy="32004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4"/>
          </p:nvPr>
        </p:nvSpPr>
        <p:spPr>
          <a:xfrm>
            <a:off x="8382000" y="6324600"/>
            <a:ext cx="533400" cy="533400"/>
          </a:xfrm>
          <a:prstGeom prst="rect">
            <a:avLst/>
          </a:prstGeom>
        </p:spPr>
        <p:txBody>
          <a:bodyPr vert="horz" lIns="91440" tIns="45720" rIns="91440" bIns="45720" rtlCol="0" anchor="ctr"/>
          <a:lstStyle>
            <a:lvl1pPr algn="ctr">
              <a:defRPr sz="1200">
                <a:solidFill>
                  <a:schemeClr val="bg1"/>
                </a:solidFill>
              </a:defRPr>
            </a:lvl1pPr>
          </a:lstStyle>
          <a:p>
            <a:fld id="{E9BA2D4E-E0F4-4F40-B574-EF3D4A260660}" type="slidenum">
              <a:rPr lang="en-US" smtClean="0"/>
              <a:pPr/>
              <a:t>‹#›</a:t>
            </a:fld>
            <a:endParaRPr lang="en-US" dirty="0"/>
          </a:p>
        </p:txBody>
      </p:sp>
      <p:cxnSp>
        <p:nvCxnSpPr>
          <p:cNvPr id="26" name="Straight Connector 25"/>
          <p:cNvCxnSpPr>
            <a:endCxn id="14" idx="3"/>
          </p:cNvCxnSpPr>
          <p:nvPr/>
        </p:nvCxnSpPr>
        <p:spPr>
          <a:xfrm>
            <a:off x="1977003" y="6710547"/>
            <a:ext cx="6552450" cy="0"/>
          </a:xfrm>
          <a:prstGeom prst="line">
            <a:avLst/>
          </a:prstGeom>
          <a:ln w="38100">
            <a:gradFill flip="none" rotWithShape="1">
              <a:gsLst>
                <a:gs pos="60000">
                  <a:srgbClr val="FF767D"/>
                </a:gs>
                <a:gs pos="0">
                  <a:srgbClr val="FF0000"/>
                </a:gs>
                <a:gs pos="100000">
                  <a:srgbClr val="FFEBFA">
                    <a:alpha val="0"/>
                  </a:srgbClr>
                </a:gs>
              </a:gsLst>
              <a:lin ang="1080000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152400" y="152400"/>
            <a:ext cx="304800" cy="457200"/>
          </a:xfrm>
          <a:prstGeom prst="rect">
            <a:avLst/>
          </a:prstGeom>
          <a:solidFill>
            <a:srgbClr val="2F5C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152400" y="685800"/>
            <a:ext cx="304800" cy="762000"/>
          </a:xfrm>
          <a:prstGeom prst="rect">
            <a:avLst/>
          </a:prstGeom>
          <a:gradFill flip="none" rotWithShape="1">
            <a:gsLst>
              <a:gs pos="0">
                <a:srgbClr val="2F5CB7">
                  <a:tint val="66000"/>
                  <a:satMod val="160000"/>
                </a:srgbClr>
              </a:gs>
              <a:gs pos="50000">
                <a:srgbClr val="2F5CB7">
                  <a:tint val="44500"/>
                  <a:satMod val="160000"/>
                </a:srgbClr>
              </a:gs>
              <a:gs pos="100000">
                <a:srgbClr val="2F5CB7">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Clr>
          <a:srgbClr val="19447E"/>
        </a:buClr>
        <a:buSzPct val="125000"/>
        <a:buFont typeface="Wingdings"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rgbClr val="5C0024"/>
        </a:buClr>
        <a:buSzPct val="125000"/>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rgbClr val="678250"/>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rgbClr val="5C0024"/>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rgbClr val="4B8992"/>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Session 3: Contracting</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BF065A-A182-413F-9B1E-FECC717C15C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0.wmf"/><Relationship Id="rId4" Type="http://schemas.openxmlformats.org/officeDocument/2006/relationships/image" Target="../media/image4.w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mailto:j-brooks@ttimail.tamu.edu"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6.wmf"/><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3900" y="228600"/>
            <a:ext cx="7772400" cy="1470025"/>
          </a:xfrm>
          <a:solidFill>
            <a:schemeClr val="bg1"/>
          </a:solidFill>
        </p:spPr>
        <p:txBody>
          <a:bodyPr/>
          <a:lstStyle/>
          <a:p>
            <a:r>
              <a:rPr lang="en-US" b="1" dirty="0" smtClean="0"/>
              <a:t>Managing Shifts,</a:t>
            </a:r>
            <a:br>
              <a:rPr lang="en-US" b="1" dirty="0" smtClean="0"/>
            </a:br>
            <a:r>
              <a:rPr lang="en-US" b="1" dirty="0" smtClean="0"/>
              <a:t>Managing Costs</a:t>
            </a:r>
            <a:endParaRPr lang="en-US" b="1" dirty="0"/>
          </a:p>
        </p:txBody>
      </p:sp>
      <p:pic>
        <p:nvPicPr>
          <p:cNvPr id="6" name="Picture 5"/>
          <p:cNvPicPr/>
          <p:nvPr/>
        </p:nvPicPr>
        <p:blipFill rotWithShape="1">
          <a:blip r:embed="rId3" cstate="print">
            <a:extLst>
              <a:ext uri="{28A0092B-C50C-407E-A947-70E740481C1C}">
                <a14:useLocalDpi xmlns:a14="http://schemas.microsoft.com/office/drawing/2010/main" val="0"/>
              </a:ext>
            </a:extLst>
          </a:blip>
          <a:srcRect l="34525" t="39008" b="8676"/>
          <a:stretch/>
        </p:blipFill>
        <p:spPr bwMode="auto">
          <a:xfrm>
            <a:off x="1295400" y="1752600"/>
            <a:ext cx="6705600" cy="4159462"/>
          </a:xfrm>
          <a:prstGeom prst="rect">
            <a:avLst/>
          </a:prstGeom>
          <a:noFill/>
          <a:ln>
            <a:noFill/>
          </a:ln>
          <a:extLst>
            <a:ext uri="{53640926-AAD7-44D8-BBD7-CCE9431645EC}">
              <a14:shadowObscured xmlns:a14="http://schemas.microsoft.com/office/drawing/2010/main"/>
            </a:ext>
          </a:extLst>
        </p:spPr>
      </p:pic>
      <p:sp>
        <p:nvSpPr>
          <p:cNvPr id="3" name="Slide Number Placeholder 2"/>
          <p:cNvSpPr>
            <a:spLocks noGrp="1"/>
          </p:cNvSpPr>
          <p:nvPr>
            <p:ph type="sldNum" sz="quarter" idx="12"/>
          </p:nvPr>
        </p:nvSpPr>
        <p:spPr/>
        <p:txBody>
          <a:bodyPr/>
          <a:lstStyle/>
          <a:p>
            <a:fld id="{E9BA2D4E-E0F4-4F40-B574-EF3D4A260660}" type="slidenum">
              <a:rPr lang="en-US" smtClean="0"/>
              <a:pPr/>
              <a:t>1</a:t>
            </a:fld>
            <a:endParaRPr lang="en-US" dirty="0"/>
          </a:p>
        </p:txBody>
      </p:sp>
    </p:spTree>
    <p:extLst>
      <p:ext uri="{BB962C8B-B14F-4D97-AF65-F5344CB8AC3E}">
        <p14:creationId xmlns:p14="http://schemas.microsoft.com/office/powerpoint/2010/main" val="25778639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Information AND Analysis</a:t>
            </a:r>
            <a:br>
              <a:rPr lang="en-US" dirty="0" smtClean="0"/>
            </a:br>
            <a:r>
              <a:rPr lang="en-US" dirty="0" smtClean="0"/>
              <a:t>useful for managing staff levels</a:t>
            </a:r>
            <a:endParaRPr lang="en-US" dirty="0"/>
          </a:p>
        </p:txBody>
      </p:sp>
      <p:sp>
        <p:nvSpPr>
          <p:cNvPr id="7" name="Text Placeholder 6"/>
          <p:cNvSpPr>
            <a:spLocks noGrp="1"/>
          </p:cNvSpPr>
          <p:nvPr>
            <p:ph type="body" idx="1"/>
          </p:nvPr>
        </p:nvSpPr>
        <p:spPr/>
        <p:txBody>
          <a:bodyPr/>
          <a:lstStyle/>
          <a:p>
            <a:r>
              <a:rPr lang="en-US" dirty="0" smtClean="0"/>
              <a:t>Information is the basis of informed management decisions.</a:t>
            </a:r>
            <a:endParaRPr lang="en-US" dirty="0"/>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25272" t="25333" r="4095" b="33661"/>
          <a:stretch/>
        </p:blipFill>
        <p:spPr>
          <a:xfrm>
            <a:off x="685800" y="152399"/>
            <a:ext cx="8153400" cy="3657601"/>
          </a:xfrm>
          <a:prstGeom prst="rect">
            <a:avLst/>
          </a:prstGeom>
        </p:spPr>
      </p:pic>
      <p:sp>
        <p:nvSpPr>
          <p:cNvPr id="3" name="Slide Number Placeholder 2"/>
          <p:cNvSpPr>
            <a:spLocks noGrp="1"/>
          </p:cNvSpPr>
          <p:nvPr>
            <p:ph type="sldNum" sz="quarter" idx="12"/>
          </p:nvPr>
        </p:nvSpPr>
        <p:spPr/>
        <p:txBody>
          <a:bodyPr/>
          <a:lstStyle/>
          <a:p>
            <a:fld id="{E9BA2D4E-E0F4-4F40-B574-EF3D4A260660}" type="slidenum">
              <a:rPr lang="en-US" smtClean="0"/>
              <a:pPr/>
              <a:t>10</a:t>
            </a:fld>
            <a:endParaRPr lang="en-US" dirty="0"/>
          </a:p>
        </p:txBody>
      </p:sp>
    </p:spTree>
    <p:extLst>
      <p:ext uri="{BB962C8B-B14F-4D97-AF65-F5344CB8AC3E}">
        <p14:creationId xmlns:p14="http://schemas.microsoft.com/office/powerpoint/2010/main" val="27984272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Analysis</a:t>
            </a:r>
            <a:endParaRPr lang="en-US" dirty="0"/>
          </a:p>
        </p:txBody>
      </p:sp>
      <p:sp>
        <p:nvSpPr>
          <p:cNvPr id="3" name="Content Placeholder 2"/>
          <p:cNvSpPr>
            <a:spLocks noGrp="1"/>
          </p:cNvSpPr>
          <p:nvPr>
            <p:ph idx="1"/>
          </p:nvPr>
        </p:nvSpPr>
        <p:spPr>
          <a:xfrm>
            <a:off x="457200" y="1600200"/>
            <a:ext cx="8229600" cy="3810000"/>
          </a:xfrm>
        </p:spPr>
        <p:txBody>
          <a:bodyPr/>
          <a:lstStyle/>
          <a:p>
            <a:r>
              <a:rPr lang="en-US" dirty="0" smtClean="0"/>
              <a:t>Operator related</a:t>
            </a:r>
          </a:p>
          <a:p>
            <a:pPr lvl="1"/>
            <a:r>
              <a:rPr lang="en-US" dirty="0" smtClean="0"/>
              <a:t>Productivity by driver or vehicle</a:t>
            </a:r>
          </a:p>
          <a:p>
            <a:pPr lvl="1"/>
            <a:r>
              <a:rPr lang="en-US" dirty="0" smtClean="0"/>
              <a:t>Slack time by vehicle (unused revenue time)</a:t>
            </a:r>
          </a:p>
          <a:p>
            <a:pPr lvl="1"/>
            <a:r>
              <a:rPr lang="en-US" dirty="0" smtClean="0"/>
              <a:t>Overlap in service, potential for more ridesharing</a:t>
            </a:r>
          </a:p>
          <a:p>
            <a:r>
              <a:rPr lang="en-US" dirty="0" smtClean="0"/>
              <a:t>Dispatcher related</a:t>
            </a:r>
          </a:p>
          <a:p>
            <a:pPr lvl="1"/>
            <a:r>
              <a:rPr lang="en-US" dirty="0" smtClean="0"/>
              <a:t>Shifts based on call volume trends</a:t>
            </a:r>
          </a:p>
          <a:p>
            <a:pPr lvl="1"/>
            <a:r>
              <a:rPr lang="en-US" dirty="0" smtClean="0"/>
              <a:t>Call answering performance</a:t>
            </a:r>
            <a:endParaRPr lang="en-US" dirty="0"/>
          </a:p>
        </p:txBody>
      </p:sp>
      <p:sp>
        <p:nvSpPr>
          <p:cNvPr id="6" name="TextBox 5"/>
          <p:cNvSpPr txBox="1"/>
          <p:nvPr/>
        </p:nvSpPr>
        <p:spPr>
          <a:xfrm>
            <a:off x="970641" y="5486400"/>
            <a:ext cx="6725559" cy="584775"/>
          </a:xfrm>
          <a:prstGeom prst="rect">
            <a:avLst/>
          </a:prstGeom>
          <a:noFill/>
        </p:spPr>
        <p:txBody>
          <a:bodyPr wrap="none" rtlCol="0">
            <a:spAutoFit/>
          </a:bodyPr>
          <a:lstStyle/>
          <a:p>
            <a:r>
              <a:rPr lang="en-US" sz="3200" b="1" dirty="0" smtClean="0">
                <a:solidFill>
                  <a:srgbClr val="0070C0"/>
                </a:solidFill>
              </a:rPr>
              <a:t>What do all of these have in common?</a:t>
            </a:r>
            <a:endParaRPr lang="en-US" sz="3200" b="1" dirty="0">
              <a:solidFill>
                <a:srgbClr val="0070C0"/>
              </a:solidFill>
            </a:endParaRPr>
          </a:p>
        </p:txBody>
      </p:sp>
      <p:sp>
        <p:nvSpPr>
          <p:cNvPr id="4" name="Slide Number Placeholder 3"/>
          <p:cNvSpPr>
            <a:spLocks noGrp="1"/>
          </p:cNvSpPr>
          <p:nvPr>
            <p:ph type="sldNum" sz="quarter" idx="12"/>
          </p:nvPr>
        </p:nvSpPr>
        <p:spPr/>
        <p:txBody>
          <a:bodyPr/>
          <a:lstStyle/>
          <a:p>
            <a:fld id="{E9BA2D4E-E0F4-4F40-B574-EF3D4A260660}" type="slidenum">
              <a:rPr lang="en-US" smtClean="0"/>
              <a:pPr/>
              <a:t>11</a:t>
            </a:fld>
            <a:endParaRPr lang="en-US" dirty="0"/>
          </a:p>
        </p:txBody>
      </p:sp>
    </p:spTree>
    <p:extLst>
      <p:ext uri="{BB962C8B-B14F-4D97-AF65-F5344CB8AC3E}">
        <p14:creationId xmlns:p14="http://schemas.microsoft.com/office/powerpoint/2010/main" val="2275762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1000"/>
                                        <p:tgtEl>
                                          <p:spTgt spid="3">
                                            <p:txEl>
                                              <p:pRg st="4" end="4"/>
                                            </p:txEl>
                                          </p:spTgt>
                                        </p:tgtEl>
                                      </p:cBhvr>
                                    </p:animEffect>
                                    <p:anim calcmode="lin" valueType="num">
                                      <p:cBhvr>
                                        <p:cTn id="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1000"/>
                                        <p:tgtEl>
                                          <p:spTgt spid="3">
                                            <p:txEl>
                                              <p:pRg st="5" end="5"/>
                                            </p:txEl>
                                          </p:spTgt>
                                        </p:tgtEl>
                                      </p:cBhvr>
                                    </p:animEffect>
                                    <p:anim calcmode="lin" valueType="num">
                                      <p:cBhvr>
                                        <p:cTn id="1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anim calcmode="lin" valueType="num">
                                      <p:cBhvr>
                                        <p:cTn id="1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Dispatch’s Central Role</a:t>
            </a:r>
            <a:endParaRPr lang="en-US" dirty="0"/>
          </a:p>
        </p:txBody>
      </p:sp>
      <p:sp>
        <p:nvSpPr>
          <p:cNvPr id="3" name="Content Placeholder 2"/>
          <p:cNvSpPr>
            <a:spLocks noGrp="1"/>
          </p:cNvSpPr>
          <p:nvPr>
            <p:ph idx="1"/>
          </p:nvPr>
        </p:nvSpPr>
        <p:spPr/>
        <p:txBody>
          <a:bodyPr>
            <a:normAutofit/>
          </a:bodyPr>
          <a:lstStyle/>
          <a:p>
            <a:pPr marL="0" indent="0" algn="ctr">
              <a:buNone/>
            </a:pPr>
            <a:r>
              <a:rPr lang="en-US" sz="3600" b="1" i="1" dirty="0">
                <a:solidFill>
                  <a:srgbClr val="0070C0"/>
                </a:solidFill>
              </a:rPr>
              <a:t>Dispatch staff have the most impact on </a:t>
            </a:r>
            <a:r>
              <a:rPr lang="en-US" sz="3600" b="1" i="1" dirty="0" smtClean="0">
                <a:solidFill>
                  <a:srgbClr val="0070C0"/>
                </a:solidFill>
              </a:rPr>
              <a:t>a transit </a:t>
            </a:r>
            <a:r>
              <a:rPr lang="en-US" sz="3600" b="1" i="1" dirty="0">
                <a:solidFill>
                  <a:srgbClr val="0070C0"/>
                </a:solidFill>
              </a:rPr>
              <a:t>agency’s productivity, </a:t>
            </a:r>
            <a:r>
              <a:rPr lang="en-US" sz="3600" b="1" i="1" dirty="0" smtClean="0">
                <a:solidFill>
                  <a:srgbClr val="0070C0"/>
                </a:solidFill>
              </a:rPr>
              <a:t>followed closely </a:t>
            </a:r>
            <a:r>
              <a:rPr lang="en-US" sz="3600" b="1" i="1" dirty="0">
                <a:solidFill>
                  <a:srgbClr val="0070C0"/>
                </a:solidFill>
              </a:rPr>
              <a:t>by the impact of drivers</a:t>
            </a:r>
            <a:r>
              <a:rPr lang="en-US" sz="3600" b="1" i="1" dirty="0" smtClean="0">
                <a:solidFill>
                  <a:srgbClr val="0070C0"/>
                </a:solidFill>
              </a:rPr>
              <a:t>.</a:t>
            </a:r>
          </a:p>
          <a:p>
            <a:pPr marL="0" indent="0" algn="ctr">
              <a:buNone/>
            </a:pPr>
            <a:endParaRPr lang="en-US" sz="3600" b="1" i="1" dirty="0">
              <a:solidFill>
                <a:srgbClr val="0070C0"/>
              </a:solidFill>
            </a:endParaRPr>
          </a:p>
          <a:p>
            <a:pPr marL="0" indent="0" algn="ctr">
              <a:buNone/>
            </a:pPr>
            <a:r>
              <a:rPr lang="en-US" sz="3600" b="1" i="1" dirty="0" smtClean="0">
                <a:solidFill>
                  <a:srgbClr val="0070C0"/>
                </a:solidFill>
              </a:rPr>
              <a:t>Productivity affects both quality and cost of transit service.</a:t>
            </a:r>
            <a:endParaRPr lang="en-US" sz="3600" b="1" i="1" dirty="0">
              <a:solidFill>
                <a:srgbClr val="0070C0"/>
              </a:solidFill>
            </a:endParaRPr>
          </a:p>
        </p:txBody>
      </p:sp>
      <p:sp>
        <p:nvSpPr>
          <p:cNvPr id="4" name="Slide Number Placeholder 3"/>
          <p:cNvSpPr>
            <a:spLocks noGrp="1"/>
          </p:cNvSpPr>
          <p:nvPr>
            <p:ph type="sldNum" sz="quarter" idx="12"/>
          </p:nvPr>
        </p:nvSpPr>
        <p:spPr/>
        <p:txBody>
          <a:bodyPr/>
          <a:lstStyle/>
          <a:p>
            <a:fld id="{E9BA2D4E-E0F4-4F40-B574-EF3D4A260660}" type="slidenum">
              <a:rPr lang="en-US" smtClean="0"/>
              <a:pPr/>
              <a:t>12</a:t>
            </a:fld>
            <a:endParaRPr lang="en-US" dirty="0"/>
          </a:p>
        </p:txBody>
      </p:sp>
    </p:spTree>
    <p:extLst>
      <p:ext uri="{BB962C8B-B14F-4D97-AF65-F5344CB8AC3E}">
        <p14:creationId xmlns:p14="http://schemas.microsoft.com/office/powerpoint/2010/main" val="26157303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Slack Time Analysis</a:t>
            </a:r>
            <a:endParaRPr lang="en-US" dirty="0"/>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194" b="18931"/>
          <a:stretch/>
        </p:blipFill>
        <p:spPr bwMode="auto">
          <a:xfrm>
            <a:off x="0" y="1828800"/>
            <a:ext cx="8911616" cy="2118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000"/>
          <a:stretch/>
        </p:blipFill>
        <p:spPr bwMode="auto">
          <a:xfrm>
            <a:off x="74076" y="4114800"/>
            <a:ext cx="8841324" cy="2067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153113" y="1676400"/>
            <a:ext cx="942887" cy="830997"/>
          </a:xfrm>
          <a:prstGeom prst="rect">
            <a:avLst/>
          </a:prstGeom>
          <a:noFill/>
        </p:spPr>
        <p:txBody>
          <a:bodyPr wrap="none" rtlCol="0">
            <a:spAutoFit/>
          </a:bodyPr>
          <a:lstStyle/>
          <a:p>
            <a:r>
              <a:rPr lang="en-US" sz="4800" b="1" dirty="0" smtClean="0">
                <a:solidFill>
                  <a:srgbClr val="0070C0"/>
                </a:solidFill>
              </a:rPr>
              <a:t>(A)</a:t>
            </a:r>
            <a:endParaRPr lang="en-US" sz="4800" b="1" dirty="0">
              <a:solidFill>
                <a:srgbClr val="0070C0"/>
              </a:solidFill>
            </a:endParaRPr>
          </a:p>
        </p:txBody>
      </p:sp>
      <p:sp>
        <p:nvSpPr>
          <p:cNvPr id="9" name="TextBox 8"/>
          <p:cNvSpPr txBox="1"/>
          <p:nvPr/>
        </p:nvSpPr>
        <p:spPr>
          <a:xfrm>
            <a:off x="5181600" y="3969603"/>
            <a:ext cx="914033" cy="830997"/>
          </a:xfrm>
          <a:prstGeom prst="rect">
            <a:avLst/>
          </a:prstGeom>
          <a:noFill/>
        </p:spPr>
        <p:txBody>
          <a:bodyPr wrap="none" rtlCol="0">
            <a:spAutoFit/>
          </a:bodyPr>
          <a:lstStyle/>
          <a:p>
            <a:r>
              <a:rPr lang="en-US" sz="4800" b="1" dirty="0" smtClean="0">
                <a:solidFill>
                  <a:srgbClr val="0070C0"/>
                </a:solidFill>
              </a:rPr>
              <a:t>(B)</a:t>
            </a:r>
            <a:endParaRPr lang="en-US" sz="4800" b="1" dirty="0">
              <a:solidFill>
                <a:srgbClr val="0070C0"/>
              </a:solidFill>
            </a:endParaRPr>
          </a:p>
        </p:txBody>
      </p:sp>
      <p:sp>
        <p:nvSpPr>
          <p:cNvPr id="10" name="TextBox 9"/>
          <p:cNvSpPr txBox="1"/>
          <p:nvPr/>
        </p:nvSpPr>
        <p:spPr>
          <a:xfrm>
            <a:off x="762000" y="1244025"/>
            <a:ext cx="7854266" cy="584775"/>
          </a:xfrm>
          <a:prstGeom prst="rect">
            <a:avLst/>
          </a:prstGeom>
          <a:noFill/>
        </p:spPr>
        <p:txBody>
          <a:bodyPr wrap="none" rtlCol="0">
            <a:spAutoFit/>
          </a:bodyPr>
          <a:lstStyle/>
          <a:p>
            <a:r>
              <a:rPr lang="en-US" sz="3200" b="1" i="1" dirty="0" smtClean="0">
                <a:solidFill>
                  <a:srgbClr val="0070C0"/>
                </a:solidFill>
              </a:rPr>
              <a:t>Which vehicle’s manifest is more productive?</a:t>
            </a:r>
            <a:endParaRPr lang="en-US" sz="3200" b="1" i="1" dirty="0">
              <a:solidFill>
                <a:srgbClr val="0070C0"/>
              </a:solidFill>
            </a:endParaRPr>
          </a:p>
        </p:txBody>
      </p:sp>
      <p:sp>
        <p:nvSpPr>
          <p:cNvPr id="3" name="Slide Number Placeholder 2"/>
          <p:cNvSpPr>
            <a:spLocks noGrp="1"/>
          </p:cNvSpPr>
          <p:nvPr>
            <p:ph type="sldNum" sz="quarter" idx="12"/>
          </p:nvPr>
        </p:nvSpPr>
        <p:spPr/>
        <p:txBody>
          <a:bodyPr/>
          <a:lstStyle/>
          <a:p>
            <a:fld id="{E9BA2D4E-E0F4-4F40-B574-EF3D4A260660}" type="slidenum">
              <a:rPr lang="en-US" smtClean="0"/>
              <a:pPr/>
              <a:t>13</a:t>
            </a:fld>
            <a:endParaRPr lang="en-US" dirty="0"/>
          </a:p>
        </p:txBody>
      </p:sp>
    </p:spTree>
    <p:extLst>
      <p:ext uri="{BB962C8B-B14F-4D97-AF65-F5344CB8AC3E}">
        <p14:creationId xmlns:p14="http://schemas.microsoft.com/office/powerpoint/2010/main" val="15397088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Productivity by Driver</a:t>
            </a: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1524001"/>
            <a:ext cx="6400800" cy="103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8688" y="2971800"/>
            <a:ext cx="7286625"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E9BA2D4E-E0F4-4F40-B574-EF3D4A260660}" type="slidenum">
              <a:rPr lang="en-US" smtClean="0"/>
              <a:pPr/>
              <a:t>14</a:t>
            </a:fld>
            <a:endParaRPr lang="en-US" dirty="0"/>
          </a:p>
        </p:txBody>
      </p:sp>
    </p:spTree>
    <p:extLst>
      <p:ext uri="{BB962C8B-B14F-4D97-AF65-F5344CB8AC3E}">
        <p14:creationId xmlns:p14="http://schemas.microsoft.com/office/powerpoint/2010/main" val="8725748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Dispatch Concept</a:t>
            </a:r>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7800" y="1184612"/>
            <a:ext cx="5943600" cy="4991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E9BA2D4E-E0F4-4F40-B574-EF3D4A260660}" type="slidenum">
              <a:rPr lang="en-US" smtClean="0"/>
              <a:pPr/>
              <a:t>15</a:t>
            </a:fld>
            <a:endParaRPr lang="en-US" dirty="0"/>
          </a:p>
        </p:txBody>
      </p:sp>
    </p:spTree>
    <p:extLst>
      <p:ext uri="{BB962C8B-B14F-4D97-AF65-F5344CB8AC3E}">
        <p14:creationId xmlns:p14="http://schemas.microsoft.com/office/powerpoint/2010/main" val="10995870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265238"/>
          </a:xfrm>
        </p:spPr>
        <p:txBody>
          <a:bodyPr>
            <a:normAutofit fontScale="90000"/>
          </a:bodyPr>
          <a:lstStyle/>
          <a:p>
            <a:r>
              <a:rPr lang="en-US" dirty="0" smtClean="0"/>
              <a:t>Activity 2</a:t>
            </a:r>
            <a:br>
              <a:rPr lang="en-US" dirty="0" smtClean="0"/>
            </a:br>
            <a:r>
              <a:rPr lang="en-US" dirty="0" smtClean="0"/>
              <a:t>“How many staff do we need?”</a:t>
            </a:r>
            <a:endParaRPr lang="en-US" dirty="0"/>
          </a:p>
        </p:txBody>
      </p:sp>
      <p:sp>
        <p:nvSpPr>
          <p:cNvPr id="3" name="Content Placeholder 2"/>
          <p:cNvSpPr>
            <a:spLocks noGrp="1"/>
          </p:cNvSpPr>
          <p:nvPr>
            <p:ph idx="1"/>
          </p:nvPr>
        </p:nvSpPr>
        <p:spPr/>
        <p:txBody>
          <a:bodyPr/>
          <a:lstStyle/>
          <a:p>
            <a:r>
              <a:rPr lang="en-US" dirty="0" smtClean="0"/>
              <a:t>Locate materials for activity.</a:t>
            </a:r>
          </a:p>
          <a:p>
            <a:r>
              <a:rPr lang="en-US" dirty="0" smtClean="0"/>
              <a:t>Form groups of 2 or 3.</a:t>
            </a:r>
          </a:p>
          <a:p>
            <a:r>
              <a:rPr lang="en-US" dirty="0" smtClean="0"/>
              <a:t>Use 15 minutes to work through handout.</a:t>
            </a:r>
          </a:p>
          <a:p>
            <a:r>
              <a:rPr lang="en-US" dirty="0" smtClean="0"/>
              <a:t>Afterward, we will discuss as a group.</a:t>
            </a:r>
          </a:p>
          <a:p>
            <a:endParaRPr lang="en-US" dirty="0"/>
          </a:p>
        </p:txBody>
      </p:sp>
      <p:sp>
        <p:nvSpPr>
          <p:cNvPr id="4" name="Slide Number Placeholder 3"/>
          <p:cNvSpPr>
            <a:spLocks noGrp="1"/>
          </p:cNvSpPr>
          <p:nvPr>
            <p:ph type="sldNum" sz="quarter" idx="12"/>
          </p:nvPr>
        </p:nvSpPr>
        <p:spPr/>
        <p:txBody>
          <a:bodyPr/>
          <a:lstStyle/>
          <a:p>
            <a:fld id="{E9BA2D4E-E0F4-4F40-B574-EF3D4A260660}" type="slidenum">
              <a:rPr lang="en-US" smtClean="0"/>
              <a:pPr/>
              <a:t>16</a:t>
            </a:fld>
            <a:endParaRPr lang="en-US" dirty="0"/>
          </a:p>
        </p:txBody>
      </p:sp>
    </p:spTree>
    <p:extLst>
      <p:ext uri="{BB962C8B-B14F-4D97-AF65-F5344CB8AC3E}">
        <p14:creationId xmlns:p14="http://schemas.microsoft.com/office/powerpoint/2010/main" val="38416846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dirty="0" smtClean="0"/>
              <a:t>Practices to Reduce Labor costs and Improve Service</a:t>
            </a:r>
            <a:endParaRPr lang="en-US" dirty="0"/>
          </a:p>
        </p:txBody>
      </p:sp>
      <p:sp>
        <p:nvSpPr>
          <p:cNvPr id="7" name="Text Placeholder 6"/>
          <p:cNvSpPr>
            <a:spLocks noGrp="1"/>
          </p:cNvSpPr>
          <p:nvPr>
            <p:ph type="body" idx="1"/>
          </p:nvPr>
        </p:nvSpPr>
        <p:spPr/>
        <p:txBody>
          <a:bodyPr/>
          <a:lstStyle/>
          <a:p>
            <a:r>
              <a:rPr lang="en-US" dirty="0" smtClean="0"/>
              <a:t>Many best or better-practices are easy to implement, but require diligence to sustain and realize the full benefit of the change.</a:t>
            </a:r>
            <a:endParaRPr lang="en-US" dirty="0"/>
          </a:p>
        </p:txBody>
      </p:sp>
      <p:pic>
        <p:nvPicPr>
          <p:cNvPr id="6146" name="Picture 2" descr="C:\Users\j-brooks\AppData\Local\Microsoft\Windows\Temporary Internet Files\Content.IE5\42ABX7K4\MC90039167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3200" y="419968"/>
            <a:ext cx="1905000" cy="287328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Documents and Settings\j-brooks\Local Settings\Temporary Internet Files\Content.IE5\T82L8ICF\MC900283365[1].wmf"/>
          <p:cNvPicPr/>
          <p:nvPr/>
        </p:nvPicPr>
        <p:blipFill>
          <a:blip r:embed="rId4" cstate="print"/>
          <a:srcRect/>
          <a:stretch>
            <a:fillRect/>
          </a:stretch>
        </p:blipFill>
        <p:spPr bwMode="auto">
          <a:xfrm>
            <a:off x="1066800" y="685800"/>
            <a:ext cx="2133600" cy="2133600"/>
          </a:xfrm>
          <a:prstGeom prst="rect">
            <a:avLst/>
          </a:prstGeom>
          <a:ln w="22225">
            <a:solidFill>
              <a:schemeClr val="bg1"/>
            </a:solidFill>
          </a:ln>
        </p:spPr>
      </p:pic>
      <p:pic>
        <p:nvPicPr>
          <p:cNvPr id="6153" name="Picture 9" descr="C:\Users\j-brooks\AppData\Local\Microsoft\Windows\Temporary Internet Files\Content.IE5\52Z6QX21\MC900339268[1].wmf"/>
          <p:cNvPicPr>
            <a:picLocks noChangeAspect="1" noChangeArrowheads="1"/>
          </p:cNvPicPr>
          <p:nvPr/>
        </p:nvPicPr>
        <p:blipFill rotWithShape="1">
          <a:blip r:embed="rId5" cstate="print">
            <a:clrChange>
              <a:clrFrom>
                <a:srgbClr val="7FE57F"/>
              </a:clrFrom>
              <a:clrTo>
                <a:srgbClr val="7FE57F">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rcRect l="9346" t="9170" r="8210" b="9423"/>
          <a:stretch/>
        </p:blipFill>
        <p:spPr bwMode="auto">
          <a:xfrm>
            <a:off x="3657600" y="616384"/>
            <a:ext cx="2509521" cy="2480448"/>
          </a:xfrm>
          <a:prstGeom prst="rect">
            <a:avLst/>
          </a:prstGeom>
          <a:noFill/>
          <a:extLst>
            <a:ext uri="{909E8E84-426E-40DD-AFC4-6F175D3DCCD1}">
              <a14:hiddenFill xmlns:a14="http://schemas.microsoft.com/office/drawing/2010/main">
                <a:solidFill>
                  <a:srgbClr val="FFFFFF"/>
                </a:solidFill>
              </a14:hiddenFill>
            </a:ext>
          </a:extLst>
        </p:spPr>
      </p:pic>
      <p:sp>
        <p:nvSpPr>
          <p:cNvPr id="9" name="Right Arrow 8"/>
          <p:cNvSpPr/>
          <p:nvPr/>
        </p:nvSpPr>
        <p:spPr>
          <a:xfrm rot="16200000">
            <a:off x="7481504" y="443296"/>
            <a:ext cx="914400" cy="6374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p:cNvSpPr>
            <a:spLocks noGrp="1"/>
          </p:cNvSpPr>
          <p:nvPr>
            <p:ph type="sldNum" sz="quarter" idx="12"/>
          </p:nvPr>
        </p:nvSpPr>
        <p:spPr/>
        <p:txBody>
          <a:bodyPr/>
          <a:lstStyle/>
          <a:p>
            <a:fld id="{E9BA2D4E-E0F4-4F40-B574-EF3D4A260660}" type="slidenum">
              <a:rPr lang="en-US" smtClean="0"/>
              <a:pPr/>
              <a:t>17</a:t>
            </a:fld>
            <a:endParaRPr lang="en-US" dirty="0"/>
          </a:p>
        </p:txBody>
      </p:sp>
    </p:spTree>
    <p:extLst>
      <p:ext uri="{BB962C8B-B14F-4D97-AF65-F5344CB8AC3E}">
        <p14:creationId xmlns:p14="http://schemas.microsoft.com/office/powerpoint/2010/main" val="42911504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thoughts or practices?</a:t>
            </a:r>
            <a:endParaRPr lang="en-US" dirty="0"/>
          </a:p>
        </p:txBody>
      </p:sp>
      <p:sp>
        <p:nvSpPr>
          <p:cNvPr id="3" name="Content Placeholder 2"/>
          <p:cNvSpPr>
            <a:spLocks noGrp="1"/>
          </p:cNvSpPr>
          <p:nvPr>
            <p:ph idx="1"/>
          </p:nvPr>
        </p:nvSpPr>
        <p:spPr/>
        <p:txBody>
          <a:bodyPr/>
          <a:lstStyle/>
          <a:p>
            <a:r>
              <a:rPr lang="en-US" dirty="0" smtClean="0"/>
              <a:t>The people in this room possess a great deal of collective experience.</a:t>
            </a:r>
          </a:p>
          <a:p>
            <a:r>
              <a:rPr lang="en-US" b="1" dirty="0" smtClean="0"/>
              <a:t>Activity 3</a:t>
            </a:r>
          </a:p>
          <a:p>
            <a:pPr lvl="1"/>
            <a:r>
              <a:rPr lang="en-US" dirty="0" smtClean="0"/>
              <a:t>Each table should take 10 minutes to discuss ideas for best or better practices for managing operations staff.</a:t>
            </a:r>
          </a:p>
          <a:p>
            <a:pPr lvl="1"/>
            <a:r>
              <a:rPr lang="en-US" dirty="0" smtClean="0"/>
              <a:t>Come up with one or two ideas/methods to share with the larger group.</a:t>
            </a:r>
          </a:p>
        </p:txBody>
      </p:sp>
      <p:sp>
        <p:nvSpPr>
          <p:cNvPr id="4" name="Slide Number Placeholder 3"/>
          <p:cNvSpPr>
            <a:spLocks noGrp="1"/>
          </p:cNvSpPr>
          <p:nvPr>
            <p:ph type="sldNum" sz="quarter" idx="12"/>
          </p:nvPr>
        </p:nvSpPr>
        <p:spPr/>
        <p:txBody>
          <a:bodyPr/>
          <a:lstStyle/>
          <a:p>
            <a:fld id="{E9BA2D4E-E0F4-4F40-B574-EF3D4A260660}" type="slidenum">
              <a:rPr lang="en-US" smtClean="0"/>
              <a:pPr/>
              <a:t>18</a:t>
            </a:fld>
            <a:endParaRPr lang="en-US" dirty="0"/>
          </a:p>
        </p:txBody>
      </p:sp>
    </p:spTree>
    <p:extLst>
      <p:ext uri="{BB962C8B-B14F-4D97-AF65-F5344CB8AC3E}">
        <p14:creationId xmlns:p14="http://schemas.microsoft.com/office/powerpoint/2010/main" val="36178323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or Better Practices</a:t>
            </a:r>
            <a:endParaRPr lang="en-US" dirty="0"/>
          </a:p>
        </p:txBody>
      </p:sp>
      <p:sp>
        <p:nvSpPr>
          <p:cNvPr id="3" name="Content Placeholder 2"/>
          <p:cNvSpPr>
            <a:spLocks noGrp="1"/>
          </p:cNvSpPr>
          <p:nvPr>
            <p:ph idx="1"/>
          </p:nvPr>
        </p:nvSpPr>
        <p:spPr/>
        <p:txBody>
          <a:bodyPr>
            <a:normAutofit/>
          </a:bodyPr>
          <a:lstStyle/>
          <a:p>
            <a:r>
              <a:rPr lang="en-US" dirty="0" smtClean="0"/>
              <a:t>Require operators to turn in manifest information daily, reporting anomalies, etc.</a:t>
            </a:r>
          </a:p>
          <a:p>
            <a:r>
              <a:rPr lang="en-US" dirty="0" smtClean="0"/>
              <a:t>Track attendance and on-time arrival to work.</a:t>
            </a:r>
          </a:p>
          <a:p>
            <a:r>
              <a:rPr lang="en-US" dirty="0" smtClean="0"/>
              <a:t>Extra-board backup for operations staff.</a:t>
            </a:r>
          </a:p>
          <a:p>
            <a:r>
              <a:rPr lang="en-US" dirty="0" smtClean="0"/>
              <a:t>Staff based on demand (call volume, trip requests).</a:t>
            </a:r>
          </a:p>
          <a:p>
            <a:r>
              <a:rPr lang="en-US" dirty="0" smtClean="0"/>
              <a:t>Monitor performance by operator.</a:t>
            </a:r>
          </a:p>
        </p:txBody>
      </p:sp>
      <p:sp>
        <p:nvSpPr>
          <p:cNvPr id="4" name="Slide Number Placeholder 3"/>
          <p:cNvSpPr>
            <a:spLocks noGrp="1"/>
          </p:cNvSpPr>
          <p:nvPr>
            <p:ph type="sldNum" sz="quarter" idx="12"/>
          </p:nvPr>
        </p:nvSpPr>
        <p:spPr/>
        <p:txBody>
          <a:bodyPr/>
          <a:lstStyle/>
          <a:p>
            <a:fld id="{E9BA2D4E-E0F4-4F40-B574-EF3D4A260660}" type="slidenum">
              <a:rPr lang="en-US" smtClean="0"/>
              <a:pPr/>
              <a:t>19</a:t>
            </a:fld>
            <a:endParaRPr lang="en-US" dirty="0"/>
          </a:p>
        </p:txBody>
      </p:sp>
    </p:spTree>
    <p:extLst>
      <p:ext uri="{BB962C8B-B14F-4D97-AF65-F5344CB8AC3E}">
        <p14:creationId xmlns:p14="http://schemas.microsoft.com/office/powerpoint/2010/main" val="11355999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are the following </a:t>
            </a:r>
            <a:r>
              <a:rPr lang="en-US" dirty="0" smtClean="0"/>
              <a:t>percentages?</a:t>
            </a:r>
            <a:endParaRPr lang="en-US" dirty="0"/>
          </a:p>
        </p:txBody>
      </p:sp>
      <p:sp>
        <p:nvSpPr>
          <p:cNvPr id="3" name="Content Placeholder 2"/>
          <p:cNvSpPr>
            <a:spLocks noGrp="1"/>
          </p:cNvSpPr>
          <p:nvPr>
            <p:ph idx="1"/>
          </p:nvPr>
        </p:nvSpPr>
        <p:spPr>
          <a:xfrm>
            <a:off x="533400" y="1600200"/>
            <a:ext cx="8153400" cy="4495800"/>
          </a:xfrm>
        </p:spPr>
        <p:txBody>
          <a:bodyPr/>
          <a:lstStyle/>
          <a:p>
            <a:r>
              <a:rPr lang="en-US" dirty="0" smtClean="0"/>
              <a:t>44%</a:t>
            </a:r>
          </a:p>
          <a:p>
            <a:r>
              <a:rPr lang="en-US" dirty="0" smtClean="0"/>
              <a:t>44%</a:t>
            </a:r>
          </a:p>
          <a:p>
            <a:r>
              <a:rPr lang="en-US" dirty="0" smtClean="0"/>
              <a:t>57%</a:t>
            </a:r>
          </a:p>
          <a:p>
            <a:r>
              <a:rPr lang="en-US" dirty="0" smtClean="0"/>
              <a:t>52%</a:t>
            </a:r>
            <a:endParaRPr lang="en-US" dirty="0"/>
          </a:p>
        </p:txBody>
      </p:sp>
      <p:sp>
        <p:nvSpPr>
          <p:cNvPr id="4" name="TextBox 3"/>
          <p:cNvSpPr txBox="1"/>
          <p:nvPr/>
        </p:nvSpPr>
        <p:spPr>
          <a:xfrm>
            <a:off x="2133600" y="1600200"/>
            <a:ext cx="3548985" cy="584775"/>
          </a:xfrm>
          <a:prstGeom prst="rect">
            <a:avLst/>
          </a:prstGeom>
          <a:noFill/>
        </p:spPr>
        <p:txBody>
          <a:bodyPr wrap="none" rtlCol="0">
            <a:spAutoFit/>
          </a:bodyPr>
          <a:lstStyle/>
          <a:p>
            <a:r>
              <a:rPr lang="en-US" sz="3200" dirty="0" smtClean="0">
                <a:solidFill>
                  <a:srgbClr val="0070C0"/>
                </a:solidFill>
              </a:rPr>
              <a:t>State-Funded Urban</a:t>
            </a:r>
            <a:endParaRPr lang="en-US" sz="3200" dirty="0">
              <a:solidFill>
                <a:srgbClr val="0070C0"/>
              </a:solidFill>
            </a:endParaRPr>
          </a:p>
        </p:txBody>
      </p:sp>
      <p:sp>
        <p:nvSpPr>
          <p:cNvPr id="5" name="TextBox 4"/>
          <p:cNvSpPr txBox="1"/>
          <p:nvPr/>
        </p:nvSpPr>
        <p:spPr>
          <a:xfrm>
            <a:off x="2133600" y="2158425"/>
            <a:ext cx="3098541" cy="584775"/>
          </a:xfrm>
          <a:prstGeom prst="rect">
            <a:avLst/>
          </a:prstGeom>
          <a:noFill/>
        </p:spPr>
        <p:txBody>
          <a:bodyPr wrap="none" rtlCol="0">
            <a:spAutoFit/>
          </a:bodyPr>
          <a:lstStyle/>
          <a:p>
            <a:r>
              <a:rPr lang="en-US" sz="3200" dirty="0" smtClean="0">
                <a:solidFill>
                  <a:srgbClr val="0070C0"/>
                </a:solidFill>
              </a:rPr>
              <a:t>Dual Rural/Urban</a:t>
            </a:r>
            <a:endParaRPr lang="en-US" sz="3200" dirty="0">
              <a:solidFill>
                <a:srgbClr val="0070C0"/>
              </a:solidFill>
            </a:endParaRPr>
          </a:p>
        </p:txBody>
      </p:sp>
      <p:sp>
        <p:nvSpPr>
          <p:cNvPr id="6" name="TextBox 5"/>
          <p:cNvSpPr txBox="1"/>
          <p:nvPr/>
        </p:nvSpPr>
        <p:spPr>
          <a:xfrm>
            <a:off x="2133600" y="2743200"/>
            <a:ext cx="769763" cy="584775"/>
          </a:xfrm>
          <a:prstGeom prst="rect">
            <a:avLst/>
          </a:prstGeom>
          <a:noFill/>
        </p:spPr>
        <p:txBody>
          <a:bodyPr wrap="none" rtlCol="0">
            <a:spAutoFit/>
          </a:bodyPr>
          <a:lstStyle/>
          <a:p>
            <a:r>
              <a:rPr lang="en-US" sz="3200" dirty="0" smtClean="0">
                <a:solidFill>
                  <a:srgbClr val="0070C0"/>
                </a:solidFill>
              </a:rPr>
              <a:t>LEP</a:t>
            </a:r>
            <a:endParaRPr lang="en-US" sz="3200" dirty="0">
              <a:solidFill>
                <a:srgbClr val="0070C0"/>
              </a:solidFill>
            </a:endParaRPr>
          </a:p>
        </p:txBody>
      </p:sp>
      <p:sp>
        <p:nvSpPr>
          <p:cNvPr id="7" name="TextBox 6"/>
          <p:cNvSpPr txBox="1"/>
          <p:nvPr/>
        </p:nvSpPr>
        <p:spPr>
          <a:xfrm>
            <a:off x="2133600" y="3301425"/>
            <a:ext cx="1049903" cy="584775"/>
          </a:xfrm>
          <a:prstGeom prst="rect">
            <a:avLst/>
          </a:prstGeom>
          <a:noFill/>
        </p:spPr>
        <p:txBody>
          <a:bodyPr wrap="none" rtlCol="0">
            <a:spAutoFit/>
          </a:bodyPr>
          <a:lstStyle/>
          <a:p>
            <a:r>
              <a:rPr lang="en-US" sz="3200" dirty="0" smtClean="0">
                <a:solidFill>
                  <a:srgbClr val="0070C0"/>
                </a:solidFill>
              </a:rPr>
              <a:t>Rural</a:t>
            </a:r>
            <a:endParaRPr lang="en-US" sz="3200" dirty="0">
              <a:solidFill>
                <a:srgbClr val="0070C0"/>
              </a:solidFill>
            </a:endParaRPr>
          </a:p>
        </p:txBody>
      </p:sp>
      <p:sp>
        <p:nvSpPr>
          <p:cNvPr id="10" name="TextBox 9"/>
          <p:cNvSpPr txBox="1"/>
          <p:nvPr/>
        </p:nvSpPr>
        <p:spPr>
          <a:xfrm>
            <a:off x="1066800" y="4191000"/>
            <a:ext cx="7528215" cy="584775"/>
          </a:xfrm>
          <a:prstGeom prst="rect">
            <a:avLst/>
          </a:prstGeom>
          <a:noFill/>
        </p:spPr>
        <p:txBody>
          <a:bodyPr wrap="none" rtlCol="0">
            <a:spAutoFit/>
          </a:bodyPr>
          <a:lstStyle/>
          <a:p>
            <a:r>
              <a:rPr lang="en-US" sz="3200" b="1" dirty="0" smtClean="0">
                <a:solidFill>
                  <a:srgbClr val="0070C0"/>
                </a:solidFill>
              </a:rPr>
              <a:t>Salaries and Wages as % of </a:t>
            </a:r>
            <a:r>
              <a:rPr lang="en-US" sz="3200" b="1" smtClean="0">
                <a:solidFill>
                  <a:srgbClr val="0070C0"/>
                </a:solidFill>
              </a:rPr>
              <a:t>Operating </a:t>
            </a:r>
            <a:r>
              <a:rPr lang="en-US" sz="3200" b="1" smtClean="0">
                <a:solidFill>
                  <a:srgbClr val="0070C0"/>
                </a:solidFill>
              </a:rPr>
              <a:t>Costs</a:t>
            </a:r>
            <a:endParaRPr lang="en-US" sz="3200" b="1" dirty="0">
              <a:solidFill>
                <a:srgbClr val="0070C0"/>
              </a:solidFill>
            </a:endParaRPr>
          </a:p>
        </p:txBody>
      </p:sp>
      <p:sp>
        <p:nvSpPr>
          <p:cNvPr id="8" name="Slide Number Placeholder 7"/>
          <p:cNvSpPr>
            <a:spLocks noGrp="1"/>
          </p:cNvSpPr>
          <p:nvPr>
            <p:ph type="sldNum" sz="quarter" idx="12"/>
          </p:nvPr>
        </p:nvSpPr>
        <p:spPr/>
        <p:txBody>
          <a:bodyPr/>
          <a:lstStyle/>
          <a:p>
            <a:fld id="{E9BA2D4E-E0F4-4F40-B574-EF3D4A260660}" type="slidenum">
              <a:rPr lang="en-US" smtClean="0"/>
              <a:pPr/>
              <a:t>2</a:t>
            </a:fld>
            <a:endParaRPr lang="en-US" dirty="0"/>
          </a:p>
        </p:txBody>
      </p:sp>
    </p:spTree>
    <p:extLst>
      <p:ext uri="{BB962C8B-B14F-4D97-AF65-F5344CB8AC3E}">
        <p14:creationId xmlns:p14="http://schemas.microsoft.com/office/powerpoint/2010/main" val="3975368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or Better </a:t>
            </a:r>
            <a:r>
              <a:rPr lang="en-US" dirty="0" smtClean="0"/>
              <a:t>Practices (cont’d.)</a:t>
            </a:r>
            <a:endParaRPr lang="en-US" dirty="0"/>
          </a:p>
        </p:txBody>
      </p:sp>
      <p:sp>
        <p:nvSpPr>
          <p:cNvPr id="3" name="Content Placeholder 2"/>
          <p:cNvSpPr>
            <a:spLocks noGrp="1"/>
          </p:cNvSpPr>
          <p:nvPr>
            <p:ph idx="1"/>
          </p:nvPr>
        </p:nvSpPr>
        <p:spPr/>
        <p:txBody>
          <a:bodyPr/>
          <a:lstStyle/>
          <a:p>
            <a:r>
              <a:rPr lang="en-US" dirty="0" smtClean="0"/>
              <a:t>Communicate expectations clearly.</a:t>
            </a:r>
          </a:p>
          <a:p>
            <a:pPr lvl="1"/>
            <a:r>
              <a:rPr lang="en-US" dirty="0" smtClean="0"/>
              <a:t>Clear job descriptions and understanding of roles</a:t>
            </a:r>
          </a:p>
          <a:p>
            <a:pPr lvl="1"/>
            <a:r>
              <a:rPr lang="en-US" dirty="0" smtClean="0"/>
              <a:t>Rider’s guide</a:t>
            </a:r>
          </a:p>
          <a:p>
            <a:r>
              <a:rPr lang="en-US" dirty="0" smtClean="0"/>
              <a:t>Reduce slack-time or use it more effectively.</a:t>
            </a:r>
          </a:p>
          <a:p>
            <a:r>
              <a:rPr lang="en-US" dirty="0" smtClean="0"/>
              <a:t>Assign operators and dispatchers to similar geographies etc., but cross-train as possible.</a:t>
            </a:r>
          </a:p>
          <a:p>
            <a:r>
              <a:rPr lang="en-US" dirty="0" smtClean="0"/>
              <a:t>Assign operators to the same vehicle.</a:t>
            </a:r>
            <a:endParaRPr lang="en-US" dirty="0"/>
          </a:p>
        </p:txBody>
      </p:sp>
      <p:sp>
        <p:nvSpPr>
          <p:cNvPr id="4" name="Slide Number Placeholder 3"/>
          <p:cNvSpPr>
            <a:spLocks noGrp="1"/>
          </p:cNvSpPr>
          <p:nvPr>
            <p:ph type="sldNum" sz="quarter" idx="12"/>
          </p:nvPr>
        </p:nvSpPr>
        <p:spPr/>
        <p:txBody>
          <a:bodyPr/>
          <a:lstStyle/>
          <a:p>
            <a:fld id="{E9BA2D4E-E0F4-4F40-B574-EF3D4A260660}" type="slidenum">
              <a:rPr lang="en-US" smtClean="0"/>
              <a:pPr/>
              <a:t>20</a:t>
            </a:fld>
            <a:endParaRPr lang="en-US" dirty="0"/>
          </a:p>
        </p:txBody>
      </p:sp>
    </p:spTree>
    <p:extLst>
      <p:ext uri="{BB962C8B-B14F-4D97-AF65-F5344CB8AC3E}">
        <p14:creationId xmlns:p14="http://schemas.microsoft.com/office/powerpoint/2010/main" val="30229177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Learning Objectives</a:t>
            </a:r>
            <a:endParaRPr lang="en-US" dirty="0"/>
          </a:p>
        </p:txBody>
      </p:sp>
      <p:sp>
        <p:nvSpPr>
          <p:cNvPr id="3" name="Content Placeholder 2"/>
          <p:cNvSpPr>
            <a:spLocks noGrp="1"/>
          </p:cNvSpPr>
          <p:nvPr>
            <p:ph idx="1"/>
          </p:nvPr>
        </p:nvSpPr>
        <p:spPr>
          <a:xfrm>
            <a:off x="609600" y="1600200"/>
            <a:ext cx="7772400" cy="4525963"/>
          </a:xfrm>
        </p:spPr>
        <p:txBody>
          <a:bodyPr>
            <a:noAutofit/>
          </a:bodyPr>
          <a:lstStyle/>
          <a:p>
            <a:pPr marL="0" lvl="0" indent="0">
              <a:buNone/>
            </a:pPr>
            <a:r>
              <a:rPr lang="en-US" sz="2800" dirty="0" smtClean="0"/>
              <a:t>Now that we are at the end of this lesson, you should be able to:</a:t>
            </a:r>
          </a:p>
          <a:p>
            <a:r>
              <a:rPr lang="en-US" sz="2800" dirty="0"/>
              <a:t>Evaluate current management </a:t>
            </a:r>
            <a:r>
              <a:rPr lang="en-US" sz="2800" dirty="0" smtClean="0"/>
              <a:t>practices.</a:t>
            </a:r>
            <a:endParaRPr lang="en-US" sz="2800" dirty="0"/>
          </a:p>
          <a:p>
            <a:r>
              <a:rPr lang="en-US" sz="2800" dirty="0"/>
              <a:t>Employ information to manage operator and dispatcher </a:t>
            </a:r>
            <a:r>
              <a:rPr lang="en-US" sz="2800" dirty="0" smtClean="0"/>
              <a:t>shifts.</a:t>
            </a:r>
            <a:endParaRPr lang="en-US" sz="2800" dirty="0"/>
          </a:p>
          <a:p>
            <a:pPr lvl="0"/>
            <a:r>
              <a:rPr lang="en-US" sz="2800" dirty="0"/>
              <a:t>Recall basic issues and strategies surrounding costs for transit operations </a:t>
            </a:r>
            <a:r>
              <a:rPr lang="en-US" sz="2800" dirty="0" smtClean="0"/>
              <a:t>staff.</a:t>
            </a:r>
            <a:endParaRPr lang="en-US" sz="2800" dirty="0"/>
          </a:p>
        </p:txBody>
      </p:sp>
      <p:sp>
        <p:nvSpPr>
          <p:cNvPr id="4" name="Slide Number Placeholder 3"/>
          <p:cNvSpPr>
            <a:spLocks noGrp="1"/>
          </p:cNvSpPr>
          <p:nvPr>
            <p:ph type="sldNum" sz="quarter" idx="12"/>
          </p:nvPr>
        </p:nvSpPr>
        <p:spPr/>
        <p:txBody>
          <a:bodyPr/>
          <a:lstStyle/>
          <a:p>
            <a:fld id="{E9BA2D4E-E0F4-4F40-B574-EF3D4A260660}" type="slidenum">
              <a:rPr lang="en-US" smtClean="0"/>
              <a:pPr/>
              <a:t>21</a:t>
            </a:fld>
            <a:endParaRPr lang="en-US" dirty="0"/>
          </a:p>
        </p:txBody>
      </p:sp>
    </p:spTree>
    <p:extLst>
      <p:ext uri="{BB962C8B-B14F-4D97-AF65-F5344CB8AC3E}">
        <p14:creationId xmlns:p14="http://schemas.microsoft.com/office/powerpoint/2010/main" val="30953239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Questions? Comments?</a:t>
            </a:r>
            <a:endParaRPr lang="en-US" dirty="0"/>
          </a:p>
        </p:txBody>
      </p:sp>
      <p:sp>
        <p:nvSpPr>
          <p:cNvPr id="6" name="Text Placeholder 5"/>
          <p:cNvSpPr>
            <a:spLocks noGrp="1"/>
          </p:cNvSpPr>
          <p:nvPr>
            <p:ph type="body" idx="1"/>
          </p:nvPr>
        </p:nvSpPr>
        <p:spPr/>
        <p:txBody>
          <a:bodyPr/>
          <a:lstStyle/>
          <a:p>
            <a:r>
              <a:rPr lang="en-US" b="1" dirty="0" smtClean="0">
                <a:solidFill>
                  <a:schemeClr val="tx1">
                    <a:lumMod val="50000"/>
                    <a:lumOff val="50000"/>
                  </a:schemeClr>
                </a:solidFill>
              </a:rPr>
              <a:t>Jonathan Brooks</a:t>
            </a:r>
          </a:p>
          <a:p>
            <a:r>
              <a:rPr lang="en-US" dirty="0" smtClean="0">
                <a:solidFill>
                  <a:schemeClr val="tx1">
                    <a:lumMod val="50000"/>
                    <a:lumOff val="50000"/>
                  </a:schemeClr>
                </a:solidFill>
              </a:rPr>
              <a:t>Associate Transportation Researcher</a:t>
            </a:r>
          </a:p>
          <a:p>
            <a:r>
              <a:rPr lang="en-US" dirty="0" smtClean="0">
                <a:solidFill>
                  <a:schemeClr val="tx1">
                    <a:lumMod val="50000"/>
                    <a:lumOff val="50000"/>
                  </a:schemeClr>
                </a:solidFill>
              </a:rPr>
              <a:t>Texas A&amp;M Transportation Institute</a:t>
            </a:r>
          </a:p>
          <a:p>
            <a:r>
              <a:rPr lang="en-US" dirty="0" smtClean="0">
                <a:solidFill>
                  <a:schemeClr val="tx1">
                    <a:lumMod val="50000"/>
                    <a:lumOff val="50000"/>
                  </a:schemeClr>
                </a:solidFill>
              </a:rPr>
              <a:t>Ph 713.613.9206 or </a:t>
            </a:r>
            <a:r>
              <a:rPr lang="en-US" dirty="0" smtClean="0">
                <a:solidFill>
                  <a:schemeClr val="tx1">
                    <a:lumMod val="50000"/>
                    <a:lumOff val="50000"/>
                  </a:schemeClr>
                </a:solidFill>
                <a:hlinkClick r:id="rId3"/>
              </a:rPr>
              <a:t>j-brooks@ttimail.tamu.edu</a:t>
            </a:r>
            <a:r>
              <a:rPr lang="en-US" dirty="0" smtClean="0">
                <a:solidFill>
                  <a:schemeClr val="tx1">
                    <a:lumMod val="50000"/>
                    <a:lumOff val="50000"/>
                  </a:schemeClr>
                </a:solidFill>
              </a:rPr>
              <a:t> </a:t>
            </a:r>
            <a:endParaRPr lang="en-US" dirty="0">
              <a:solidFill>
                <a:schemeClr val="tx1">
                  <a:lumMod val="50000"/>
                  <a:lumOff val="50000"/>
                </a:schemeClr>
              </a:solidFill>
            </a:endParaRPr>
          </a:p>
        </p:txBody>
      </p:sp>
      <p:sp>
        <p:nvSpPr>
          <p:cNvPr id="7" name="TextBox 6"/>
          <p:cNvSpPr txBox="1"/>
          <p:nvPr/>
        </p:nvSpPr>
        <p:spPr>
          <a:xfrm>
            <a:off x="1524001" y="1179493"/>
            <a:ext cx="7010399" cy="954107"/>
          </a:xfrm>
          <a:prstGeom prst="rect">
            <a:avLst/>
          </a:prstGeom>
          <a:noFill/>
        </p:spPr>
        <p:txBody>
          <a:bodyPr wrap="square" rtlCol="0">
            <a:spAutoFit/>
          </a:bodyPr>
          <a:lstStyle/>
          <a:p>
            <a:r>
              <a:rPr lang="en-US" sz="2800" b="1" i="1" dirty="0" smtClean="0">
                <a:solidFill>
                  <a:srgbClr val="0070C0"/>
                </a:solidFill>
              </a:rPr>
              <a:t>Remember, fill out the session review form. We need to know how we can improve, too!</a:t>
            </a:r>
            <a:endParaRPr lang="en-US" sz="2800" b="1" i="1" dirty="0">
              <a:solidFill>
                <a:srgbClr val="0070C0"/>
              </a:solidFill>
            </a:endParaRPr>
          </a:p>
        </p:txBody>
      </p:sp>
      <p:sp>
        <p:nvSpPr>
          <p:cNvPr id="3" name="Slide Number Placeholder 2"/>
          <p:cNvSpPr>
            <a:spLocks noGrp="1"/>
          </p:cNvSpPr>
          <p:nvPr>
            <p:ph type="sldNum" sz="quarter" idx="12"/>
          </p:nvPr>
        </p:nvSpPr>
        <p:spPr/>
        <p:txBody>
          <a:bodyPr/>
          <a:lstStyle/>
          <a:p>
            <a:fld id="{E9BA2D4E-E0F4-4F40-B574-EF3D4A260660}" type="slidenum">
              <a:rPr lang="en-US" smtClean="0"/>
              <a:pPr/>
              <a:t>22</a:t>
            </a:fld>
            <a:endParaRPr lang="en-US" dirty="0"/>
          </a:p>
        </p:txBody>
      </p:sp>
    </p:spTree>
    <p:extLst>
      <p:ext uri="{BB962C8B-B14F-4D97-AF65-F5344CB8AC3E}">
        <p14:creationId xmlns:p14="http://schemas.microsoft.com/office/powerpoint/2010/main" val="24307158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a:xfrm>
            <a:off x="304800" y="1600200"/>
            <a:ext cx="8077200" cy="4525963"/>
          </a:xfrm>
        </p:spPr>
        <p:txBody>
          <a:bodyPr>
            <a:noAutofit/>
          </a:bodyPr>
          <a:lstStyle/>
          <a:p>
            <a:pPr marL="0" lvl="0" indent="0">
              <a:buNone/>
            </a:pPr>
            <a:r>
              <a:rPr lang="en-US" sz="2800" dirty="0" smtClean="0"/>
              <a:t>At the end of this lesson you will be able to:</a:t>
            </a:r>
          </a:p>
          <a:p>
            <a:r>
              <a:rPr lang="en-US" sz="2800" dirty="0"/>
              <a:t>Evaluate current management </a:t>
            </a:r>
            <a:r>
              <a:rPr lang="en-US" sz="2800" dirty="0" smtClean="0"/>
              <a:t>practices.</a:t>
            </a:r>
            <a:endParaRPr lang="en-US" sz="2800" dirty="0"/>
          </a:p>
          <a:p>
            <a:r>
              <a:rPr lang="en-US" sz="2800" dirty="0"/>
              <a:t>Employ information to manage operator and dispatcher </a:t>
            </a:r>
            <a:r>
              <a:rPr lang="en-US" sz="2800" dirty="0" smtClean="0"/>
              <a:t>shifts.</a:t>
            </a:r>
            <a:endParaRPr lang="en-US" sz="2800" dirty="0"/>
          </a:p>
          <a:p>
            <a:pPr lvl="0"/>
            <a:r>
              <a:rPr lang="en-US" sz="2800" dirty="0" smtClean="0"/>
              <a:t>Recall basic issues </a:t>
            </a:r>
            <a:r>
              <a:rPr lang="en-US" sz="2800" dirty="0"/>
              <a:t>and strategies surrounding costs for transit operations </a:t>
            </a:r>
            <a:r>
              <a:rPr lang="en-US" sz="2800" dirty="0" smtClean="0"/>
              <a:t>staff.</a:t>
            </a:r>
            <a:endParaRPr lang="en-US" sz="2800" dirty="0"/>
          </a:p>
        </p:txBody>
      </p:sp>
      <p:pic>
        <p:nvPicPr>
          <p:cNvPr id="8" name="Picture 7"/>
          <p:cNvPicPr/>
          <p:nvPr/>
        </p:nvPicPr>
        <p:blipFill>
          <a:blip r:embed="rId3" cstate="print">
            <a:extLst>
              <a:ext uri="{28A0092B-C50C-407E-A947-70E740481C1C}">
                <a14:useLocalDpi xmlns:a14="http://schemas.microsoft.com/office/drawing/2010/main" val="0"/>
              </a:ext>
            </a:extLst>
          </a:blip>
          <a:stretch>
            <a:fillRect/>
          </a:stretch>
        </p:blipFill>
        <p:spPr>
          <a:xfrm>
            <a:off x="5715000" y="4267200"/>
            <a:ext cx="2971800" cy="1715770"/>
          </a:xfrm>
          <a:prstGeom prst="rect">
            <a:avLst/>
          </a:prstGeom>
          <a:effectLst/>
        </p:spPr>
      </p:pic>
      <p:sp>
        <p:nvSpPr>
          <p:cNvPr id="4" name="Slide Number Placeholder 3"/>
          <p:cNvSpPr>
            <a:spLocks noGrp="1"/>
          </p:cNvSpPr>
          <p:nvPr>
            <p:ph type="sldNum" sz="quarter" idx="12"/>
          </p:nvPr>
        </p:nvSpPr>
        <p:spPr/>
        <p:txBody>
          <a:bodyPr/>
          <a:lstStyle/>
          <a:p>
            <a:fld id="{E9BA2D4E-E0F4-4F40-B574-EF3D4A260660}" type="slidenum">
              <a:rPr lang="en-US" smtClean="0"/>
              <a:pPr/>
              <a:t>3</a:t>
            </a:fld>
            <a:endParaRPr lang="en-US" dirty="0"/>
          </a:p>
        </p:txBody>
      </p:sp>
    </p:spTree>
    <p:extLst>
      <p:ext uri="{BB962C8B-B14F-4D97-AF65-F5344CB8AC3E}">
        <p14:creationId xmlns:p14="http://schemas.microsoft.com/office/powerpoint/2010/main" val="1746623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productivity </a:t>
            </a:r>
            <a:r>
              <a:rPr lang="en-US" dirty="0"/>
              <a:t>vs. cost-savings</a:t>
            </a:r>
          </a:p>
        </p:txBody>
      </p:sp>
      <p:sp>
        <p:nvSpPr>
          <p:cNvPr id="3" name="Text Placeholder 2"/>
          <p:cNvSpPr>
            <a:spLocks noGrp="1"/>
          </p:cNvSpPr>
          <p:nvPr>
            <p:ph type="body" idx="1"/>
          </p:nvPr>
        </p:nvSpPr>
        <p:spPr/>
        <p:txBody>
          <a:bodyPr/>
          <a:lstStyle/>
          <a:p>
            <a:r>
              <a:rPr lang="en-US" dirty="0"/>
              <a:t>The purpose of managing staff </a:t>
            </a:r>
            <a:r>
              <a:rPr lang="en-US" dirty="0" smtClean="0"/>
              <a:t>shifts </a:t>
            </a:r>
            <a:endParaRPr lang="en-US" dirty="0"/>
          </a:p>
        </p:txBody>
      </p:sp>
      <p:pic>
        <p:nvPicPr>
          <p:cNvPr id="6" name="Picture 5" descr="C:\Documents and Settings\j-brooks\Local Settings\Temporary Internet Files\Content.IE5\T82L8ICF\MC900283365[1].wmf"/>
          <p:cNvPicPr/>
          <p:nvPr/>
        </p:nvPicPr>
        <p:blipFill>
          <a:blip r:embed="rId3" cstate="print"/>
          <a:srcRect/>
          <a:stretch>
            <a:fillRect/>
          </a:stretch>
        </p:blipFill>
        <p:spPr bwMode="auto">
          <a:xfrm>
            <a:off x="3733800" y="990600"/>
            <a:ext cx="2133600" cy="2133600"/>
          </a:xfrm>
          <a:prstGeom prst="rect">
            <a:avLst/>
          </a:prstGeom>
          <a:ln w="22225">
            <a:solidFill>
              <a:schemeClr val="bg1"/>
            </a:solidFill>
          </a:ln>
        </p:spPr>
      </p:pic>
      <p:pic>
        <p:nvPicPr>
          <p:cNvPr id="7" name="Picture 6" descr="C:\Documents and Settings\j-brooks\Local Settings\Temporary Internet Files\Content.IE5\9AFBMY33\MC900431584[1].png"/>
          <p:cNvPicPr/>
          <p:nvPr/>
        </p:nvPicPr>
        <p:blipFill>
          <a:blip r:embed="rId4" cstate="print"/>
          <a:srcRect/>
          <a:stretch>
            <a:fillRect/>
          </a:stretch>
        </p:blipFill>
        <p:spPr bwMode="auto">
          <a:xfrm>
            <a:off x="609600" y="1676400"/>
            <a:ext cx="2147837" cy="2133600"/>
          </a:xfrm>
          <a:prstGeom prst="rect">
            <a:avLst/>
          </a:prstGeom>
          <a:ln w="22225">
            <a:solidFill>
              <a:schemeClr val="bg1"/>
            </a:solidFill>
          </a:ln>
        </p:spPr>
      </p:pic>
      <p:pic>
        <p:nvPicPr>
          <p:cNvPr id="3074" name="Picture 2" descr="C:\Users\j-brooks\AppData\Local\Microsoft\Windows\Temporary Internet Files\Content.IE5\52Z6QX21\MC900390684[1].wmf"/>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705600" y="676858"/>
            <a:ext cx="1528877" cy="1903781"/>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E9BA2D4E-E0F4-4F40-B574-EF3D4A260660}" type="slidenum">
              <a:rPr lang="en-US" smtClean="0"/>
              <a:pPr/>
              <a:t>4</a:t>
            </a:fld>
            <a:endParaRPr lang="en-US" dirty="0"/>
          </a:p>
        </p:txBody>
      </p:sp>
    </p:spTree>
    <p:extLst>
      <p:ext uri="{BB962C8B-B14F-4D97-AF65-F5344CB8AC3E}">
        <p14:creationId xmlns:p14="http://schemas.microsoft.com/office/powerpoint/2010/main" val="17581267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Productivity </a:t>
            </a:r>
            <a:r>
              <a:rPr lang="en-US" dirty="0"/>
              <a:t>vs. </a:t>
            </a:r>
            <a:r>
              <a:rPr lang="en-US" dirty="0" smtClean="0"/>
              <a:t>Cost-Savings</a:t>
            </a:r>
            <a:endParaRPr lang="en-US" dirty="0"/>
          </a:p>
        </p:txBody>
      </p:sp>
      <p:sp>
        <p:nvSpPr>
          <p:cNvPr id="3" name="Content Placeholder 2"/>
          <p:cNvSpPr>
            <a:spLocks noGrp="1"/>
          </p:cNvSpPr>
          <p:nvPr>
            <p:ph idx="1"/>
          </p:nvPr>
        </p:nvSpPr>
        <p:spPr>
          <a:xfrm>
            <a:off x="457200" y="1600200"/>
            <a:ext cx="8229600" cy="914400"/>
          </a:xfrm>
        </p:spPr>
        <p:txBody>
          <a:bodyPr/>
          <a:lstStyle/>
          <a:p>
            <a:r>
              <a:rPr lang="en-US" dirty="0" smtClean="0"/>
              <a:t>What is productivity?</a:t>
            </a:r>
          </a:p>
        </p:txBody>
      </p:sp>
      <p:sp>
        <p:nvSpPr>
          <p:cNvPr id="4" name="TextBox 3"/>
          <p:cNvSpPr txBox="1"/>
          <p:nvPr/>
        </p:nvSpPr>
        <p:spPr>
          <a:xfrm>
            <a:off x="533400" y="2362200"/>
            <a:ext cx="8077200" cy="584775"/>
          </a:xfrm>
          <a:prstGeom prst="rect">
            <a:avLst/>
          </a:prstGeom>
        </p:spPr>
        <p:txBody>
          <a:bodyPr vert="horz" lIns="91440" tIns="45720" rIns="91440" bIns="45720" rtlCol="0">
            <a:noAutofit/>
          </a:bodyPr>
          <a:lstStyle>
            <a:lvl1pPr marL="342900" indent="-342900">
              <a:spcBef>
                <a:spcPct val="20000"/>
              </a:spcBef>
              <a:buClr>
                <a:srgbClr val="19447E"/>
              </a:buClr>
              <a:buSzPct val="125000"/>
              <a:buFont typeface="Wingdings" pitchFamily="2" charset="2"/>
              <a:buChar char="§"/>
              <a:defRPr sz="3200" kern="0" baseline="0"/>
            </a:lvl1pPr>
            <a:lvl2pPr marL="742950" indent="-285750">
              <a:spcBef>
                <a:spcPct val="20000"/>
              </a:spcBef>
              <a:buClr>
                <a:srgbClr val="5C0024"/>
              </a:buClr>
              <a:buSzPct val="125000"/>
              <a:buFont typeface="Arial" pitchFamily="34" charset="0"/>
              <a:buChar char="•"/>
              <a:defRPr sz="2800" kern="0" baseline="0"/>
            </a:lvl2pPr>
            <a:lvl3pPr marL="1143000" indent="-228600">
              <a:spcBef>
                <a:spcPct val="20000"/>
              </a:spcBef>
              <a:buClr>
                <a:srgbClr val="678250"/>
              </a:buClr>
              <a:buFont typeface="Arial" pitchFamily="34" charset="0"/>
              <a:buChar char="•"/>
              <a:defRPr sz="2400" kern="0" baseline="0"/>
            </a:lvl3pPr>
            <a:lvl4pPr marL="1600200" indent="-228600">
              <a:spcBef>
                <a:spcPct val="20000"/>
              </a:spcBef>
              <a:buClr>
                <a:srgbClr val="5C0024"/>
              </a:buClr>
              <a:buFont typeface="Arial" pitchFamily="34" charset="0"/>
              <a:buChar char="–"/>
              <a:defRPr sz="2000" kern="0" baseline="0"/>
            </a:lvl4pPr>
            <a:lvl5pPr marL="2057400" indent="-228600">
              <a:spcBef>
                <a:spcPct val="20000"/>
              </a:spcBef>
              <a:buClr>
                <a:srgbClr val="4B8992"/>
              </a:buClr>
              <a:buFont typeface="Arial" pitchFamily="34" charset="0"/>
              <a:buChar char="»"/>
              <a:defRPr sz="2000" kern="0" baseline="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marL="0" indent="0">
              <a:buNone/>
            </a:pPr>
            <a:r>
              <a:rPr lang="en-US" sz="2800" i="1" dirty="0" smtClean="0">
                <a:solidFill>
                  <a:srgbClr val="0070C0"/>
                </a:solidFill>
              </a:rPr>
              <a:t>Typically, productivity is defined as the number of passenger trips per hour or mile carried by revenue vehicles.</a:t>
            </a:r>
            <a:endParaRPr lang="en-US" sz="2800" i="1" dirty="0">
              <a:solidFill>
                <a:srgbClr val="0070C0"/>
              </a:solidFill>
            </a:endParaRPr>
          </a:p>
        </p:txBody>
      </p:sp>
      <p:sp>
        <p:nvSpPr>
          <p:cNvPr id="5" name="TextBox 4"/>
          <p:cNvSpPr txBox="1"/>
          <p:nvPr/>
        </p:nvSpPr>
        <p:spPr>
          <a:xfrm>
            <a:off x="533400" y="3911025"/>
            <a:ext cx="8077200" cy="584775"/>
          </a:xfrm>
          <a:prstGeom prst="rect">
            <a:avLst/>
          </a:prstGeom>
        </p:spPr>
        <p:txBody>
          <a:bodyPr vert="horz" lIns="91440" tIns="45720" rIns="91440" bIns="45720" rtlCol="0">
            <a:noAutofit/>
          </a:bodyPr>
          <a:lstStyle>
            <a:lvl1pPr marL="342900" indent="-342900">
              <a:spcBef>
                <a:spcPct val="20000"/>
              </a:spcBef>
              <a:buClr>
                <a:srgbClr val="19447E"/>
              </a:buClr>
              <a:buSzPct val="125000"/>
              <a:buFont typeface="Wingdings" pitchFamily="2" charset="2"/>
              <a:buChar char="§"/>
              <a:defRPr sz="3200" kern="0" baseline="0"/>
            </a:lvl1pPr>
            <a:lvl2pPr marL="742950" indent="-285750">
              <a:spcBef>
                <a:spcPct val="20000"/>
              </a:spcBef>
              <a:buClr>
                <a:srgbClr val="5C0024"/>
              </a:buClr>
              <a:buSzPct val="125000"/>
              <a:buFont typeface="Arial" pitchFamily="34" charset="0"/>
              <a:buChar char="•"/>
              <a:defRPr sz="2800" kern="0" baseline="0"/>
            </a:lvl2pPr>
            <a:lvl3pPr marL="1143000" indent="-228600">
              <a:spcBef>
                <a:spcPct val="20000"/>
              </a:spcBef>
              <a:buClr>
                <a:srgbClr val="678250"/>
              </a:buClr>
              <a:buFont typeface="Arial" pitchFamily="34" charset="0"/>
              <a:buChar char="•"/>
              <a:defRPr sz="2400" kern="0" baseline="0"/>
            </a:lvl3pPr>
            <a:lvl4pPr marL="1600200" indent="-228600">
              <a:spcBef>
                <a:spcPct val="20000"/>
              </a:spcBef>
              <a:buClr>
                <a:srgbClr val="5C0024"/>
              </a:buClr>
              <a:buFont typeface="Arial" pitchFamily="34" charset="0"/>
              <a:buChar char="–"/>
              <a:defRPr sz="2000" kern="0" baseline="0"/>
            </a:lvl4pPr>
            <a:lvl5pPr marL="2057400" indent="-228600">
              <a:spcBef>
                <a:spcPct val="20000"/>
              </a:spcBef>
              <a:buClr>
                <a:srgbClr val="4B8992"/>
              </a:buClr>
              <a:buFont typeface="Arial" pitchFamily="34" charset="0"/>
              <a:buChar char="»"/>
              <a:defRPr sz="2000" kern="0" baseline="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smtClean="0"/>
              <a:t>What is the impact of productivity?</a:t>
            </a:r>
            <a:endParaRPr lang="en-US" dirty="0"/>
          </a:p>
        </p:txBody>
      </p:sp>
      <p:sp>
        <p:nvSpPr>
          <p:cNvPr id="6" name="Slide Number Placeholder 5"/>
          <p:cNvSpPr>
            <a:spLocks noGrp="1"/>
          </p:cNvSpPr>
          <p:nvPr>
            <p:ph type="sldNum" sz="quarter" idx="12"/>
          </p:nvPr>
        </p:nvSpPr>
        <p:spPr/>
        <p:txBody>
          <a:bodyPr/>
          <a:lstStyle/>
          <a:p>
            <a:fld id="{E9BA2D4E-E0F4-4F40-B574-EF3D4A260660}" type="slidenum">
              <a:rPr lang="en-US" smtClean="0"/>
              <a:pPr/>
              <a:t>5</a:t>
            </a:fld>
            <a:endParaRPr lang="en-US" dirty="0"/>
          </a:p>
        </p:txBody>
      </p:sp>
    </p:spTree>
    <p:extLst>
      <p:ext uri="{BB962C8B-B14F-4D97-AF65-F5344CB8AC3E}">
        <p14:creationId xmlns:p14="http://schemas.microsoft.com/office/powerpoint/2010/main" val="119922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of Productivity</a:t>
            </a:r>
            <a:endParaRPr lang="en-US" dirty="0"/>
          </a:p>
        </p:txBody>
      </p:sp>
      <p:sp>
        <p:nvSpPr>
          <p:cNvPr id="3" name="Content Placeholder 2"/>
          <p:cNvSpPr>
            <a:spLocks noGrp="1"/>
          </p:cNvSpPr>
          <p:nvPr>
            <p:ph idx="1"/>
          </p:nvPr>
        </p:nvSpPr>
        <p:spPr>
          <a:xfrm>
            <a:off x="457200" y="1600200"/>
            <a:ext cx="8229600" cy="1295400"/>
          </a:xfrm>
        </p:spPr>
        <p:txBody>
          <a:bodyPr/>
          <a:lstStyle/>
          <a:p>
            <a:r>
              <a:rPr lang="en-US" dirty="0" smtClean="0"/>
              <a:t>Decrease resources needed to provide service</a:t>
            </a:r>
          </a:p>
          <a:p>
            <a:pPr marL="0" indent="0" algn="ctr">
              <a:buNone/>
            </a:pPr>
            <a:r>
              <a:rPr lang="en-US" b="1" dirty="0" smtClean="0">
                <a:solidFill>
                  <a:srgbClr val="0070C0"/>
                </a:solidFill>
              </a:rPr>
              <a:t>OR</a:t>
            </a:r>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46" y="3429000"/>
            <a:ext cx="8796454" cy="2671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2"/>
          <p:cNvSpPr txBox="1">
            <a:spLocks/>
          </p:cNvSpPr>
          <p:nvPr/>
        </p:nvSpPr>
        <p:spPr>
          <a:xfrm>
            <a:off x="457200" y="2743200"/>
            <a:ext cx="8229600" cy="1828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19447E"/>
              </a:buClr>
              <a:buSzPct val="125000"/>
              <a:buFont typeface="Wingdings" pitchFamily="2" charset="2"/>
              <a:buChar char="§"/>
              <a:defRPr sz="3200" kern="0" baseline="0">
                <a:solidFill>
                  <a:schemeClr val="tx1"/>
                </a:solidFill>
                <a:latin typeface="+mn-lt"/>
                <a:ea typeface="+mn-ea"/>
                <a:cs typeface="+mn-cs"/>
              </a:defRPr>
            </a:lvl1pPr>
            <a:lvl2pPr marL="742950" indent="-285750" algn="l" defTabSz="914400" rtl="0" eaLnBrk="1" latinLnBrk="0" hangingPunct="1">
              <a:spcBef>
                <a:spcPct val="20000"/>
              </a:spcBef>
              <a:buClr>
                <a:srgbClr val="5C0024"/>
              </a:buClr>
              <a:buSzPct val="125000"/>
              <a:buFont typeface="Arial" pitchFamily="34" charset="0"/>
              <a:buChar char="•"/>
              <a:defRPr sz="2800" kern="0" baseline="0">
                <a:solidFill>
                  <a:schemeClr val="tx1"/>
                </a:solidFill>
                <a:latin typeface="+mn-lt"/>
                <a:ea typeface="+mn-ea"/>
                <a:cs typeface="+mn-cs"/>
              </a:defRPr>
            </a:lvl2pPr>
            <a:lvl3pPr marL="1143000" indent="-228600" algn="l" defTabSz="914400" rtl="0" eaLnBrk="1" latinLnBrk="0" hangingPunct="1">
              <a:spcBef>
                <a:spcPct val="20000"/>
              </a:spcBef>
              <a:buClr>
                <a:srgbClr val="678250"/>
              </a:buClr>
              <a:buFont typeface="Arial" pitchFamily="34" charset="0"/>
              <a:buChar char="•"/>
              <a:defRPr sz="2400" kern="0" baseline="0">
                <a:solidFill>
                  <a:schemeClr val="tx1"/>
                </a:solidFill>
                <a:latin typeface="+mn-lt"/>
                <a:ea typeface="+mn-ea"/>
                <a:cs typeface="+mn-cs"/>
              </a:defRPr>
            </a:lvl3pPr>
            <a:lvl4pPr marL="1600200" indent="-228600" algn="l" defTabSz="914400" rtl="0" eaLnBrk="1" latinLnBrk="0" hangingPunct="1">
              <a:spcBef>
                <a:spcPct val="20000"/>
              </a:spcBef>
              <a:buClr>
                <a:srgbClr val="5C0024"/>
              </a:buClr>
              <a:buFont typeface="Arial" pitchFamily="34" charset="0"/>
              <a:buChar char="–"/>
              <a:defRPr sz="2000" kern="0" baseline="0">
                <a:solidFill>
                  <a:schemeClr val="tx1"/>
                </a:solidFill>
                <a:latin typeface="+mn-lt"/>
                <a:ea typeface="+mn-ea"/>
                <a:cs typeface="+mn-cs"/>
              </a:defRPr>
            </a:lvl4pPr>
            <a:lvl5pPr marL="2057400" indent="-228600" algn="l" defTabSz="914400" rtl="0" eaLnBrk="1" latinLnBrk="0" hangingPunct="1">
              <a:spcBef>
                <a:spcPct val="20000"/>
              </a:spcBef>
              <a:buClr>
                <a:srgbClr val="4B8992"/>
              </a:buClr>
              <a:buFont typeface="Arial" pitchFamily="34" charset="0"/>
              <a:buChar char="»"/>
              <a:defRPr sz="2000" kern="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Increase service level using same resources</a:t>
            </a:r>
            <a:endParaRPr lang="en-US" dirty="0"/>
          </a:p>
        </p:txBody>
      </p:sp>
      <p:sp>
        <p:nvSpPr>
          <p:cNvPr id="4" name="Slide Number Placeholder 3"/>
          <p:cNvSpPr>
            <a:spLocks noGrp="1"/>
          </p:cNvSpPr>
          <p:nvPr>
            <p:ph type="sldNum" sz="quarter" idx="12"/>
          </p:nvPr>
        </p:nvSpPr>
        <p:spPr/>
        <p:txBody>
          <a:bodyPr/>
          <a:lstStyle/>
          <a:p>
            <a:fld id="{E9BA2D4E-E0F4-4F40-B574-EF3D4A260660}" type="slidenum">
              <a:rPr lang="en-US" smtClean="0"/>
              <a:pPr/>
              <a:t>6</a:t>
            </a:fld>
            <a:endParaRPr lang="en-US" dirty="0"/>
          </a:p>
        </p:txBody>
      </p:sp>
    </p:spTree>
    <p:extLst>
      <p:ext uri="{BB962C8B-B14F-4D97-AF65-F5344CB8AC3E}">
        <p14:creationId xmlns:p14="http://schemas.microsoft.com/office/powerpoint/2010/main" val="61941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fade">
                                      <p:cBhvr>
                                        <p:cTn id="14" dur="1000"/>
                                        <p:tgtEl>
                                          <p:spTgt spid="1026"/>
                                        </p:tgtEl>
                                      </p:cBhvr>
                                    </p:animEffect>
                                    <p:anim calcmode="lin" valueType="num">
                                      <p:cBhvr>
                                        <p:cTn id="15" dur="1000" fill="hold"/>
                                        <p:tgtEl>
                                          <p:spTgt spid="1026"/>
                                        </p:tgtEl>
                                        <p:attrNameLst>
                                          <p:attrName>ppt_x</p:attrName>
                                        </p:attrNameLst>
                                      </p:cBhvr>
                                      <p:tavLst>
                                        <p:tav tm="0">
                                          <p:val>
                                            <p:strVal val="#ppt_x"/>
                                          </p:val>
                                        </p:tav>
                                        <p:tav tm="100000">
                                          <p:val>
                                            <p:strVal val="#ppt_x"/>
                                          </p:val>
                                        </p:tav>
                                      </p:tavLst>
                                    </p:anim>
                                    <p:anim calcmode="lin" valueType="num">
                                      <p:cBhvr>
                                        <p:cTn id="16"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0800" y="264160"/>
            <a:ext cx="3429000" cy="2571750"/>
          </a:xfrm>
          <a:prstGeom prst="rect">
            <a:avLst/>
          </a:prstGeom>
        </p:spPr>
      </p:pic>
      <p:sp>
        <p:nvSpPr>
          <p:cNvPr id="4" name="Title 3"/>
          <p:cNvSpPr>
            <a:spLocks noGrp="1"/>
          </p:cNvSpPr>
          <p:nvPr>
            <p:ph type="title"/>
          </p:nvPr>
        </p:nvSpPr>
        <p:spPr/>
        <p:txBody>
          <a:bodyPr/>
          <a:lstStyle/>
          <a:p>
            <a:r>
              <a:rPr lang="en-US" dirty="0" smtClean="0"/>
              <a:t>Evaluate Current Practices</a:t>
            </a:r>
            <a:endParaRPr lang="en-US" dirty="0"/>
          </a:p>
        </p:txBody>
      </p:sp>
      <p:sp>
        <p:nvSpPr>
          <p:cNvPr id="5" name="Text Placeholder 4"/>
          <p:cNvSpPr>
            <a:spLocks noGrp="1"/>
          </p:cNvSpPr>
          <p:nvPr>
            <p:ph type="body" idx="1"/>
          </p:nvPr>
        </p:nvSpPr>
        <p:spPr/>
        <p:txBody>
          <a:bodyPr/>
          <a:lstStyle/>
          <a:p>
            <a:r>
              <a:rPr lang="en-US" dirty="0" smtClean="0"/>
              <a:t>Tools and information to help agencies self-evaluate.</a:t>
            </a:r>
            <a:endParaRPr lang="en-US" dirty="0"/>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4000" y="1676400"/>
            <a:ext cx="2946400" cy="2209800"/>
          </a:xfrm>
          <a:prstGeom prst="rect">
            <a:avLst/>
          </a:prstGeom>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8034" r="9915"/>
          <a:stretch/>
        </p:blipFill>
        <p:spPr>
          <a:xfrm>
            <a:off x="5867400" y="1094622"/>
            <a:ext cx="3124200" cy="2855714"/>
          </a:xfrm>
          <a:prstGeom prst="rect">
            <a:avLst/>
          </a:prstGeom>
        </p:spPr>
      </p:pic>
      <p:sp>
        <p:nvSpPr>
          <p:cNvPr id="6" name="Slide Number Placeholder 5"/>
          <p:cNvSpPr>
            <a:spLocks noGrp="1"/>
          </p:cNvSpPr>
          <p:nvPr>
            <p:ph type="sldNum" sz="quarter" idx="12"/>
          </p:nvPr>
        </p:nvSpPr>
        <p:spPr/>
        <p:txBody>
          <a:bodyPr/>
          <a:lstStyle/>
          <a:p>
            <a:fld id="{E9BA2D4E-E0F4-4F40-B574-EF3D4A260660}" type="slidenum">
              <a:rPr lang="en-US" smtClean="0"/>
              <a:pPr/>
              <a:t>7</a:t>
            </a:fld>
            <a:endParaRPr lang="en-US" dirty="0"/>
          </a:p>
        </p:txBody>
      </p:sp>
    </p:spTree>
    <p:extLst>
      <p:ext uri="{BB962C8B-B14F-4D97-AF65-F5344CB8AC3E}">
        <p14:creationId xmlns:p14="http://schemas.microsoft.com/office/powerpoint/2010/main" val="2232898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Looking in the Mirror</a:t>
            </a:r>
            <a:endParaRPr lang="en-US" dirty="0"/>
          </a:p>
        </p:txBody>
      </p:sp>
      <p:sp>
        <p:nvSpPr>
          <p:cNvPr id="3" name="Content Placeholder 2"/>
          <p:cNvSpPr>
            <a:spLocks noGrp="1"/>
          </p:cNvSpPr>
          <p:nvPr>
            <p:ph idx="1"/>
          </p:nvPr>
        </p:nvSpPr>
        <p:spPr/>
        <p:txBody>
          <a:bodyPr/>
          <a:lstStyle/>
          <a:p>
            <a:r>
              <a:rPr lang="en-US" dirty="0" smtClean="0"/>
              <a:t>Activity: refer to materials packet</a:t>
            </a:r>
          </a:p>
          <a:p>
            <a:r>
              <a:rPr lang="en-US" dirty="0" smtClean="0"/>
              <a:t>Take ~3 minutes, answer each question</a:t>
            </a: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2971800"/>
            <a:ext cx="8686800" cy="29220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fld id="{E9BA2D4E-E0F4-4F40-B574-EF3D4A260660}" type="slidenum">
              <a:rPr lang="en-US" smtClean="0"/>
              <a:pPr/>
              <a:t>8</a:t>
            </a:fld>
            <a:endParaRPr lang="en-US" dirty="0"/>
          </a:p>
        </p:txBody>
      </p:sp>
    </p:spTree>
    <p:extLst>
      <p:ext uri="{BB962C8B-B14F-4D97-AF65-F5344CB8AC3E}">
        <p14:creationId xmlns:p14="http://schemas.microsoft.com/office/powerpoint/2010/main" val="29485119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Thoughts, Discussion?</a:t>
            </a:r>
            <a:endParaRPr lang="en-US" dirty="0"/>
          </a:p>
        </p:txBody>
      </p:sp>
      <p:sp>
        <p:nvSpPr>
          <p:cNvPr id="3" name="Content Placeholder 2"/>
          <p:cNvSpPr>
            <a:spLocks noGrp="1"/>
          </p:cNvSpPr>
          <p:nvPr>
            <p:ph idx="1"/>
          </p:nvPr>
        </p:nvSpPr>
        <p:spPr>
          <a:xfrm>
            <a:off x="457200" y="1600200"/>
            <a:ext cx="7239000" cy="4495800"/>
          </a:xfrm>
        </p:spPr>
        <p:txBody>
          <a:bodyPr/>
          <a:lstStyle/>
          <a:p>
            <a:pPr>
              <a:spcBef>
                <a:spcPts val="400"/>
              </a:spcBef>
            </a:pPr>
            <a:r>
              <a:rPr lang="en-US" dirty="0" smtClean="0"/>
              <a:t>“NO” to any of the questions?</a:t>
            </a:r>
          </a:p>
          <a:p>
            <a:pPr lvl="1">
              <a:spcBef>
                <a:spcPts val="400"/>
              </a:spcBef>
            </a:pPr>
            <a:r>
              <a:rPr lang="en-US" dirty="0" smtClean="0"/>
              <a:t>May be opportunity for productivity/</a:t>
            </a:r>
            <a:br>
              <a:rPr lang="en-US" dirty="0" smtClean="0"/>
            </a:br>
            <a:r>
              <a:rPr lang="en-US" dirty="0" smtClean="0"/>
              <a:t>cost-savings</a:t>
            </a:r>
          </a:p>
          <a:p>
            <a:pPr>
              <a:spcBef>
                <a:spcPts val="400"/>
              </a:spcBef>
            </a:pPr>
            <a:r>
              <a:rPr lang="en-US" dirty="0" smtClean="0"/>
              <a:t>“YES” to all questions?</a:t>
            </a:r>
          </a:p>
          <a:p>
            <a:pPr lvl="1">
              <a:spcBef>
                <a:spcPts val="400"/>
              </a:spcBef>
            </a:pPr>
            <a:r>
              <a:rPr lang="en-US" dirty="0" smtClean="0"/>
              <a:t>Great!</a:t>
            </a:r>
          </a:p>
          <a:p>
            <a:pPr lvl="1">
              <a:spcBef>
                <a:spcPts val="400"/>
              </a:spcBef>
            </a:pPr>
            <a:r>
              <a:rPr lang="en-US" dirty="0" smtClean="0"/>
              <a:t>But, room for improvement may still exist.</a:t>
            </a:r>
            <a:endParaRPr lang="en-US" dirty="0"/>
          </a:p>
        </p:txBody>
      </p:sp>
      <p:pic>
        <p:nvPicPr>
          <p:cNvPr id="5122" name="Picture 2" descr="C:\Users\j-brooks\AppData\Local\Microsoft\Windows\Temporary Internet Files\Content.IE5\ZTDLLO2Y\MC90029597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0400" y="3733800"/>
            <a:ext cx="1872558" cy="232372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E9BA2D4E-E0F4-4F40-B574-EF3D4A260660}" type="slidenum">
              <a:rPr lang="en-US" smtClean="0"/>
              <a:pPr/>
              <a:t>9</a:t>
            </a:fld>
            <a:endParaRPr lang="en-US" dirty="0"/>
          </a:p>
        </p:txBody>
      </p:sp>
    </p:spTree>
    <p:extLst>
      <p:ext uri="{BB962C8B-B14F-4D97-AF65-F5344CB8AC3E}">
        <p14:creationId xmlns:p14="http://schemas.microsoft.com/office/powerpoint/2010/main" val="1907136801"/>
      </p:ext>
    </p:extLst>
  </p:cSld>
  <p:clrMapOvr>
    <a:masterClrMapping/>
  </p:clrMapOvr>
  <p:timing>
    <p:tnLst>
      <p:par>
        <p:cTn id="1" dur="indefinite" restart="never" nodeType="tmRoot"/>
      </p:par>
    </p:tnLst>
  </p:timing>
</p:sld>
</file>

<file path=ppt/theme/theme1.xml><?xml version="1.0" encoding="utf-8"?>
<a:theme xmlns:a="http://schemas.openxmlformats.org/drawingml/2006/main" name="Workshop Power Point Compilation of All Sessions">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1FE21298746C44AA9F62A63B1152B0C" ma:contentTypeVersion="1" ma:contentTypeDescription="Create a new document." ma:contentTypeScope="" ma:versionID="dc3c35eb161ccaa255d4ebd4c630f608">
  <xsd:schema xmlns:xsd="http://www.w3.org/2001/XMLSchema" xmlns:xs="http://www.w3.org/2001/XMLSchema" xmlns:p="http://schemas.microsoft.com/office/2006/metadata/properties" xmlns:ns1="http://schemas.microsoft.com/sharepoint/v3" xmlns:ns2="c1ac15a8-7e63-4deb-92ae-59a071097bea" targetNamespace="http://schemas.microsoft.com/office/2006/metadata/properties" ma:root="true" ma:fieldsID="94df6ba3e8f2b0a4933a4f4dc40ddcf5" ns1:_="" ns2:_="">
    <xsd:import namespace="http://schemas.microsoft.com/sharepoint/v3"/>
    <xsd:import namespace="c1ac15a8-7e63-4deb-92ae-59a071097bea"/>
    <xsd:element name="properties">
      <xsd:complexType>
        <xsd:sequence>
          <xsd:element name="documentManagement">
            <xsd:complexType>
              <xsd:all>
                <xsd:element ref="ns1:_ModerationComments" minOccurs="0"/>
                <xsd:element ref="ns1:File_x0020_Type" minOccurs="0"/>
                <xsd:element ref="ns1:HTML_x0020_File_x0020_Type" minOccurs="0"/>
                <xsd:element ref="ns1:_SourceUrl" minOccurs="0"/>
                <xsd:element ref="ns1:_SharedFileIndex" minOccurs="0"/>
                <xsd:element ref="ns1:ContentTypeId" minOccurs="0"/>
                <xsd:element ref="ns1:TemplateUrl" minOccurs="0"/>
                <xsd:element ref="ns1:xd_ProgID" minOccurs="0"/>
                <xsd:element ref="ns1:xd_Signature" minOccurs="0"/>
                <xsd:element ref="ns1:ID" minOccurs="0"/>
                <xsd:element ref="ns1:Author" minOccurs="0"/>
                <xsd:element ref="ns1:Editor" minOccurs="0"/>
                <xsd:element ref="ns1:_HasCopyDestinations" minOccurs="0"/>
                <xsd:element ref="ns1:_CopySource" minOccurs="0"/>
                <xsd:element ref="ns1:_ModerationStatus" minOccurs="0"/>
                <xsd:element ref="ns1:FileRef" minOccurs="0"/>
                <xsd:element ref="ns1:FileDirRef" minOccurs="0"/>
                <xsd:element ref="ns1:Last_x0020_Modified" minOccurs="0"/>
                <xsd:element ref="ns1:Created_x0020_Date" minOccurs="0"/>
                <xsd:element ref="ns1:File_x0020_Size" minOccurs="0"/>
                <xsd:element ref="ns1:FSObjType" minOccurs="0"/>
                <xsd:element ref="ns1:SortBehavior" minOccurs="0"/>
                <xsd:element ref="ns1:CheckedOutUserId" minOccurs="0"/>
                <xsd:element ref="ns1:IsCheckedoutToLocal" minOccurs="0"/>
                <xsd:element ref="ns1:CheckoutUser" minOccurs="0"/>
                <xsd:element ref="ns1:UniqueId" minOccurs="0"/>
                <xsd:element ref="ns1:SyncClientId" minOccurs="0"/>
                <xsd:element ref="ns1:ProgId" minOccurs="0"/>
                <xsd:element ref="ns1:ScopeId" minOccurs="0"/>
                <xsd:element ref="ns1:VirusStatus" minOccurs="0"/>
                <xsd:element ref="ns1:CheckedOutTitle" minOccurs="0"/>
                <xsd:element ref="ns1:_CheckinComment" minOccurs="0"/>
                <xsd:element ref="ns1:MetaInfo" minOccurs="0"/>
                <xsd:element ref="ns1:_Level" minOccurs="0"/>
                <xsd:element ref="ns1:_IsCurrentVersion" minOccurs="0"/>
                <xsd:element ref="ns1:ItemChildCount" minOccurs="0"/>
                <xsd:element ref="ns1:FolderChildCount" minOccurs="0"/>
                <xsd:element ref="ns1:owshiddenversion" minOccurs="0"/>
                <xsd:element ref="ns1:_UIVersion" minOccurs="0"/>
                <xsd:element ref="ns1:_UIVersionString" minOccurs="0"/>
                <xsd:element ref="ns1:InstanceID" minOccurs="0"/>
                <xsd:element ref="ns1:Order" minOccurs="0"/>
                <xsd:element ref="ns1:GUID" minOccurs="0"/>
                <xsd:element ref="ns1:WorkflowVersion" minOccurs="0"/>
                <xsd:element ref="ns1:WorkflowInstanceID" minOccurs="0"/>
                <xsd:element ref="ns1:ParentVersionString" minOccurs="0"/>
                <xsd:element ref="ns1:ParentLeafName" minOccurs="0"/>
                <xsd:element ref="ns1:DocConcurrencyNumber" minOccurs="0"/>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ModerationComments" ma:index="0" nillable="true" ma:displayName="Approver Comments" ma:hidden="true" ma:internalName="_ModerationComments" ma:readOnly="true">
      <xsd:simpleType>
        <xsd:restriction base="dms:Note"/>
      </xsd:simpleType>
    </xsd:element>
    <xsd:element name="File_x0020_Type" ma:index="4" nillable="true" ma:displayName="File Type" ma:hidden="true" ma:internalName="File_x0020_Type" ma:readOnly="true">
      <xsd:simpleType>
        <xsd:restriction base="dms:Text"/>
      </xsd:simpleType>
    </xsd:element>
    <xsd:element name="HTML_x0020_File_x0020_Type" ma:index="5" nillable="true" ma:displayName="HTML File Type" ma:hidden="true" ma:internalName="HTML_x0020_File_x0020_Type" ma:readOnly="true">
      <xsd:simpleType>
        <xsd:restriction base="dms:Text"/>
      </xsd:simpleType>
    </xsd:element>
    <xsd:element name="_SourceUrl" ma:index="6" nillable="true" ma:displayName="Source URL" ma:hidden="true" ma:internalName="_SourceUrl">
      <xsd:simpleType>
        <xsd:restriction base="dms:Text"/>
      </xsd:simpleType>
    </xsd:element>
    <xsd:element name="_SharedFileIndex" ma:index="7" nillable="true" ma:displayName="Shared File Index" ma:hidden="true" ma:internalName="_SharedFileIndex">
      <xsd:simpleType>
        <xsd:restriction base="dms:Text"/>
      </xsd:simpleType>
    </xsd:element>
    <xsd:element name="ContentTypeId" ma:index="9" nillable="true" ma:displayName="Content Type ID" ma:hidden="true" ma:internalName="ContentTypeId" ma:readOnly="true">
      <xsd:simpleType>
        <xsd:restriction base="dms:Unknown"/>
      </xsd:simpleType>
    </xsd:element>
    <xsd:element name="TemplateUrl" ma:index="10" nillable="true" ma:displayName="Template Link" ma:hidden="true" ma:internalName="TemplateUrl">
      <xsd:simpleType>
        <xsd:restriction base="dms:Text"/>
      </xsd:simpleType>
    </xsd:element>
    <xsd:element name="xd_ProgID" ma:index="11" nillable="true" ma:displayName="HTML File Link" ma:hidden="true" ma:internalName="xd_ProgID">
      <xsd:simpleType>
        <xsd:restriction base="dms:Text"/>
      </xsd:simpleType>
    </xsd:element>
    <xsd:element name="xd_Signature" ma:index="12" nillable="true" ma:displayName="Is Signed" ma:hidden="true" ma:internalName="xd_Signature" ma:readOnly="true">
      <xsd:simpleType>
        <xsd:restriction base="dms:Boolean"/>
      </xsd:simpleType>
    </xsd:element>
    <xsd:element name="ID" ma:index="13" nillable="true" ma:displayName="ID" ma:internalName="ID" ma:readOnly="true">
      <xsd:simpleType>
        <xsd:restriction base="dms:Unknown"/>
      </xsd:simpleType>
    </xsd:element>
    <xsd:element name="Author" ma:index="16" nillable="true" ma:displayName="Created By" ma:list="UserInfo" ma:internalName="Auth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 ma:index="18" nillable="true" ma:displayName="Modified By" ma:list="UserInfo" ma:internalName="Edito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HasCopyDestinations" ma:index="19" nillable="true" ma:displayName="Has Copy Destinations" ma:hidden="true" ma:internalName="_HasCopyDestinations" ma:readOnly="true">
      <xsd:simpleType>
        <xsd:restriction base="dms:Boolean"/>
      </xsd:simpleType>
    </xsd:element>
    <xsd:element name="_CopySource" ma:index="20" nillable="true" ma:displayName="Copy Source" ma:internalName="_CopySource" ma:readOnly="true">
      <xsd:simpleType>
        <xsd:restriction base="dms:Text"/>
      </xsd:simpleType>
    </xsd:element>
    <xsd:element name="_ModerationStatus" ma:index="21" nillable="true" ma:displayName="Approval Status" ma:default="0" ma:hidden="true" ma:internalName="_ModerationStatus" ma:readOnly="true">
      <xsd:simpleType>
        <xsd:restriction base="dms:Unknown"/>
      </xsd:simpleType>
    </xsd:element>
    <xsd:element name="FileRef" ma:index="22" nillable="true" ma:displayName="URL Path" ma:hidden="true" ma:list="Docs" ma:internalName="FileRef" ma:readOnly="true" ma:showField="FullUrl">
      <xsd:simpleType>
        <xsd:restriction base="dms:Lookup"/>
      </xsd:simpleType>
    </xsd:element>
    <xsd:element name="FileDirRef" ma:index="23" nillable="true" ma:displayName="Path" ma:hidden="true" ma:list="Docs" ma:internalName="FileDirRef" ma:readOnly="true" ma:showField="DirName">
      <xsd:simpleType>
        <xsd:restriction base="dms:Lookup"/>
      </xsd:simpleType>
    </xsd:element>
    <xsd:element name="Last_x0020_Modified" ma:index="24" nillable="true" ma:displayName="Modified" ma:format="TRUE" ma:hidden="true" ma:list="Docs" ma:internalName="Last_x0020_Modified" ma:readOnly="true" ma:showField="TimeLastModified">
      <xsd:simpleType>
        <xsd:restriction base="dms:Lookup"/>
      </xsd:simpleType>
    </xsd:element>
    <xsd:element name="Created_x0020_Date" ma:index="25" nillable="true" ma:displayName="Created" ma:format="TRUE" ma:hidden="true" ma:list="Docs" ma:internalName="Created_x0020_Date" ma:readOnly="true" ma:showField="TimeCreated">
      <xsd:simpleType>
        <xsd:restriction base="dms:Lookup"/>
      </xsd:simpleType>
    </xsd:element>
    <xsd:element name="File_x0020_Size" ma:index="26" nillable="true" ma:displayName="File Size" ma:format="TRUE" ma:hidden="true" ma:list="Docs" ma:internalName="File_x0020_Size" ma:readOnly="true" ma:showField="SizeInKB">
      <xsd:simpleType>
        <xsd:restriction base="dms:Lookup"/>
      </xsd:simpleType>
    </xsd:element>
    <xsd:element name="FSObjType" ma:index="27" nillable="true" ma:displayName="Item Type" ma:hidden="true" ma:list="Docs" ma:internalName="FSObjType" ma:readOnly="true" ma:showField="FSType">
      <xsd:simpleType>
        <xsd:restriction base="dms:Lookup"/>
      </xsd:simpleType>
    </xsd:element>
    <xsd:element name="SortBehavior" ma:index="28" nillable="true" ma:displayName="Sort Type" ma:hidden="true" ma:list="Docs" ma:internalName="SortBehavior" ma:readOnly="true" ma:showField="SortBehavior">
      <xsd:simpleType>
        <xsd:restriction base="dms:Lookup"/>
      </xsd:simpleType>
    </xsd:element>
    <xsd:element name="CheckedOutUserId" ma:index="30" nillable="true" ma:displayName="ID of the User who has the item Checked Out" ma:hidden="true" ma:list="Docs" ma:internalName="CheckedOutUserId" ma:readOnly="true" ma:showField="CheckoutUserId">
      <xsd:simpleType>
        <xsd:restriction base="dms:Lookup"/>
      </xsd:simpleType>
    </xsd:element>
    <xsd:element name="IsCheckedoutToLocal" ma:index="31" nillable="true" ma:displayName="Is Checked out to local" ma:hidden="true" ma:list="Docs" ma:internalName="IsCheckedoutToLocal" ma:readOnly="true" ma:showField="IsCheckoutToLocal">
      <xsd:simpleType>
        <xsd:restriction base="dms:Lookup"/>
      </xsd:simpleType>
    </xsd:element>
    <xsd:element name="CheckoutUser" ma:index="32" nillable="true" ma:displayName="Checked Out To" ma:list="UserInfo" ma:internalName="CheckoutUser"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UniqueId" ma:index="33" nillable="true" ma:displayName="Unique Id" ma:hidden="true" ma:list="Docs" ma:internalName="UniqueId" ma:readOnly="true" ma:showField="UniqueId">
      <xsd:simpleType>
        <xsd:restriction base="dms:Lookup"/>
      </xsd:simpleType>
    </xsd:element>
    <xsd:element name="SyncClientId" ma:index="34" nillable="true" ma:displayName="Client Id" ma:hidden="true" ma:list="Docs" ma:internalName="SyncClientId" ma:readOnly="true" ma:showField="SyncClientId">
      <xsd:simpleType>
        <xsd:restriction base="dms:Lookup"/>
      </xsd:simpleType>
    </xsd:element>
    <xsd:element name="ProgId" ma:index="35" nillable="true" ma:displayName="ProgId" ma:hidden="true" ma:list="Docs" ma:internalName="ProgId" ma:readOnly="true" ma:showField="ProgId">
      <xsd:simpleType>
        <xsd:restriction base="dms:Lookup"/>
      </xsd:simpleType>
    </xsd:element>
    <xsd:element name="ScopeId" ma:index="36" nillable="true" ma:displayName="ScopeId" ma:hidden="true" ma:list="Docs" ma:internalName="ScopeId" ma:readOnly="true" ma:showField="ScopeId">
      <xsd:simpleType>
        <xsd:restriction base="dms:Lookup"/>
      </xsd:simpleType>
    </xsd:element>
    <xsd:element name="VirusStatus" ma:index="37" nillable="true" ma:displayName="Virus Status" ma:format="TRUE" ma:hidden="true" ma:list="Docs" ma:internalName="VirusStatus" ma:readOnly="true" ma:showField="Size">
      <xsd:simpleType>
        <xsd:restriction base="dms:Lookup"/>
      </xsd:simpleType>
    </xsd:element>
    <xsd:element name="CheckedOutTitle" ma:index="38" nillable="true" ma:displayName="Checked Out To" ma:format="TRUE" ma:hidden="true" ma:list="Docs" ma:internalName="CheckedOutTitle" ma:readOnly="true" ma:showField="CheckedOutTitle">
      <xsd:simpleType>
        <xsd:restriction base="dms:Lookup"/>
      </xsd:simpleType>
    </xsd:element>
    <xsd:element name="_CheckinComment" ma:index="39" nillable="true" ma:displayName="Check In Comment" ma:format="TRUE" ma:list="Docs" ma:internalName="_CheckinComment" ma:readOnly="true" ma:showField="CheckinComment">
      <xsd:simpleType>
        <xsd:restriction base="dms:Lookup"/>
      </xsd:simpleType>
    </xsd:element>
    <xsd:element name="MetaInfo" ma:index="52" nillable="true" ma:displayName="Property Bag" ma:hidden="true" ma:list="Docs" ma:internalName="MetaInfo" ma:showField="MetaInfo">
      <xsd:simpleType>
        <xsd:restriction base="dms:Lookup"/>
      </xsd:simpleType>
    </xsd:element>
    <xsd:element name="_Level" ma:index="53" nillable="true" ma:displayName="Level" ma:hidden="true" ma:internalName="_Level" ma:readOnly="true">
      <xsd:simpleType>
        <xsd:restriction base="dms:Unknown"/>
      </xsd:simpleType>
    </xsd:element>
    <xsd:element name="_IsCurrentVersion" ma:index="54" nillable="true" ma:displayName="Is Current Version" ma:hidden="true" ma:internalName="_IsCurrentVersion" ma:readOnly="true">
      <xsd:simpleType>
        <xsd:restriction base="dms:Boolean"/>
      </xsd:simpleType>
    </xsd:element>
    <xsd:element name="ItemChildCount" ma:index="55" nillable="true" ma:displayName="Item Child Count" ma:hidden="true" ma:list="Docs" ma:internalName="ItemChildCount" ma:readOnly="true" ma:showField="ItemChildCount">
      <xsd:simpleType>
        <xsd:restriction base="dms:Lookup"/>
      </xsd:simpleType>
    </xsd:element>
    <xsd:element name="FolderChildCount" ma:index="56" nillable="true" ma:displayName="Folder Child Count" ma:hidden="true" ma:list="Docs" ma:internalName="FolderChildCount" ma:readOnly="true" ma:showField="FolderChildCount">
      <xsd:simpleType>
        <xsd:restriction base="dms:Lookup"/>
      </xsd:simpleType>
    </xsd:element>
    <xsd:element name="owshiddenversion" ma:index="60" nillable="true" ma:displayName="owshiddenversion" ma:hidden="true" ma:internalName="owshiddenversion" ma:readOnly="true">
      <xsd:simpleType>
        <xsd:restriction base="dms:Unknown"/>
      </xsd:simpleType>
    </xsd:element>
    <xsd:element name="_UIVersion" ma:index="61" nillable="true" ma:displayName="UI Version" ma:hidden="true" ma:internalName="_UIVersion" ma:readOnly="true">
      <xsd:simpleType>
        <xsd:restriction base="dms:Unknown"/>
      </xsd:simpleType>
    </xsd:element>
    <xsd:element name="_UIVersionString" ma:index="62" nillable="true" ma:displayName="Version" ma:internalName="_UIVersionString" ma:readOnly="true">
      <xsd:simpleType>
        <xsd:restriction base="dms:Text"/>
      </xsd:simpleType>
    </xsd:element>
    <xsd:element name="InstanceID" ma:index="63" nillable="true" ma:displayName="Instance ID" ma:hidden="true" ma:internalName="InstanceID" ma:readOnly="true">
      <xsd:simpleType>
        <xsd:restriction base="dms:Unknown"/>
      </xsd:simpleType>
    </xsd:element>
    <xsd:element name="Order" ma:index="64" nillable="true" ma:displayName="Order" ma:hidden="true" ma:internalName="Order">
      <xsd:simpleType>
        <xsd:restriction base="dms:Number"/>
      </xsd:simpleType>
    </xsd:element>
    <xsd:element name="GUID" ma:index="65" nillable="true" ma:displayName="GUID" ma:hidden="true" ma:internalName="GUID" ma:readOnly="true">
      <xsd:simpleType>
        <xsd:restriction base="dms:Unknown"/>
      </xsd:simpleType>
    </xsd:element>
    <xsd:element name="WorkflowVersion" ma:index="66" nillable="true" ma:displayName="Workflow Version" ma:hidden="true" ma:internalName="WorkflowVersion" ma:readOnly="true">
      <xsd:simpleType>
        <xsd:restriction base="dms:Unknown"/>
      </xsd:simpleType>
    </xsd:element>
    <xsd:element name="WorkflowInstanceID" ma:index="67" nillable="true" ma:displayName="Workflow Instance ID" ma:hidden="true" ma:internalName="WorkflowInstanceID" ma:readOnly="true">
      <xsd:simpleType>
        <xsd:restriction base="dms:Unknown"/>
      </xsd:simpleType>
    </xsd:element>
    <xsd:element name="ParentVersionString" ma:index="68" nillable="true" ma:displayName="Source Version (Converted Document)" ma:hidden="true" ma:list="Docs" ma:internalName="ParentVersionString" ma:readOnly="true" ma:showField="ParentVersionString">
      <xsd:simpleType>
        <xsd:restriction base="dms:Lookup"/>
      </xsd:simpleType>
    </xsd:element>
    <xsd:element name="ParentLeafName" ma:index="69" nillable="true" ma:displayName="Source Name (Converted Document)" ma:hidden="true" ma:list="Docs" ma:internalName="ParentLeafName" ma:readOnly="true" ma:showField="ParentLeafName">
      <xsd:simpleType>
        <xsd:restriction base="dms:Lookup"/>
      </xsd:simpleType>
    </xsd:element>
    <xsd:element name="DocConcurrencyNumber" ma:index="70" nillable="true" ma:displayName="Document Concurrency Number" ma:hidden="true" ma:list="Docs" ma:internalName="DocConcurrencyNumber" ma:readOnly="true" ma:showField="DocConcurrencyNumber">
      <xsd:simpleType>
        <xsd:restriction base="dms:Lookup"/>
      </xsd:simpleType>
    </xsd:element>
  </xsd:schema>
  <xsd:schema xmlns:xsd="http://www.w3.org/2001/XMLSchema" xmlns:xs="http://www.w3.org/2001/XMLSchema" xmlns:dms="http://schemas.microsoft.com/office/2006/documentManagement/types" xmlns:pc="http://schemas.microsoft.com/office/infopath/2007/PartnerControls" targetNamespace="c1ac15a8-7e63-4deb-92ae-59a071097bea" elementFormDefault="qualified">
    <xsd:import namespace="http://schemas.microsoft.com/office/2006/documentManagement/types"/>
    <xsd:import namespace="http://schemas.microsoft.com/office/infopath/2007/PartnerControls"/>
    <xsd:element name="_dlc_DocId" ma:index="73" nillable="true" ma:displayName="Document ID Value" ma:description="The value of the document ID assigned to this item." ma:internalName="_dlc_DocId" ma:readOnly="true">
      <xsd:simpleType>
        <xsd:restriction base="dms:Text"/>
      </xsd:simpleType>
    </xsd:element>
    <xsd:element name="_dlc_DocIdUrl" ma:index="74"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75"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4" ma:displayName="Content Type"/>
        <xsd:element ref="dc:title" minOccurs="0" maxOccurs="1" ma:index="8"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ContentTypeId xmlns="http://schemas.microsoft.com/sharepoint/v3">0x01010051FE21298746C44AA9F62A63B1152B0C</ContentTypeId>
    <TemplateUrl xmlns="http://schemas.microsoft.com/sharepoint/v3" xsi:nil="true"/>
    <_SourceUrl xmlns="http://schemas.microsoft.com/sharepoint/v3" xsi:nil="true"/>
    <xd_ProgID xmlns="http://schemas.microsoft.com/sharepoint/v3" xsi:nil="true"/>
    <Order xmlns="http://schemas.microsoft.com/sharepoint/v3" xsi:nil="true"/>
    <_SharedFileIndex xmlns="http://schemas.microsoft.com/sharepoint/v3" xsi:nil="true"/>
    <MetaInfo xmlns="http://schemas.microsoft.com/sharepoint/v3" xsi:nil="true"/>
    <_dlc_DocId xmlns="c1ac15a8-7e63-4deb-92ae-59a071097bea">5JYYU4EQ26K5-2-2257</_dlc_DocId>
    <_dlc_DocIdUrl xmlns="c1ac15a8-7e63-4deb-92ae-59a071097bea">
      <Url>https://tti-sharepoint.tamu.edu/deltrans/_layouts/DocIdRedir.aspx?ID=5JYYU4EQ26K5-2-2257</Url>
      <Description>5JYYU4EQ26K5-2-2257</Description>
    </_dlc_DocIdUrl>
  </documentManagement>
</p:properties>
</file>

<file path=customXml/itemProps1.xml><?xml version="1.0" encoding="utf-8"?>
<ds:datastoreItem xmlns:ds="http://schemas.openxmlformats.org/officeDocument/2006/customXml" ds:itemID="{EB7295A2-DA9F-4FC9-B11D-5457169AF6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1ac15a8-7e63-4deb-92ae-59a071097b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876F188-9ECE-491E-9B72-F45DE8D2921F}">
  <ds:schemaRefs>
    <ds:schemaRef ds:uri="http://schemas.microsoft.com/sharepoint/events"/>
  </ds:schemaRefs>
</ds:datastoreItem>
</file>

<file path=customXml/itemProps3.xml><?xml version="1.0" encoding="utf-8"?>
<ds:datastoreItem xmlns:ds="http://schemas.openxmlformats.org/officeDocument/2006/customXml" ds:itemID="{C7A73388-0196-429D-A868-8AC18ADDD7E4}">
  <ds:schemaRefs>
    <ds:schemaRef ds:uri="http://schemas.microsoft.com/sharepoint/v3/contenttype/forms"/>
  </ds:schemaRefs>
</ds:datastoreItem>
</file>

<file path=customXml/itemProps4.xml><?xml version="1.0" encoding="utf-8"?>
<ds:datastoreItem xmlns:ds="http://schemas.openxmlformats.org/officeDocument/2006/customXml" ds:itemID="{19107858-8B65-4836-B682-BA00078D8945}">
  <ds:schemaRefs>
    <ds:schemaRef ds:uri="http://purl.org/dc/elements/1.1/"/>
    <ds:schemaRef ds:uri="http://purl.org/dc/terms/"/>
    <ds:schemaRef ds:uri="http://schemas.openxmlformats.org/package/2006/metadata/core-properties"/>
    <ds:schemaRef ds:uri="http://schemas.microsoft.com/office/2006/documentManagement/types"/>
    <ds:schemaRef ds:uri="c1ac15a8-7e63-4deb-92ae-59a071097bea"/>
    <ds:schemaRef ds:uri="http://schemas.microsoft.com/office/infopath/2007/PartnerControls"/>
    <ds:schemaRef ds:uri="http://purl.org/dc/dcmitype/"/>
    <ds:schemaRef ds:uri="http://schemas.microsoft.com/sharepoint/v3"/>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Workshop Power Point Compilation of All Sessions</Template>
  <TotalTime>220</TotalTime>
  <Words>1580</Words>
  <Application>Microsoft Office PowerPoint</Application>
  <PresentationFormat>On-screen Show (4:3)</PresentationFormat>
  <Paragraphs>186</Paragraphs>
  <Slides>22</Slides>
  <Notes>22</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Workshop Power Point Compilation of All Sessions</vt:lpstr>
      <vt:lpstr>Custom Design</vt:lpstr>
      <vt:lpstr>Managing Shifts, Managing Costs</vt:lpstr>
      <vt:lpstr>What are the following percentages?</vt:lpstr>
      <vt:lpstr>Learning Objectives</vt:lpstr>
      <vt:lpstr>productivity vs. cost-savings</vt:lpstr>
      <vt:lpstr>Productivity vs. Cost-Savings</vt:lpstr>
      <vt:lpstr>Impact of Productivity</vt:lpstr>
      <vt:lpstr>Evaluate Current Practices</vt:lpstr>
      <vt:lpstr>Looking in the Mirror</vt:lpstr>
      <vt:lpstr>Results, Thoughts, Discussion?</vt:lpstr>
      <vt:lpstr>Information AND Analysis useful for managing staff levels</vt:lpstr>
      <vt:lpstr>Types of Analysis</vt:lpstr>
      <vt:lpstr>Dispatch’s Central Role</vt:lpstr>
      <vt:lpstr>Example: Slack Time Analysis</vt:lpstr>
      <vt:lpstr>Example: Productivity by Driver</vt:lpstr>
      <vt:lpstr>Example: Dispatch Concept</vt:lpstr>
      <vt:lpstr>Activity 2 “How many staff do we need?”</vt:lpstr>
      <vt:lpstr>Practices to Reduce Labor costs and Improve Service</vt:lpstr>
      <vt:lpstr>Other thoughts or practices?</vt:lpstr>
      <vt:lpstr>Best or Better Practices</vt:lpstr>
      <vt:lpstr>Best or Better Practices (cont’d.)</vt:lpstr>
      <vt:lpstr>Review: Learning Objectives</vt:lpstr>
      <vt:lpstr>Questions? Comments?</vt:lpstr>
    </vt:vector>
  </TitlesOfParts>
  <Company>tti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Workshop: Managing Operating Costs for Rural and Small Urban Transit Systems</dc:title>
  <dc:creator>Edrington, Suzie</dc:creator>
  <cp:lastModifiedBy>Cochran, Lauren</cp:lastModifiedBy>
  <cp:revision>17</cp:revision>
  <cp:lastPrinted>2013-01-30T17:45:08Z</cp:lastPrinted>
  <dcterms:created xsi:type="dcterms:W3CDTF">2013-01-30T16:38:37Z</dcterms:created>
  <dcterms:modified xsi:type="dcterms:W3CDTF">2014-03-25T14:20:14Z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156a7e02-9dfc-4eb3-9a06-9e74394506cc</vt:lpwstr>
  </property>
</Properties>
</file>