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layout6.xml" ContentType="application/vnd.openxmlformats-officedocument.drawingml.diagramLayout+xml"/>
  <Override PartName="/ppt/notesSlides/notesSlide53.xml" ContentType="application/vnd.openxmlformats-officedocument.presentationml.notesSlide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notesSlides/notesSlide60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charts/chart4.xml" ContentType="application/vnd.openxmlformats-officedocument.drawingml.chart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50.xml" ContentType="application/vnd.openxmlformats-officedocument.presentationml.notesSlide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notesSlides/notesSlide37.xml" ContentType="application/vnd.openxmlformats-officedocument.presentationml.notesSlide+xml"/>
  <Override PartName="/ppt/diagrams/layout8.xml" ContentType="application/vnd.openxmlformats-officedocument.drawingml.diagramLayout+xml"/>
  <Override PartName="/ppt/notesSlides/notesSlide55.xml" ContentType="application/vnd.openxmlformats-officedocument.presentationml.notesSlide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40.xml" ContentType="application/vnd.openxmlformats-officedocument.presentationml.notesSlide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notesMasterIdLst>
    <p:notesMasterId r:id="rId72"/>
  </p:notesMasterIdLst>
  <p:handoutMasterIdLst>
    <p:handoutMasterId r:id="rId73"/>
  </p:handoutMasterIdLst>
  <p:sldIdLst>
    <p:sldId id="256" r:id="rId6"/>
    <p:sldId id="360" r:id="rId7"/>
    <p:sldId id="361" r:id="rId8"/>
    <p:sldId id="272" r:id="rId9"/>
    <p:sldId id="352" r:id="rId10"/>
    <p:sldId id="324" r:id="rId11"/>
    <p:sldId id="257" r:id="rId12"/>
    <p:sldId id="276" r:id="rId13"/>
    <p:sldId id="258" r:id="rId14"/>
    <p:sldId id="275" r:id="rId15"/>
    <p:sldId id="295" r:id="rId16"/>
    <p:sldId id="296" r:id="rId17"/>
    <p:sldId id="277" r:id="rId18"/>
    <p:sldId id="292" r:id="rId19"/>
    <p:sldId id="287" r:id="rId20"/>
    <p:sldId id="329" r:id="rId21"/>
    <p:sldId id="353" r:id="rId22"/>
    <p:sldId id="325" r:id="rId23"/>
    <p:sldId id="259" r:id="rId24"/>
    <p:sldId id="330" r:id="rId25"/>
    <p:sldId id="372" r:id="rId26"/>
    <p:sldId id="351" r:id="rId27"/>
    <p:sldId id="289" r:id="rId28"/>
    <p:sldId id="326" r:id="rId29"/>
    <p:sldId id="260" r:id="rId30"/>
    <p:sldId id="363" r:id="rId31"/>
    <p:sldId id="291" r:id="rId32"/>
    <p:sldId id="308" r:id="rId33"/>
    <p:sldId id="335" r:id="rId34"/>
    <p:sldId id="336" r:id="rId35"/>
    <p:sldId id="265" r:id="rId36"/>
    <p:sldId id="334" r:id="rId37"/>
    <p:sldId id="364" r:id="rId38"/>
    <p:sldId id="311" r:id="rId39"/>
    <p:sldId id="371" r:id="rId40"/>
    <p:sldId id="267" r:id="rId41"/>
    <p:sldId id="312" r:id="rId42"/>
    <p:sldId id="315" r:id="rId43"/>
    <p:sldId id="365" r:id="rId44"/>
    <p:sldId id="316" r:id="rId45"/>
    <p:sldId id="269" r:id="rId46"/>
    <p:sldId id="317" r:id="rId47"/>
    <p:sldId id="320" r:id="rId48"/>
    <p:sldId id="366" r:id="rId49"/>
    <p:sldId id="321" r:id="rId50"/>
    <p:sldId id="337" r:id="rId51"/>
    <p:sldId id="338" r:id="rId52"/>
    <p:sldId id="343" r:id="rId53"/>
    <p:sldId id="367" r:id="rId54"/>
    <p:sldId id="346" r:id="rId55"/>
    <p:sldId id="344" r:id="rId56"/>
    <p:sldId id="345" r:id="rId57"/>
    <p:sldId id="368" r:id="rId58"/>
    <p:sldId id="370" r:id="rId59"/>
    <p:sldId id="369" r:id="rId60"/>
    <p:sldId id="349" r:id="rId61"/>
    <p:sldId id="359" r:id="rId62"/>
    <p:sldId id="356" r:id="rId63"/>
    <p:sldId id="362" r:id="rId64"/>
    <p:sldId id="373" r:id="rId65"/>
    <p:sldId id="374" r:id="rId66"/>
    <p:sldId id="375" r:id="rId67"/>
    <p:sldId id="376" r:id="rId68"/>
    <p:sldId id="377" r:id="rId69"/>
    <p:sldId id="378" r:id="rId70"/>
    <p:sldId id="283" r:id="rId7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Consol Torres" initials="CT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3781" autoAdjust="0"/>
    <p:restoredTop sz="69694" autoAdjust="0"/>
  </p:normalViewPr>
  <p:slideViewPr>
    <p:cSldViewPr>
      <p:cViewPr>
        <p:scale>
          <a:sx n="80" d="100"/>
          <a:sy n="80" d="100"/>
        </p:scale>
        <p:origin x="-1112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90"/>
    </p:cViewPr>
  </p:sorterViewPr>
  <p:notesViewPr>
    <p:cSldViewPr>
      <p:cViewPr>
        <p:scale>
          <a:sx n="130" d="100"/>
          <a:sy n="130" d="100"/>
        </p:scale>
        <p:origin x="-1498" y="-67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Sheet1!$A$1</c:f>
              <c:strCache>
                <c:ptCount val="1"/>
                <c:pt idx="0">
                  <c:v>Changes in Fuel Budget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Increase</c:v>
                </c:pt>
                <c:pt idx="1">
                  <c:v>Decrease</c:v>
                </c:pt>
                <c:pt idx="2">
                  <c:v>No change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0.82000000000000028</c:v>
                </c:pt>
                <c:pt idx="1">
                  <c:v>0.1</c:v>
                </c:pt>
                <c:pt idx="2">
                  <c:v>8.0000000000000043E-2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3"/>
            <c:spPr>
              <a:solidFill>
                <a:srgbClr val="7030A0"/>
              </a:solidFill>
            </c:spPr>
          </c:dPt>
          <c:dPt>
            <c:idx val="4"/>
            <c:spPr>
              <a:solidFill>
                <a:srgbClr val="00B0F0"/>
              </a:solidFill>
            </c:spPr>
          </c:dPt>
          <c:dLbls>
            <c:dLbl>
              <c:idx val="3"/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Val val="1"/>
          </c:dLbls>
          <c:cat>
            <c:strRef>
              <c:f>Sheet1!$A$2:$A$14</c:f>
              <c:strCache>
                <c:ptCount val="13"/>
                <c:pt idx="0">
                  <c:v>Purchasing smaller or more fuel efficient vehicles</c:v>
                </c:pt>
                <c:pt idx="1">
                  <c:v>Reducing fleet size</c:v>
                </c:pt>
                <c:pt idx="2">
                  <c:v>Implementing idling policies</c:v>
                </c:pt>
                <c:pt idx="3">
                  <c:v>Purchasing hybrids</c:v>
                </c:pt>
                <c:pt idx="4">
                  <c:v>Purchasing alternative fuel vehicles</c:v>
                </c:pt>
                <c:pt idx="5">
                  <c:v>Reducing take-home vehicles</c:v>
                </c:pt>
                <c:pt idx="6">
                  <c:v>Purchasing telematics tracking systems</c:v>
                </c:pt>
                <c:pt idx="7">
                  <c:v>Purchasing automated fuel management system</c:v>
                </c:pt>
                <c:pt idx="8">
                  <c:v>Installing aftermarket devices that cut fuel use</c:v>
                </c:pt>
                <c:pt idx="9">
                  <c:v>Installing camera-based fuel station monitoring</c:v>
                </c:pt>
                <c:pt idx="10">
                  <c:v>Fuel hedging</c:v>
                </c:pt>
                <c:pt idx="11">
                  <c:v>None or N/A</c:v>
                </c:pt>
                <c:pt idx="12">
                  <c:v>Other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0.68</c:v>
                </c:pt>
                <c:pt idx="1">
                  <c:v>0.67000000000000048</c:v>
                </c:pt>
                <c:pt idx="2">
                  <c:v>0.64000000000000035</c:v>
                </c:pt>
                <c:pt idx="3">
                  <c:v>0.51</c:v>
                </c:pt>
                <c:pt idx="4">
                  <c:v>0.46</c:v>
                </c:pt>
                <c:pt idx="5">
                  <c:v>0.41000000000000014</c:v>
                </c:pt>
                <c:pt idx="6">
                  <c:v>0.19</c:v>
                </c:pt>
                <c:pt idx="7">
                  <c:v>0.15000000000000008</c:v>
                </c:pt>
                <c:pt idx="8">
                  <c:v>0.05</c:v>
                </c:pt>
                <c:pt idx="9">
                  <c:v>0.05</c:v>
                </c:pt>
                <c:pt idx="10">
                  <c:v>0.05</c:v>
                </c:pt>
                <c:pt idx="11">
                  <c:v>2.0000000000000011E-2</c:v>
                </c:pt>
                <c:pt idx="12">
                  <c:v>7.0000000000000021E-2</c:v>
                </c:pt>
              </c:numCache>
            </c:numRef>
          </c:val>
        </c:ser>
        <c:dLbls/>
        <c:axId val="133001600"/>
        <c:axId val="133003520"/>
      </c:barChart>
      <c:catAx>
        <c:axId val="133001600"/>
        <c:scaling>
          <c:orientation val="maxMin"/>
        </c:scaling>
        <c:axPos val="l"/>
        <c:tickLblPos val="nextTo"/>
        <c:txPr>
          <a:bodyPr/>
          <a:lstStyle/>
          <a:p>
            <a:pPr>
              <a:defRPr sz="1100" b="0"/>
            </a:pPr>
            <a:endParaRPr lang="en-US"/>
          </a:p>
        </c:txPr>
        <c:crossAx val="133003520"/>
        <c:crosses val="autoZero"/>
        <c:auto val="1"/>
        <c:lblAlgn val="ctr"/>
        <c:lblOffset val="100"/>
      </c:catAx>
      <c:valAx>
        <c:axId val="133003520"/>
        <c:scaling>
          <c:orientation val="minMax"/>
        </c:scaling>
        <c:axPos val="t"/>
        <c:majorGridlines/>
        <c:numFmt formatCode="0%" sourceLinked="1"/>
        <c:tickLblPos val="nextTo"/>
        <c:crossAx val="1330016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7"/>
  <c:chart>
    <c:title>
      <c:tx>
        <c:rich>
          <a:bodyPr/>
          <a:lstStyle/>
          <a:p>
            <a:pPr>
              <a:defRPr sz="1200"/>
            </a:pPr>
            <a:r>
              <a:rPr lang="en-US" dirty="0"/>
              <a:t>% of Revenue Fleet </a:t>
            </a:r>
            <a:r>
              <a:rPr lang="en-US" dirty="0" smtClean="0"/>
              <a:t>Using Other Fuels </a:t>
            </a:r>
            <a:r>
              <a:rPr lang="en-US" dirty="0"/>
              <a:t>(propane, CNG, LNG, hybrid, </a:t>
            </a:r>
            <a:r>
              <a:rPr lang="en-US" dirty="0" smtClean="0"/>
              <a:t>etc.)</a:t>
            </a:r>
            <a:endParaRPr lang="en-US" dirty="0"/>
          </a:p>
        </c:rich>
      </c:tx>
      <c:layout>
        <c:manualLayout>
          <c:xMode val="edge"/>
          <c:yMode val="edge"/>
          <c:x val="0.19550653594771242"/>
          <c:y val="1.4705882352941176E-2"/>
        </c:manualLayout>
      </c:layout>
    </c:title>
    <c:plotArea>
      <c:layout/>
      <c:barChart>
        <c:barDir val="bar"/>
        <c:grouping val="clustered"/>
        <c:ser>
          <c:idx val="0"/>
          <c:order val="0"/>
          <c:tx>
            <c:strRef>
              <c:f>Sheet2!$B$1</c:f>
              <c:strCache>
                <c:ptCount val="1"/>
                <c:pt idx="0">
                  <c:v>% of Revenue Fleet using Other (propane, CNG, LNG, hybrid, etc)</c:v>
                </c:pt>
              </c:strCache>
            </c:strRef>
          </c:tx>
          <c:cat>
            <c:strRef>
              <c:f>Sheet2!$A$2:$A$31</c:f>
              <c:strCache>
                <c:ptCount val="30"/>
                <c:pt idx="0">
                  <c:v>Central Texas Rural Transit District</c:v>
                </c:pt>
                <c:pt idx="1">
                  <c:v>Southwest Area Regional Transit District</c:v>
                </c:pt>
                <c:pt idx="2">
                  <c:v>L.U.L.A.C. Project Amistad</c:v>
                </c:pt>
                <c:pt idx="3">
                  <c:v>East Texas Council of Governments</c:v>
                </c:pt>
                <c:pt idx="4">
                  <c:v>Alamo Area Council of Governments</c:v>
                </c:pt>
                <c:pt idx="5">
                  <c:v>Colorado Valley Transit (CVT)</c:v>
                </c:pt>
                <c:pt idx="6">
                  <c:v>Golden Crescent Regional Planning Commission GCRPC</c:v>
                </c:pt>
                <c:pt idx="7">
                  <c:v>Brazos Transit District (CS-Bryan, Conroe-Woodlands)</c:v>
                </c:pt>
                <c:pt idx="8">
                  <c:v>Texoma Area Paratransit System, Inc.</c:v>
                </c:pt>
                <c:pt idx="9">
                  <c:v>Longview Transit</c:v>
                </c:pt>
                <c:pt idx="10">
                  <c:v>Community Action Council of South Texas</c:v>
                </c:pt>
                <c:pt idx="11">
                  <c:v>South Plains Community Action Agency</c:v>
                </c:pt>
                <c:pt idx="12">
                  <c:v>Concho Valley Transit District CVTD</c:v>
                </c:pt>
                <c:pt idx="13">
                  <c:v>Heart of Texas Council of Governments/Rural Transit District</c:v>
                </c:pt>
                <c:pt idx="14">
                  <c:v>Presa Community Service Center</c:v>
                </c:pt>
                <c:pt idx="15">
                  <c:v>Hill Country Transit District</c:v>
                </c:pt>
                <c:pt idx="16">
                  <c:v>Bee Community Action Agency</c:v>
                </c:pt>
                <c:pt idx="17">
                  <c:v>El Paso County</c:v>
                </c:pt>
                <c:pt idx="18">
                  <c:v>Webb County CAA</c:v>
                </c:pt>
                <c:pt idx="19">
                  <c:v>Dallas County Dept of HHS</c:v>
                </c:pt>
                <c:pt idx="20">
                  <c:v>Rural Economic Assistance League, Inc</c:v>
                </c:pt>
                <c:pt idx="21">
                  <c:v>Kleberg County Human Services</c:v>
                </c:pt>
                <c:pt idx="22">
                  <c:v>Fort Bend County</c:v>
                </c:pt>
                <c:pt idx="23">
                  <c:v>Capital Area Rural Transportation System</c:v>
                </c:pt>
                <c:pt idx="24">
                  <c:v>City of Beaumont</c:v>
                </c:pt>
                <c:pt idx="25">
                  <c:v>Catholic Charities Fort Worth</c:v>
                </c:pt>
                <c:pt idx="26">
                  <c:v>Laredo Transit Management Inc.</c:v>
                </c:pt>
                <c:pt idx="27">
                  <c:v>South East Texas Regional Planning Commission</c:v>
                </c:pt>
                <c:pt idx="28">
                  <c:v>Wichita Falls Transit System</c:v>
                </c:pt>
                <c:pt idx="29">
                  <c:v>Port Arthur Transit</c:v>
                </c:pt>
              </c:strCache>
            </c:strRef>
          </c:cat>
          <c:val>
            <c:numRef>
              <c:f>Sheet2!$B$2:$B$31</c:f>
              <c:numCache>
                <c:formatCode>0%</c:formatCode>
                <c:ptCount val="30"/>
                <c:pt idx="0">
                  <c:v>1.3698630136986301E-2</c:v>
                </c:pt>
                <c:pt idx="1">
                  <c:v>1.6949152542372881E-2</c:v>
                </c:pt>
                <c:pt idx="2">
                  <c:v>1.7241379310344827E-2</c:v>
                </c:pt>
                <c:pt idx="3">
                  <c:v>1.8181818181818191E-2</c:v>
                </c:pt>
                <c:pt idx="4">
                  <c:v>2.8846153846153848E-2</c:v>
                </c:pt>
                <c:pt idx="5">
                  <c:v>3.2258064516129052E-2</c:v>
                </c:pt>
                <c:pt idx="6">
                  <c:v>3.2258064516129052E-2</c:v>
                </c:pt>
                <c:pt idx="7">
                  <c:v>3.3057851239669422E-2</c:v>
                </c:pt>
                <c:pt idx="8">
                  <c:v>3.8461538461538464E-2</c:v>
                </c:pt>
                <c:pt idx="9">
                  <c:v>5.8823529411764705E-2</c:v>
                </c:pt>
                <c:pt idx="10">
                  <c:v>6.25E-2</c:v>
                </c:pt>
                <c:pt idx="11">
                  <c:v>6.7796610169491595E-2</c:v>
                </c:pt>
                <c:pt idx="12">
                  <c:v>6.9444444444444489E-2</c:v>
                </c:pt>
                <c:pt idx="13">
                  <c:v>7.1428571428571425E-2</c:v>
                </c:pt>
                <c:pt idx="14">
                  <c:v>9.0909090909091023E-2</c:v>
                </c:pt>
                <c:pt idx="15">
                  <c:v>0.10666666666666672</c:v>
                </c:pt>
                <c:pt idx="16">
                  <c:v>0.125</c:v>
                </c:pt>
                <c:pt idx="17">
                  <c:v>0.125</c:v>
                </c:pt>
                <c:pt idx="18">
                  <c:v>0.14285714285714296</c:v>
                </c:pt>
                <c:pt idx="19">
                  <c:v>0.16666666666666666</c:v>
                </c:pt>
                <c:pt idx="20">
                  <c:v>0.21212121212121221</c:v>
                </c:pt>
                <c:pt idx="21">
                  <c:v>0.22222222222222221</c:v>
                </c:pt>
                <c:pt idx="22">
                  <c:v>0.22222222222222221</c:v>
                </c:pt>
                <c:pt idx="23">
                  <c:v>0.32061068702290113</c:v>
                </c:pt>
                <c:pt idx="24">
                  <c:v>0.34615384615384631</c:v>
                </c:pt>
                <c:pt idx="25">
                  <c:v>0.3846153846153848</c:v>
                </c:pt>
                <c:pt idx="26">
                  <c:v>0.40186915887850466</c:v>
                </c:pt>
                <c:pt idx="27">
                  <c:v>0.5588235294117645</c:v>
                </c:pt>
                <c:pt idx="28">
                  <c:v>0.62500000000000033</c:v>
                </c:pt>
                <c:pt idx="29">
                  <c:v>0.66666666666666663</c:v>
                </c:pt>
              </c:numCache>
            </c:numRef>
          </c:val>
        </c:ser>
        <c:dLbls/>
        <c:axId val="162330112"/>
        <c:axId val="162331648"/>
      </c:barChart>
      <c:catAx>
        <c:axId val="162330112"/>
        <c:scaling>
          <c:orientation val="minMax"/>
        </c:scaling>
        <c:axPos val="l"/>
        <c:tickLblPos val="nextTo"/>
        <c:txPr>
          <a:bodyPr/>
          <a:lstStyle/>
          <a:p>
            <a:pPr>
              <a:defRPr sz="700"/>
            </a:pPr>
            <a:endParaRPr lang="en-US"/>
          </a:p>
        </c:txPr>
        <c:crossAx val="162331648"/>
        <c:crosses val="autoZero"/>
        <c:auto val="1"/>
        <c:lblAlgn val="ctr"/>
        <c:lblOffset val="100"/>
      </c:catAx>
      <c:valAx>
        <c:axId val="162331648"/>
        <c:scaling>
          <c:orientation val="minMax"/>
          <c:max val="1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623301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showVal val="1"/>
            <c:showLeaderLines val="1"/>
          </c:dLbls>
          <c:cat>
            <c:strRef>
              <c:f>Sheet1!$A$2:$A$5</c:f>
              <c:strCache>
                <c:ptCount val="4"/>
                <c:pt idx="0">
                  <c:v>Hard accelerations</c:v>
                </c:pt>
                <c:pt idx="1">
                  <c:v>Hard braking</c:v>
                </c:pt>
                <c:pt idx="2">
                  <c:v>Hard turns</c:v>
                </c:pt>
                <c:pt idx="3">
                  <c:v>Idling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0.7100000000000003</c:v>
                </c:pt>
                <c:pt idx="1">
                  <c:v>6.0000000000000026E-2</c:v>
                </c:pt>
                <c:pt idx="2">
                  <c:v>8.0000000000000043E-2</c:v>
                </c:pt>
                <c:pt idx="3">
                  <c:v>0.15000000000000008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5214915265221485"/>
          <c:y val="0.14005313339347517"/>
          <c:w val="0.29846813129840261"/>
          <c:h val="0.71989344078931028"/>
        </c:manualLayout>
      </c:layout>
      <c:txPr>
        <a:bodyPr/>
        <a:lstStyle/>
        <a:p>
          <a:pPr>
            <a:defRPr sz="1800"/>
          </a:pPr>
          <a:endParaRPr lang="en-US"/>
        </a:p>
      </c:txPr>
    </c:legend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68C187-9A6B-4058-B2CA-6ABB7B7755E5}" type="doc">
      <dgm:prSet loTypeId="urn:microsoft.com/office/officeart/2005/8/layout/chevron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2CA3ACC-3039-45D3-BEAE-6D6968B5AA85}">
      <dgm:prSet phldrT="[Text]" custT="1"/>
      <dgm:spPr/>
      <dgm:t>
        <a:bodyPr/>
        <a:lstStyle/>
        <a:p>
          <a:r>
            <a:rPr lang="en-US" sz="2600" dirty="0" smtClean="0"/>
            <a:t>1.</a:t>
          </a:r>
          <a:endParaRPr lang="en-US" sz="2600" dirty="0"/>
        </a:p>
      </dgm:t>
    </dgm:pt>
    <dgm:pt modelId="{3E2D5160-32B6-465E-9DDB-5B94D28CA715}" type="parTrans" cxnId="{764C597B-C62A-46AD-B179-B35BE2D0D9E6}">
      <dgm:prSet/>
      <dgm:spPr/>
      <dgm:t>
        <a:bodyPr/>
        <a:lstStyle/>
        <a:p>
          <a:endParaRPr lang="en-US" sz="2600"/>
        </a:p>
      </dgm:t>
    </dgm:pt>
    <dgm:pt modelId="{014D1C03-B8A2-432D-98CE-9D846B41A6BE}" type="sibTrans" cxnId="{764C597B-C62A-46AD-B179-B35BE2D0D9E6}">
      <dgm:prSet/>
      <dgm:spPr/>
      <dgm:t>
        <a:bodyPr/>
        <a:lstStyle/>
        <a:p>
          <a:endParaRPr lang="en-US" sz="2600"/>
        </a:p>
      </dgm:t>
    </dgm:pt>
    <dgm:pt modelId="{7198B2F1-0C45-4A6D-89B2-28ECBEA64CF8}">
      <dgm:prSet phldrT="[Text]" custT="1"/>
      <dgm:spPr/>
      <dgm:t>
        <a:bodyPr/>
        <a:lstStyle/>
        <a:p>
          <a:r>
            <a:rPr lang="en-US" sz="2600" dirty="0" smtClean="0"/>
            <a:t>Describe why transit uses alt fuels</a:t>
          </a:r>
          <a:endParaRPr lang="en-US" sz="2600" dirty="0"/>
        </a:p>
      </dgm:t>
    </dgm:pt>
    <dgm:pt modelId="{8D3AD442-F453-41D5-B31C-607A51E2D8EC}" type="parTrans" cxnId="{C69783E6-210A-4406-8D63-C5F2A7BB77B5}">
      <dgm:prSet/>
      <dgm:spPr/>
      <dgm:t>
        <a:bodyPr/>
        <a:lstStyle/>
        <a:p>
          <a:endParaRPr lang="en-US" sz="2600"/>
        </a:p>
      </dgm:t>
    </dgm:pt>
    <dgm:pt modelId="{15C4C74E-275E-4C92-8F48-A14697A9F5D4}" type="sibTrans" cxnId="{C69783E6-210A-4406-8D63-C5F2A7BB77B5}">
      <dgm:prSet/>
      <dgm:spPr/>
      <dgm:t>
        <a:bodyPr/>
        <a:lstStyle/>
        <a:p>
          <a:endParaRPr lang="en-US" sz="2600"/>
        </a:p>
      </dgm:t>
    </dgm:pt>
    <dgm:pt modelId="{DC33A6EF-2DDE-4B2C-88DF-1B96FFCC739D}">
      <dgm:prSet phldrT="[Text]" custT="1"/>
      <dgm:spPr/>
      <dgm:t>
        <a:bodyPr/>
        <a:lstStyle/>
        <a:p>
          <a:r>
            <a:rPr lang="en-US" sz="2600" dirty="0" smtClean="0"/>
            <a:t>2.</a:t>
          </a:r>
          <a:endParaRPr lang="en-US" sz="2600" dirty="0"/>
        </a:p>
      </dgm:t>
    </dgm:pt>
    <dgm:pt modelId="{9420B79A-1755-41F3-882C-C82CC331151D}" type="parTrans" cxnId="{4569F58A-B269-4628-A661-421D298B3889}">
      <dgm:prSet/>
      <dgm:spPr/>
      <dgm:t>
        <a:bodyPr/>
        <a:lstStyle/>
        <a:p>
          <a:endParaRPr lang="en-US" sz="2600"/>
        </a:p>
      </dgm:t>
    </dgm:pt>
    <dgm:pt modelId="{0B034B2F-8A77-446F-90B0-D1734AE03792}" type="sibTrans" cxnId="{4569F58A-B269-4628-A661-421D298B3889}">
      <dgm:prSet/>
      <dgm:spPr/>
      <dgm:t>
        <a:bodyPr/>
        <a:lstStyle/>
        <a:p>
          <a:endParaRPr lang="en-US" sz="2600"/>
        </a:p>
      </dgm:t>
    </dgm:pt>
    <dgm:pt modelId="{F32D3E25-568E-48DA-8AD4-8104EF2595E9}">
      <dgm:prSet phldrT="[Text]" custT="1"/>
      <dgm:spPr/>
      <dgm:t>
        <a:bodyPr/>
        <a:lstStyle/>
        <a:p>
          <a:r>
            <a:rPr lang="en-US" sz="2600" dirty="0" smtClean="0"/>
            <a:t>Identify five alt fuel types</a:t>
          </a:r>
          <a:endParaRPr lang="en-US" sz="2600" dirty="0"/>
        </a:p>
      </dgm:t>
    </dgm:pt>
    <dgm:pt modelId="{A5B73DF4-21CB-4E8F-90E1-D52EB3DAC49E}" type="parTrans" cxnId="{EDFCA0EF-688D-44E2-83D1-BCFBE833D943}">
      <dgm:prSet/>
      <dgm:spPr/>
      <dgm:t>
        <a:bodyPr/>
        <a:lstStyle/>
        <a:p>
          <a:endParaRPr lang="en-US" sz="2600"/>
        </a:p>
      </dgm:t>
    </dgm:pt>
    <dgm:pt modelId="{4AE63CAF-D623-4D43-9135-D64948D3CABA}" type="sibTrans" cxnId="{EDFCA0EF-688D-44E2-83D1-BCFBE833D943}">
      <dgm:prSet/>
      <dgm:spPr/>
      <dgm:t>
        <a:bodyPr/>
        <a:lstStyle/>
        <a:p>
          <a:endParaRPr lang="en-US" sz="2600"/>
        </a:p>
      </dgm:t>
    </dgm:pt>
    <dgm:pt modelId="{D011DE4B-C02C-4AC1-9C91-302F216F67AC}">
      <dgm:prSet phldrT="[Text]" custT="1"/>
      <dgm:spPr/>
      <dgm:t>
        <a:bodyPr/>
        <a:lstStyle/>
        <a:p>
          <a:r>
            <a:rPr lang="en-US" sz="2600" dirty="0" smtClean="0"/>
            <a:t>3.</a:t>
          </a:r>
          <a:endParaRPr lang="en-US" sz="2600" dirty="0"/>
        </a:p>
      </dgm:t>
    </dgm:pt>
    <dgm:pt modelId="{FA3BB475-7C5D-4A3C-8B3C-7AB70359AAD3}" type="parTrans" cxnId="{0B4AD8D6-6D42-48D6-9689-6BC1403B8410}">
      <dgm:prSet/>
      <dgm:spPr/>
      <dgm:t>
        <a:bodyPr/>
        <a:lstStyle/>
        <a:p>
          <a:endParaRPr lang="en-US" sz="2600"/>
        </a:p>
      </dgm:t>
    </dgm:pt>
    <dgm:pt modelId="{6BE6196A-5674-4F84-8F24-7C2A029DEAA3}" type="sibTrans" cxnId="{0B4AD8D6-6D42-48D6-9689-6BC1403B8410}">
      <dgm:prSet/>
      <dgm:spPr/>
      <dgm:t>
        <a:bodyPr/>
        <a:lstStyle/>
        <a:p>
          <a:endParaRPr lang="en-US" sz="2600"/>
        </a:p>
      </dgm:t>
    </dgm:pt>
    <dgm:pt modelId="{98B62C6F-EE59-4BC3-8D10-080AEE9E63E9}">
      <dgm:prSet phldrT="[Text]" custT="1"/>
      <dgm:spPr/>
      <dgm:t>
        <a:bodyPr/>
        <a:lstStyle/>
        <a:p>
          <a:r>
            <a:rPr lang="en-US" sz="2600" dirty="0" smtClean="0"/>
            <a:t>Decide factors to consider when choosing alt fuels</a:t>
          </a:r>
          <a:endParaRPr lang="en-US" sz="2600" dirty="0"/>
        </a:p>
      </dgm:t>
    </dgm:pt>
    <dgm:pt modelId="{E45D58B3-1E68-4B77-A7A0-687BAB4CEE1A}" type="parTrans" cxnId="{F7F740F4-608D-4285-8F5C-A4CA4114CF9A}">
      <dgm:prSet/>
      <dgm:spPr/>
      <dgm:t>
        <a:bodyPr/>
        <a:lstStyle/>
        <a:p>
          <a:endParaRPr lang="en-US" sz="2600"/>
        </a:p>
      </dgm:t>
    </dgm:pt>
    <dgm:pt modelId="{F70F04A1-D813-478E-BF76-D256D27085F0}" type="sibTrans" cxnId="{F7F740F4-608D-4285-8F5C-A4CA4114CF9A}">
      <dgm:prSet/>
      <dgm:spPr/>
      <dgm:t>
        <a:bodyPr/>
        <a:lstStyle/>
        <a:p>
          <a:endParaRPr lang="en-US" sz="2600"/>
        </a:p>
      </dgm:t>
    </dgm:pt>
    <dgm:pt modelId="{A19BE144-2BDA-4C6F-BE3A-6114CB9D02C3}">
      <dgm:prSet/>
      <dgm:spPr/>
      <dgm:t>
        <a:bodyPr/>
        <a:lstStyle/>
        <a:p>
          <a:r>
            <a:rPr lang="en-US" dirty="0" smtClean="0"/>
            <a:t>4.</a:t>
          </a:r>
          <a:endParaRPr lang="en-US" dirty="0"/>
        </a:p>
      </dgm:t>
    </dgm:pt>
    <dgm:pt modelId="{1474F0E0-EBF7-4752-BC97-7C57FEB69CF6}" type="parTrans" cxnId="{43C71FF6-20AB-4592-9E66-DF89DE514FCE}">
      <dgm:prSet/>
      <dgm:spPr/>
      <dgm:t>
        <a:bodyPr/>
        <a:lstStyle/>
        <a:p>
          <a:endParaRPr lang="en-US"/>
        </a:p>
      </dgm:t>
    </dgm:pt>
    <dgm:pt modelId="{EC723626-DC43-49E5-A52C-E16D9AEE37F2}" type="sibTrans" cxnId="{43C71FF6-20AB-4592-9E66-DF89DE514FCE}">
      <dgm:prSet/>
      <dgm:spPr/>
      <dgm:t>
        <a:bodyPr/>
        <a:lstStyle/>
        <a:p>
          <a:endParaRPr lang="en-US"/>
        </a:p>
      </dgm:t>
    </dgm:pt>
    <dgm:pt modelId="{CEA3D0CA-430F-4023-A576-B8EBE7E90D6C}">
      <dgm:prSet custT="1"/>
      <dgm:spPr/>
      <dgm:t>
        <a:bodyPr/>
        <a:lstStyle/>
        <a:p>
          <a:r>
            <a:rPr lang="en-US" sz="2600" dirty="0" smtClean="0"/>
            <a:t>Identify fuel -saving strategies</a:t>
          </a:r>
          <a:endParaRPr lang="en-US" sz="2600" dirty="0"/>
        </a:p>
      </dgm:t>
    </dgm:pt>
    <dgm:pt modelId="{6AF0EDAC-60C7-4380-8021-432D3533F34C}" type="parTrans" cxnId="{F15CD79E-08D2-456F-B4D3-BA1FD29687CD}">
      <dgm:prSet/>
      <dgm:spPr/>
      <dgm:t>
        <a:bodyPr/>
        <a:lstStyle/>
        <a:p>
          <a:endParaRPr lang="en-US"/>
        </a:p>
      </dgm:t>
    </dgm:pt>
    <dgm:pt modelId="{656C7C34-F903-408F-A8BF-324C62E2FE9A}" type="sibTrans" cxnId="{F15CD79E-08D2-456F-B4D3-BA1FD29687CD}">
      <dgm:prSet/>
      <dgm:spPr/>
      <dgm:t>
        <a:bodyPr/>
        <a:lstStyle/>
        <a:p>
          <a:endParaRPr lang="en-US"/>
        </a:p>
      </dgm:t>
    </dgm:pt>
    <dgm:pt modelId="{CF056434-2DC4-4F67-864C-67A8551B6A81}" type="pres">
      <dgm:prSet presAssocID="{FF68C187-9A6B-4058-B2CA-6ABB7B7755E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43FFB2-6AFE-4753-9B2C-2DE6042AA5EC}" type="pres">
      <dgm:prSet presAssocID="{A2CA3ACC-3039-45D3-BEAE-6D6968B5AA85}" presName="composite" presStyleCnt="0"/>
      <dgm:spPr/>
    </dgm:pt>
    <dgm:pt modelId="{1CD55BF1-B845-4CB2-84C6-7B1B667D9232}" type="pres">
      <dgm:prSet presAssocID="{A2CA3ACC-3039-45D3-BEAE-6D6968B5AA8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785426-0891-49B4-A015-F8208F10BB1C}" type="pres">
      <dgm:prSet presAssocID="{A2CA3ACC-3039-45D3-BEAE-6D6968B5AA85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5CB34-6FD8-4A46-89D0-A31CC95E5175}" type="pres">
      <dgm:prSet presAssocID="{014D1C03-B8A2-432D-98CE-9D846B41A6BE}" presName="sp" presStyleCnt="0"/>
      <dgm:spPr/>
    </dgm:pt>
    <dgm:pt modelId="{73051756-73DD-44CC-A03F-29018A88234B}" type="pres">
      <dgm:prSet presAssocID="{DC33A6EF-2DDE-4B2C-88DF-1B96FFCC739D}" presName="composite" presStyleCnt="0"/>
      <dgm:spPr/>
    </dgm:pt>
    <dgm:pt modelId="{665E5878-E42D-4BE7-AAA8-89363C65D5D6}" type="pres">
      <dgm:prSet presAssocID="{DC33A6EF-2DDE-4B2C-88DF-1B96FFCC739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B478C-9000-4377-94D8-3E2ABBDE5FE4}" type="pres">
      <dgm:prSet presAssocID="{DC33A6EF-2DDE-4B2C-88DF-1B96FFCC739D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770AB9-2AAE-415E-8A81-93D6788F1147}" type="pres">
      <dgm:prSet presAssocID="{0B034B2F-8A77-446F-90B0-D1734AE03792}" presName="sp" presStyleCnt="0"/>
      <dgm:spPr/>
    </dgm:pt>
    <dgm:pt modelId="{36C19743-BABC-47E1-8CAA-39EA17C2F9FE}" type="pres">
      <dgm:prSet presAssocID="{D011DE4B-C02C-4AC1-9C91-302F216F67AC}" presName="composite" presStyleCnt="0"/>
      <dgm:spPr/>
    </dgm:pt>
    <dgm:pt modelId="{A93BCDDF-7C25-4D95-B504-A7B9BE289C4E}" type="pres">
      <dgm:prSet presAssocID="{D011DE4B-C02C-4AC1-9C91-302F216F67AC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EC8E8F-7703-4BB9-B901-E54F3067966D}" type="pres">
      <dgm:prSet presAssocID="{D011DE4B-C02C-4AC1-9C91-302F216F67AC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9EA5AE-27CB-4E53-A61B-F73A0C851193}" type="pres">
      <dgm:prSet presAssocID="{6BE6196A-5674-4F84-8F24-7C2A029DEAA3}" presName="sp" presStyleCnt="0"/>
      <dgm:spPr/>
    </dgm:pt>
    <dgm:pt modelId="{AC5C6310-5E2B-45CF-B69F-5B6A01A210D2}" type="pres">
      <dgm:prSet presAssocID="{A19BE144-2BDA-4C6F-BE3A-6114CB9D02C3}" presName="composite" presStyleCnt="0"/>
      <dgm:spPr/>
    </dgm:pt>
    <dgm:pt modelId="{8FFB8E52-FD17-409E-924F-66A1DE7FF4C7}" type="pres">
      <dgm:prSet presAssocID="{A19BE144-2BDA-4C6F-BE3A-6114CB9D02C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DBCB17-0002-47E9-A769-4D1A7DB6BFF4}" type="pres">
      <dgm:prSet presAssocID="{A19BE144-2BDA-4C6F-BE3A-6114CB9D02C3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C71FF6-20AB-4592-9E66-DF89DE514FCE}" srcId="{FF68C187-9A6B-4058-B2CA-6ABB7B7755E5}" destId="{A19BE144-2BDA-4C6F-BE3A-6114CB9D02C3}" srcOrd="3" destOrd="0" parTransId="{1474F0E0-EBF7-4752-BC97-7C57FEB69CF6}" sibTransId="{EC723626-DC43-49E5-A52C-E16D9AEE37F2}"/>
    <dgm:cxn modelId="{764C597B-C62A-46AD-B179-B35BE2D0D9E6}" srcId="{FF68C187-9A6B-4058-B2CA-6ABB7B7755E5}" destId="{A2CA3ACC-3039-45D3-BEAE-6D6968B5AA85}" srcOrd="0" destOrd="0" parTransId="{3E2D5160-32B6-465E-9DDB-5B94D28CA715}" sibTransId="{014D1C03-B8A2-432D-98CE-9D846B41A6BE}"/>
    <dgm:cxn modelId="{8C32AC6A-B581-4E77-9A47-512168152808}" type="presOf" srcId="{FF68C187-9A6B-4058-B2CA-6ABB7B7755E5}" destId="{CF056434-2DC4-4F67-864C-67A8551B6A81}" srcOrd="0" destOrd="0" presId="urn:microsoft.com/office/officeart/2005/8/layout/chevron2"/>
    <dgm:cxn modelId="{C69783E6-210A-4406-8D63-C5F2A7BB77B5}" srcId="{A2CA3ACC-3039-45D3-BEAE-6D6968B5AA85}" destId="{7198B2F1-0C45-4A6D-89B2-28ECBEA64CF8}" srcOrd="0" destOrd="0" parTransId="{8D3AD442-F453-41D5-B31C-607A51E2D8EC}" sibTransId="{15C4C74E-275E-4C92-8F48-A14697A9F5D4}"/>
    <dgm:cxn modelId="{4569F58A-B269-4628-A661-421D298B3889}" srcId="{FF68C187-9A6B-4058-B2CA-6ABB7B7755E5}" destId="{DC33A6EF-2DDE-4B2C-88DF-1B96FFCC739D}" srcOrd="1" destOrd="0" parTransId="{9420B79A-1755-41F3-882C-C82CC331151D}" sibTransId="{0B034B2F-8A77-446F-90B0-D1734AE03792}"/>
    <dgm:cxn modelId="{6FCBD171-4415-49C0-95C2-69745DD1F8B3}" type="presOf" srcId="{D011DE4B-C02C-4AC1-9C91-302F216F67AC}" destId="{A93BCDDF-7C25-4D95-B504-A7B9BE289C4E}" srcOrd="0" destOrd="0" presId="urn:microsoft.com/office/officeart/2005/8/layout/chevron2"/>
    <dgm:cxn modelId="{E9043C4D-0502-4065-BBA3-D6573A33F15A}" type="presOf" srcId="{F32D3E25-568E-48DA-8AD4-8104EF2595E9}" destId="{5E1B478C-9000-4377-94D8-3E2ABBDE5FE4}" srcOrd="0" destOrd="0" presId="urn:microsoft.com/office/officeart/2005/8/layout/chevron2"/>
    <dgm:cxn modelId="{F7F740F4-608D-4285-8F5C-A4CA4114CF9A}" srcId="{D011DE4B-C02C-4AC1-9C91-302F216F67AC}" destId="{98B62C6F-EE59-4BC3-8D10-080AEE9E63E9}" srcOrd="0" destOrd="0" parTransId="{E45D58B3-1E68-4B77-A7A0-687BAB4CEE1A}" sibTransId="{F70F04A1-D813-478E-BF76-D256D27085F0}"/>
    <dgm:cxn modelId="{9ADF9A29-FB36-4BF3-B095-297A0F76F3C6}" type="presOf" srcId="{DC33A6EF-2DDE-4B2C-88DF-1B96FFCC739D}" destId="{665E5878-E42D-4BE7-AAA8-89363C65D5D6}" srcOrd="0" destOrd="0" presId="urn:microsoft.com/office/officeart/2005/8/layout/chevron2"/>
    <dgm:cxn modelId="{88AFB6B0-102C-4CD0-8EC8-39782D4A6682}" type="presOf" srcId="{CEA3D0CA-430F-4023-A576-B8EBE7E90D6C}" destId="{02DBCB17-0002-47E9-A769-4D1A7DB6BFF4}" srcOrd="0" destOrd="0" presId="urn:microsoft.com/office/officeart/2005/8/layout/chevron2"/>
    <dgm:cxn modelId="{77445876-35B6-4DA2-A418-5C33E3D8FAD4}" type="presOf" srcId="{7198B2F1-0C45-4A6D-89B2-28ECBEA64CF8}" destId="{B4785426-0891-49B4-A015-F8208F10BB1C}" srcOrd="0" destOrd="0" presId="urn:microsoft.com/office/officeart/2005/8/layout/chevron2"/>
    <dgm:cxn modelId="{0B4AD8D6-6D42-48D6-9689-6BC1403B8410}" srcId="{FF68C187-9A6B-4058-B2CA-6ABB7B7755E5}" destId="{D011DE4B-C02C-4AC1-9C91-302F216F67AC}" srcOrd="2" destOrd="0" parTransId="{FA3BB475-7C5D-4A3C-8B3C-7AB70359AAD3}" sibTransId="{6BE6196A-5674-4F84-8F24-7C2A029DEAA3}"/>
    <dgm:cxn modelId="{F15CD79E-08D2-456F-B4D3-BA1FD29687CD}" srcId="{A19BE144-2BDA-4C6F-BE3A-6114CB9D02C3}" destId="{CEA3D0CA-430F-4023-A576-B8EBE7E90D6C}" srcOrd="0" destOrd="0" parTransId="{6AF0EDAC-60C7-4380-8021-432D3533F34C}" sibTransId="{656C7C34-F903-408F-A8BF-324C62E2FE9A}"/>
    <dgm:cxn modelId="{1076C265-70A4-494F-983E-2C30ED24125E}" type="presOf" srcId="{A2CA3ACC-3039-45D3-BEAE-6D6968B5AA85}" destId="{1CD55BF1-B845-4CB2-84C6-7B1B667D9232}" srcOrd="0" destOrd="0" presId="urn:microsoft.com/office/officeart/2005/8/layout/chevron2"/>
    <dgm:cxn modelId="{E55AF253-024D-49A0-A2C1-022765F85A61}" type="presOf" srcId="{A19BE144-2BDA-4C6F-BE3A-6114CB9D02C3}" destId="{8FFB8E52-FD17-409E-924F-66A1DE7FF4C7}" srcOrd="0" destOrd="0" presId="urn:microsoft.com/office/officeart/2005/8/layout/chevron2"/>
    <dgm:cxn modelId="{EDFCA0EF-688D-44E2-83D1-BCFBE833D943}" srcId="{DC33A6EF-2DDE-4B2C-88DF-1B96FFCC739D}" destId="{F32D3E25-568E-48DA-8AD4-8104EF2595E9}" srcOrd="0" destOrd="0" parTransId="{A5B73DF4-21CB-4E8F-90E1-D52EB3DAC49E}" sibTransId="{4AE63CAF-D623-4D43-9135-D64948D3CABA}"/>
    <dgm:cxn modelId="{4DEB2079-5504-47BC-974D-490260881A1B}" type="presOf" srcId="{98B62C6F-EE59-4BC3-8D10-080AEE9E63E9}" destId="{56EC8E8F-7703-4BB9-B901-E54F3067966D}" srcOrd="0" destOrd="0" presId="urn:microsoft.com/office/officeart/2005/8/layout/chevron2"/>
    <dgm:cxn modelId="{61165A31-1485-494E-8436-938D04EA058B}" type="presParOf" srcId="{CF056434-2DC4-4F67-864C-67A8551B6A81}" destId="{4743FFB2-6AFE-4753-9B2C-2DE6042AA5EC}" srcOrd="0" destOrd="0" presId="urn:microsoft.com/office/officeart/2005/8/layout/chevron2"/>
    <dgm:cxn modelId="{53A11CC0-049C-41DF-98A5-67B5EEF6CFC1}" type="presParOf" srcId="{4743FFB2-6AFE-4753-9B2C-2DE6042AA5EC}" destId="{1CD55BF1-B845-4CB2-84C6-7B1B667D9232}" srcOrd="0" destOrd="0" presId="urn:microsoft.com/office/officeart/2005/8/layout/chevron2"/>
    <dgm:cxn modelId="{89317783-7121-45DB-8018-ED44ED83C2AB}" type="presParOf" srcId="{4743FFB2-6AFE-4753-9B2C-2DE6042AA5EC}" destId="{B4785426-0891-49B4-A015-F8208F10BB1C}" srcOrd="1" destOrd="0" presId="urn:microsoft.com/office/officeart/2005/8/layout/chevron2"/>
    <dgm:cxn modelId="{FEE09BF1-F07A-4C64-BBE7-C5816148F666}" type="presParOf" srcId="{CF056434-2DC4-4F67-864C-67A8551B6A81}" destId="{22F5CB34-6FD8-4A46-89D0-A31CC95E5175}" srcOrd="1" destOrd="0" presId="urn:microsoft.com/office/officeart/2005/8/layout/chevron2"/>
    <dgm:cxn modelId="{E083A25D-9EF4-4AC3-AE56-9F328796B3B4}" type="presParOf" srcId="{CF056434-2DC4-4F67-864C-67A8551B6A81}" destId="{73051756-73DD-44CC-A03F-29018A88234B}" srcOrd="2" destOrd="0" presId="urn:microsoft.com/office/officeart/2005/8/layout/chevron2"/>
    <dgm:cxn modelId="{A98A9872-6FCA-4643-A6DE-FF76F03E695B}" type="presParOf" srcId="{73051756-73DD-44CC-A03F-29018A88234B}" destId="{665E5878-E42D-4BE7-AAA8-89363C65D5D6}" srcOrd="0" destOrd="0" presId="urn:microsoft.com/office/officeart/2005/8/layout/chevron2"/>
    <dgm:cxn modelId="{225337EA-52A1-46EE-8785-4C787FE8AA1B}" type="presParOf" srcId="{73051756-73DD-44CC-A03F-29018A88234B}" destId="{5E1B478C-9000-4377-94D8-3E2ABBDE5FE4}" srcOrd="1" destOrd="0" presId="urn:microsoft.com/office/officeart/2005/8/layout/chevron2"/>
    <dgm:cxn modelId="{375738C3-D9FF-4260-A7E9-7CE706A1576D}" type="presParOf" srcId="{CF056434-2DC4-4F67-864C-67A8551B6A81}" destId="{52770AB9-2AAE-415E-8A81-93D6788F1147}" srcOrd="3" destOrd="0" presId="urn:microsoft.com/office/officeart/2005/8/layout/chevron2"/>
    <dgm:cxn modelId="{BC674F3E-663C-4CEC-BC27-7EE44799AA37}" type="presParOf" srcId="{CF056434-2DC4-4F67-864C-67A8551B6A81}" destId="{36C19743-BABC-47E1-8CAA-39EA17C2F9FE}" srcOrd="4" destOrd="0" presId="urn:microsoft.com/office/officeart/2005/8/layout/chevron2"/>
    <dgm:cxn modelId="{D9613D6E-D8D2-4256-9F54-5A3B6B7E1893}" type="presParOf" srcId="{36C19743-BABC-47E1-8CAA-39EA17C2F9FE}" destId="{A93BCDDF-7C25-4D95-B504-A7B9BE289C4E}" srcOrd="0" destOrd="0" presId="urn:microsoft.com/office/officeart/2005/8/layout/chevron2"/>
    <dgm:cxn modelId="{867C49CD-BF69-4E09-806B-995461AF5E75}" type="presParOf" srcId="{36C19743-BABC-47E1-8CAA-39EA17C2F9FE}" destId="{56EC8E8F-7703-4BB9-B901-E54F3067966D}" srcOrd="1" destOrd="0" presId="urn:microsoft.com/office/officeart/2005/8/layout/chevron2"/>
    <dgm:cxn modelId="{591203D6-0AE7-433D-B1F2-6830AC19E145}" type="presParOf" srcId="{CF056434-2DC4-4F67-864C-67A8551B6A81}" destId="{899EA5AE-27CB-4E53-A61B-F73A0C851193}" srcOrd="5" destOrd="0" presId="urn:microsoft.com/office/officeart/2005/8/layout/chevron2"/>
    <dgm:cxn modelId="{105F4B40-6C87-40DF-A2B8-C37114CE25A6}" type="presParOf" srcId="{CF056434-2DC4-4F67-864C-67A8551B6A81}" destId="{AC5C6310-5E2B-45CF-B69F-5B6A01A210D2}" srcOrd="6" destOrd="0" presId="urn:microsoft.com/office/officeart/2005/8/layout/chevron2"/>
    <dgm:cxn modelId="{72892FE5-9E45-4A09-A874-A7DE2F6664EE}" type="presParOf" srcId="{AC5C6310-5E2B-45CF-B69F-5B6A01A210D2}" destId="{8FFB8E52-FD17-409E-924F-66A1DE7FF4C7}" srcOrd="0" destOrd="0" presId="urn:microsoft.com/office/officeart/2005/8/layout/chevron2"/>
    <dgm:cxn modelId="{494C7CAF-57F5-4115-BD78-0A4977537BB3}" type="presParOf" srcId="{AC5C6310-5E2B-45CF-B69F-5B6A01A210D2}" destId="{02DBCB17-0002-47E9-A769-4D1A7DB6BFF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F68C187-9A6B-4058-B2CA-6ABB7B7755E5}" type="doc">
      <dgm:prSet loTypeId="urn:microsoft.com/office/officeart/2005/8/layout/chevron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en-US"/>
        </a:p>
      </dgm:t>
    </dgm:pt>
    <dgm:pt modelId="{A2CA3ACC-3039-45D3-BEAE-6D6968B5AA85}">
      <dgm:prSet phldrT="[Text]" custT="1"/>
      <dgm:spPr/>
      <dgm:t>
        <a:bodyPr/>
        <a:lstStyle/>
        <a:p>
          <a:r>
            <a:rPr lang="en-US" sz="2600" dirty="0" smtClean="0"/>
            <a:t>1.</a:t>
          </a:r>
          <a:endParaRPr lang="en-US" sz="2600" dirty="0"/>
        </a:p>
      </dgm:t>
    </dgm:pt>
    <dgm:pt modelId="{3E2D5160-32B6-465E-9DDB-5B94D28CA715}" type="parTrans" cxnId="{764C597B-C62A-46AD-B179-B35BE2D0D9E6}">
      <dgm:prSet/>
      <dgm:spPr/>
      <dgm:t>
        <a:bodyPr/>
        <a:lstStyle/>
        <a:p>
          <a:endParaRPr lang="en-US" sz="2600"/>
        </a:p>
      </dgm:t>
    </dgm:pt>
    <dgm:pt modelId="{014D1C03-B8A2-432D-98CE-9D846B41A6BE}" type="sibTrans" cxnId="{764C597B-C62A-46AD-B179-B35BE2D0D9E6}">
      <dgm:prSet/>
      <dgm:spPr/>
      <dgm:t>
        <a:bodyPr/>
        <a:lstStyle/>
        <a:p>
          <a:endParaRPr lang="en-US" sz="2600"/>
        </a:p>
      </dgm:t>
    </dgm:pt>
    <dgm:pt modelId="{7198B2F1-0C45-4A6D-89B2-28ECBEA64CF8}">
      <dgm:prSet phldrT="[Text]" custT="1"/>
      <dgm:spPr/>
      <dgm:t>
        <a:bodyPr/>
        <a:lstStyle/>
        <a:p>
          <a:r>
            <a:rPr lang="en-US" sz="2600" dirty="0" smtClean="0"/>
            <a:t>Describe why transit uses alt fuels</a:t>
          </a:r>
          <a:endParaRPr lang="en-US" sz="2600" dirty="0"/>
        </a:p>
      </dgm:t>
    </dgm:pt>
    <dgm:pt modelId="{8D3AD442-F453-41D5-B31C-607A51E2D8EC}" type="parTrans" cxnId="{C69783E6-210A-4406-8D63-C5F2A7BB77B5}">
      <dgm:prSet/>
      <dgm:spPr/>
      <dgm:t>
        <a:bodyPr/>
        <a:lstStyle/>
        <a:p>
          <a:endParaRPr lang="en-US" sz="2600"/>
        </a:p>
      </dgm:t>
    </dgm:pt>
    <dgm:pt modelId="{15C4C74E-275E-4C92-8F48-A14697A9F5D4}" type="sibTrans" cxnId="{C69783E6-210A-4406-8D63-C5F2A7BB77B5}">
      <dgm:prSet/>
      <dgm:spPr/>
      <dgm:t>
        <a:bodyPr/>
        <a:lstStyle/>
        <a:p>
          <a:endParaRPr lang="en-US" sz="2600"/>
        </a:p>
      </dgm:t>
    </dgm:pt>
    <dgm:pt modelId="{DC33A6EF-2DDE-4B2C-88DF-1B96FFCC739D}">
      <dgm:prSet phldrT="[Text]" custT="1"/>
      <dgm:spPr/>
      <dgm:t>
        <a:bodyPr/>
        <a:lstStyle/>
        <a:p>
          <a:r>
            <a:rPr lang="en-US" sz="2600" dirty="0" smtClean="0"/>
            <a:t>2.</a:t>
          </a:r>
          <a:endParaRPr lang="en-US" sz="2600" dirty="0"/>
        </a:p>
      </dgm:t>
    </dgm:pt>
    <dgm:pt modelId="{9420B79A-1755-41F3-882C-C82CC331151D}" type="parTrans" cxnId="{4569F58A-B269-4628-A661-421D298B3889}">
      <dgm:prSet/>
      <dgm:spPr/>
      <dgm:t>
        <a:bodyPr/>
        <a:lstStyle/>
        <a:p>
          <a:endParaRPr lang="en-US" sz="2600"/>
        </a:p>
      </dgm:t>
    </dgm:pt>
    <dgm:pt modelId="{0B034B2F-8A77-446F-90B0-D1734AE03792}" type="sibTrans" cxnId="{4569F58A-B269-4628-A661-421D298B3889}">
      <dgm:prSet/>
      <dgm:spPr/>
      <dgm:t>
        <a:bodyPr/>
        <a:lstStyle/>
        <a:p>
          <a:endParaRPr lang="en-US" sz="2600"/>
        </a:p>
      </dgm:t>
    </dgm:pt>
    <dgm:pt modelId="{F32D3E25-568E-48DA-8AD4-8104EF2595E9}">
      <dgm:prSet phldrT="[Text]" custT="1"/>
      <dgm:spPr/>
      <dgm:t>
        <a:bodyPr/>
        <a:lstStyle/>
        <a:p>
          <a:r>
            <a:rPr lang="en-US" sz="2600" dirty="0" smtClean="0"/>
            <a:t>Identify five alt fuel types</a:t>
          </a:r>
          <a:endParaRPr lang="en-US" sz="2600" dirty="0"/>
        </a:p>
      </dgm:t>
    </dgm:pt>
    <dgm:pt modelId="{A5B73DF4-21CB-4E8F-90E1-D52EB3DAC49E}" type="parTrans" cxnId="{EDFCA0EF-688D-44E2-83D1-BCFBE833D943}">
      <dgm:prSet/>
      <dgm:spPr/>
      <dgm:t>
        <a:bodyPr/>
        <a:lstStyle/>
        <a:p>
          <a:endParaRPr lang="en-US" sz="2600"/>
        </a:p>
      </dgm:t>
    </dgm:pt>
    <dgm:pt modelId="{4AE63CAF-D623-4D43-9135-D64948D3CABA}" type="sibTrans" cxnId="{EDFCA0EF-688D-44E2-83D1-BCFBE833D943}">
      <dgm:prSet/>
      <dgm:spPr/>
      <dgm:t>
        <a:bodyPr/>
        <a:lstStyle/>
        <a:p>
          <a:endParaRPr lang="en-US" sz="2600"/>
        </a:p>
      </dgm:t>
    </dgm:pt>
    <dgm:pt modelId="{D011DE4B-C02C-4AC1-9C91-302F216F67AC}">
      <dgm:prSet phldrT="[Text]" custT="1"/>
      <dgm:spPr/>
      <dgm:t>
        <a:bodyPr/>
        <a:lstStyle/>
        <a:p>
          <a:r>
            <a:rPr lang="en-US" sz="2600" dirty="0" smtClean="0"/>
            <a:t>3.</a:t>
          </a:r>
          <a:endParaRPr lang="en-US" sz="2600" dirty="0"/>
        </a:p>
      </dgm:t>
    </dgm:pt>
    <dgm:pt modelId="{FA3BB475-7C5D-4A3C-8B3C-7AB70359AAD3}" type="parTrans" cxnId="{0B4AD8D6-6D42-48D6-9689-6BC1403B8410}">
      <dgm:prSet/>
      <dgm:spPr/>
      <dgm:t>
        <a:bodyPr/>
        <a:lstStyle/>
        <a:p>
          <a:endParaRPr lang="en-US" sz="2600"/>
        </a:p>
      </dgm:t>
    </dgm:pt>
    <dgm:pt modelId="{6BE6196A-5674-4F84-8F24-7C2A029DEAA3}" type="sibTrans" cxnId="{0B4AD8D6-6D42-48D6-9689-6BC1403B8410}">
      <dgm:prSet/>
      <dgm:spPr/>
      <dgm:t>
        <a:bodyPr/>
        <a:lstStyle/>
        <a:p>
          <a:endParaRPr lang="en-US" sz="2600"/>
        </a:p>
      </dgm:t>
    </dgm:pt>
    <dgm:pt modelId="{98B62C6F-EE59-4BC3-8D10-080AEE9E63E9}">
      <dgm:prSet phldrT="[Text]" custT="1"/>
      <dgm:spPr/>
      <dgm:t>
        <a:bodyPr/>
        <a:lstStyle/>
        <a:p>
          <a:r>
            <a:rPr lang="en-US" sz="2600" dirty="0" smtClean="0"/>
            <a:t>Decide factors to consider when choosing alt fuels</a:t>
          </a:r>
          <a:endParaRPr lang="en-US" sz="2600" dirty="0"/>
        </a:p>
      </dgm:t>
    </dgm:pt>
    <dgm:pt modelId="{E45D58B3-1E68-4B77-A7A0-687BAB4CEE1A}" type="parTrans" cxnId="{F7F740F4-608D-4285-8F5C-A4CA4114CF9A}">
      <dgm:prSet/>
      <dgm:spPr/>
      <dgm:t>
        <a:bodyPr/>
        <a:lstStyle/>
        <a:p>
          <a:endParaRPr lang="en-US" sz="2600"/>
        </a:p>
      </dgm:t>
    </dgm:pt>
    <dgm:pt modelId="{F70F04A1-D813-478E-BF76-D256D27085F0}" type="sibTrans" cxnId="{F7F740F4-608D-4285-8F5C-A4CA4114CF9A}">
      <dgm:prSet/>
      <dgm:spPr/>
      <dgm:t>
        <a:bodyPr/>
        <a:lstStyle/>
        <a:p>
          <a:endParaRPr lang="en-US" sz="2600"/>
        </a:p>
      </dgm:t>
    </dgm:pt>
    <dgm:pt modelId="{CF056434-2DC4-4F67-864C-67A8551B6A81}" type="pres">
      <dgm:prSet presAssocID="{FF68C187-9A6B-4058-B2CA-6ABB7B7755E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43FFB2-6AFE-4753-9B2C-2DE6042AA5EC}" type="pres">
      <dgm:prSet presAssocID="{A2CA3ACC-3039-45D3-BEAE-6D6968B5AA85}" presName="composite" presStyleCnt="0"/>
      <dgm:spPr/>
    </dgm:pt>
    <dgm:pt modelId="{1CD55BF1-B845-4CB2-84C6-7B1B667D9232}" type="pres">
      <dgm:prSet presAssocID="{A2CA3ACC-3039-45D3-BEAE-6D6968B5AA8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785426-0891-49B4-A015-F8208F10BB1C}" type="pres">
      <dgm:prSet presAssocID="{A2CA3ACC-3039-45D3-BEAE-6D6968B5AA8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5CB34-6FD8-4A46-89D0-A31CC95E5175}" type="pres">
      <dgm:prSet presAssocID="{014D1C03-B8A2-432D-98CE-9D846B41A6BE}" presName="sp" presStyleCnt="0"/>
      <dgm:spPr/>
    </dgm:pt>
    <dgm:pt modelId="{73051756-73DD-44CC-A03F-29018A88234B}" type="pres">
      <dgm:prSet presAssocID="{DC33A6EF-2DDE-4B2C-88DF-1B96FFCC739D}" presName="composite" presStyleCnt="0"/>
      <dgm:spPr/>
    </dgm:pt>
    <dgm:pt modelId="{665E5878-E42D-4BE7-AAA8-89363C65D5D6}" type="pres">
      <dgm:prSet presAssocID="{DC33A6EF-2DDE-4B2C-88DF-1B96FFCC739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1B478C-9000-4377-94D8-3E2ABBDE5FE4}" type="pres">
      <dgm:prSet presAssocID="{DC33A6EF-2DDE-4B2C-88DF-1B96FFCC739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770AB9-2AAE-415E-8A81-93D6788F1147}" type="pres">
      <dgm:prSet presAssocID="{0B034B2F-8A77-446F-90B0-D1734AE03792}" presName="sp" presStyleCnt="0"/>
      <dgm:spPr/>
    </dgm:pt>
    <dgm:pt modelId="{36C19743-BABC-47E1-8CAA-39EA17C2F9FE}" type="pres">
      <dgm:prSet presAssocID="{D011DE4B-C02C-4AC1-9C91-302F216F67AC}" presName="composite" presStyleCnt="0"/>
      <dgm:spPr/>
    </dgm:pt>
    <dgm:pt modelId="{A93BCDDF-7C25-4D95-B504-A7B9BE289C4E}" type="pres">
      <dgm:prSet presAssocID="{D011DE4B-C02C-4AC1-9C91-302F216F67A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EC8E8F-7703-4BB9-B901-E54F3067966D}" type="pres">
      <dgm:prSet presAssocID="{D011DE4B-C02C-4AC1-9C91-302F216F67A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69F58A-B269-4628-A661-421D298B3889}" srcId="{FF68C187-9A6B-4058-B2CA-6ABB7B7755E5}" destId="{DC33A6EF-2DDE-4B2C-88DF-1B96FFCC739D}" srcOrd="1" destOrd="0" parTransId="{9420B79A-1755-41F3-882C-C82CC331151D}" sibTransId="{0B034B2F-8A77-446F-90B0-D1734AE03792}"/>
    <dgm:cxn modelId="{EDFCA0EF-688D-44E2-83D1-BCFBE833D943}" srcId="{DC33A6EF-2DDE-4B2C-88DF-1B96FFCC739D}" destId="{F32D3E25-568E-48DA-8AD4-8104EF2595E9}" srcOrd="0" destOrd="0" parTransId="{A5B73DF4-21CB-4E8F-90E1-D52EB3DAC49E}" sibTransId="{4AE63CAF-D623-4D43-9135-D64948D3CABA}"/>
    <dgm:cxn modelId="{764C597B-C62A-46AD-B179-B35BE2D0D9E6}" srcId="{FF68C187-9A6B-4058-B2CA-6ABB7B7755E5}" destId="{A2CA3ACC-3039-45D3-BEAE-6D6968B5AA85}" srcOrd="0" destOrd="0" parTransId="{3E2D5160-32B6-465E-9DDB-5B94D28CA715}" sibTransId="{014D1C03-B8A2-432D-98CE-9D846B41A6BE}"/>
    <dgm:cxn modelId="{9F3C42F3-344A-4B28-A243-754ADD957A37}" type="presOf" srcId="{7198B2F1-0C45-4A6D-89B2-28ECBEA64CF8}" destId="{B4785426-0891-49B4-A015-F8208F10BB1C}" srcOrd="0" destOrd="0" presId="urn:microsoft.com/office/officeart/2005/8/layout/chevron2"/>
    <dgm:cxn modelId="{64930EDC-FA4F-4C1A-BBDE-7AC441DACEA3}" type="presOf" srcId="{DC33A6EF-2DDE-4B2C-88DF-1B96FFCC739D}" destId="{665E5878-E42D-4BE7-AAA8-89363C65D5D6}" srcOrd="0" destOrd="0" presId="urn:microsoft.com/office/officeart/2005/8/layout/chevron2"/>
    <dgm:cxn modelId="{0B4AD8D6-6D42-48D6-9689-6BC1403B8410}" srcId="{FF68C187-9A6B-4058-B2CA-6ABB7B7755E5}" destId="{D011DE4B-C02C-4AC1-9C91-302F216F67AC}" srcOrd="2" destOrd="0" parTransId="{FA3BB475-7C5D-4A3C-8B3C-7AB70359AAD3}" sibTransId="{6BE6196A-5674-4F84-8F24-7C2A029DEAA3}"/>
    <dgm:cxn modelId="{682267DF-59A0-4568-8458-1EDF398DB1D0}" type="presOf" srcId="{D011DE4B-C02C-4AC1-9C91-302F216F67AC}" destId="{A93BCDDF-7C25-4D95-B504-A7B9BE289C4E}" srcOrd="0" destOrd="0" presId="urn:microsoft.com/office/officeart/2005/8/layout/chevron2"/>
    <dgm:cxn modelId="{D5D5B88D-B57F-4B94-B650-8F65FEC2E8AC}" type="presOf" srcId="{A2CA3ACC-3039-45D3-BEAE-6D6968B5AA85}" destId="{1CD55BF1-B845-4CB2-84C6-7B1B667D9232}" srcOrd="0" destOrd="0" presId="urn:microsoft.com/office/officeart/2005/8/layout/chevron2"/>
    <dgm:cxn modelId="{EC234A1A-2EE6-4B52-96BF-4A9F727F5127}" type="presOf" srcId="{F32D3E25-568E-48DA-8AD4-8104EF2595E9}" destId="{5E1B478C-9000-4377-94D8-3E2ABBDE5FE4}" srcOrd="0" destOrd="0" presId="urn:microsoft.com/office/officeart/2005/8/layout/chevron2"/>
    <dgm:cxn modelId="{F7F740F4-608D-4285-8F5C-A4CA4114CF9A}" srcId="{D011DE4B-C02C-4AC1-9C91-302F216F67AC}" destId="{98B62C6F-EE59-4BC3-8D10-080AEE9E63E9}" srcOrd="0" destOrd="0" parTransId="{E45D58B3-1E68-4B77-A7A0-687BAB4CEE1A}" sibTransId="{F70F04A1-D813-478E-BF76-D256D27085F0}"/>
    <dgm:cxn modelId="{C69783E6-210A-4406-8D63-C5F2A7BB77B5}" srcId="{A2CA3ACC-3039-45D3-BEAE-6D6968B5AA85}" destId="{7198B2F1-0C45-4A6D-89B2-28ECBEA64CF8}" srcOrd="0" destOrd="0" parTransId="{8D3AD442-F453-41D5-B31C-607A51E2D8EC}" sibTransId="{15C4C74E-275E-4C92-8F48-A14697A9F5D4}"/>
    <dgm:cxn modelId="{1EBD9C20-C0BD-42E5-B5FD-8532F9D47919}" type="presOf" srcId="{98B62C6F-EE59-4BC3-8D10-080AEE9E63E9}" destId="{56EC8E8F-7703-4BB9-B901-E54F3067966D}" srcOrd="0" destOrd="0" presId="urn:microsoft.com/office/officeart/2005/8/layout/chevron2"/>
    <dgm:cxn modelId="{A3A4107B-60DA-49D5-9481-7CC8A70548F2}" type="presOf" srcId="{FF68C187-9A6B-4058-B2CA-6ABB7B7755E5}" destId="{CF056434-2DC4-4F67-864C-67A8551B6A81}" srcOrd="0" destOrd="0" presId="urn:microsoft.com/office/officeart/2005/8/layout/chevron2"/>
    <dgm:cxn modelId="{25EA8B27-301F-4334-9623-5C34F0024C72}" type="presParOf" srcId="{CF056434-2DC4-4F67-864C-67A8551B6A81}" destId="{4743FFB2-6AFE-4753-9B2C-2DE6042AA5EC}" srcOrd="0" destOrd="0" presId="urn:microsoft.com/office/officeart/2005/8/layout/chevron2"/>
    <dgm:cxn modelId="{B5D583A3-65CB-431A-9A76-185C40B9C837}" type="presParOf" srcId="{4743FFB2-6AFE-4753-9B2C-2DE6042AA5EC}" destId="{1CD55BF1-B845-4CB2-84C6-7B1B667D9232}" srcOrd="0" destOrd="0" presId="urn:microsoft.com/office/officeart/2005/8/layout/chevron2"/>
    <dgm:cxn modelId="{B1768C59-B109-42A4-B303-6B60DE1EF6AD}" type="presParOf" srcId="{4743FFB2-6AFE-4753-9B2C-2DE6042AA5EC}" destId="{B4785426-0891-49B4-A015-F8208F10BB1C}" srcOrd="1" destOrd="0" presId="urn:microsoft.com/office/officeart/2005/8/layout/chevron2"/>
    <dgm:cxn modelId="{326B2574-949B-4594-BF4E-EFD37270A5F8}" type="presParOf" srcId="{CF056434-2DC4-4F67-864C-67A8551B6A81}" destId="{22F5CB34-6FD8-4A46-89D0-A31CC95E5175}" srcOrd="1" destOrd="0" presId="urn:microsoft.com/office/officeart/2005/8/layout/chevron2"/>
    <dgm:cxn modelId="{D49F21B5-D83D-40D2-983A-96EC1A4213A9}" type="presParOf" srcId="{CF056434-2DC4-4F67-864C-67A8551B6A81}" destId="{73051756-73DD-44CC-A03F-29018A88234B}" srcOrd="2" destOrd="0" presId="urn:microsoft.com/office/officeart/2005/8/layout/chevron2"/>
    <dgm:cxn modelId="{1D40539C-407E-4F6F-9037-00C89826FF84}" type="presParOf" srcId="{73051756-73DD-44CC-A03F-29018A88234B}" destId="{665E5878-E42D-4BE7-AAA8-89363C65D5D6}" srcOrd="0" destOrd="0" presId="urn:microsoft.com/office/officeart/2005/8/layout/chevron2"/>
    <dgm:cxn modelId="{ACAB9FB2-BF6F-44D6-B050-7065CD583E46}" type="presParOf" srcId="{73051756-73DD-44CC-A03F-29018A88234B}" destId="{5E1B478C-9000-4377-94D8-3E2ABBDE5FE4}" srcOrd="1" destOrd="0" presId="urn:microsoft.com/office/officeart/2005/8/layout/chevron2"/>
    <dgm:cxn modelId="{BC1E444F-AF87-43AE-8500-08E09324C8F9}" type="presParOf" srcId="{CF056434-2DC4-4F67-864C-67A8551B6A81}" destId="{52770AB9-2AAE-415E-8A81-93D6788F1147}" srcOrd="3" destOrd="0" presId="urn:microsoft.com/office/officeart/2005/8/layout/chevron2"/>
    <dgm:cxn modelId="{68F728A3-519F-4FBE-8023-8553FD89CF0A}" type="presParOf" srcId="{CF056434-2DC4-4F67-864C-67A8551B6A81}" destId="{36C19743-BABC-47E1-8CAA-39EA17C2F9FE}" srcOrd="4" destOrd="0" presId="urn:microsoft.com/office/officeart/2005/8/layout/chevron2"/>
    <dgm:cxn modelId="{8E188548-78A6-47AE-9C83-234234772BD8}" type="presParOf" srcId="{36C19743-BABC-47E1-8CAA-39EA17C2F9FE}" destId="{A93BCDDF-7C25-4D95-B504-A7B9BE289C4E}" srcOrd="0" destOrd="0" presId="urn:microsoft.com/office/officeart/2005/8/layout/chevron2"/>
    <dgm:cxn modelId="{6830E118-6BF7-4C67-A503-53B165F0B7F5}" type="presParOf" srcId="{36C19743-BABC-47E1-8CAA-39EA17C2F9FE}" destId="{56EC8E8F-7703-4BB9-B901-E54F3067966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D9A8C35-1266-4ECA-A84C-21380ECA2A01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467B29-A7BB-4421-B5EE-D40D52730624}">
      <dgm:prSet phldrT="[Text]" custT="1"/>
      <dgm:spPr/>
      <dgm:t>
        <a:bodyPr/>
        <a:lstStyle/>
        <a:p>
          <a:r>
            <a:rPr lang="en-US" sz="2200" dirty="0" smtClean="0"/>
            <a:t>Proper tire inflation</a:t>
          </a:r>
          <a:endParaRPr lang="en-US" sz="2200" dirty="0"/>
        </a:p>
      </dgm:t>
    </dgm:pt>
    <dgm:pt modelId="{6E759092-9306-4132-B105-7FC3307325D4}" type="parTrans" cxnId="{D4CE9F97-ACEA-4D10-BC89-F24448B507CA}">
      <dgm:prSet/>
      <dgm:spPr/>
      <dgm:t>
        <a:bodyPr/>
        <a:lstStyle/>
        <a:p>
          <a:endParaRPr lang="en-US"/>
        </a:p>
      </dgm:t>
    </dgm:pt>
    <dgm:pt modelId="{F2E1F9B3-ABA1-4DA9-8C7C-738243E28E97}" type="sibTrans" cxnId="{D4CE9F97-ACEA-4D10-BC89-F24448B507CA}">
      <dgm:prSet/>
      <dgm:spPr/>
      <dgm:t>
        <a:bodyPr/>
        <a:lstStyle/>
        <a:p>
          <a:endParaRPr lang="en-US"/>
        </a:p>
      </dgm:t>
    </dgm:pt>
    <dgm:pt modelId="{1A407E86-E6ED-4B0E-892B-118F43EF081F}">
      <dgm:prSet phldrT="[Text]" custT="1"/>
      <dgm:spPr/>
      <dgm:t>
        <a:bodyPr/>
        <a:lstStyle/>
        <a:p>
          <a:r>
            <a:rPr lang="en-US" sz="2200" dirty="0" smtClean="0"/>
            <a:t>Recommended motor oil</a:t>
          </a:r>
          <a:endParaRPr lang="en-US" sz="2200" dirty="0"/>
        </a:p>
      </dgm:t>
    </dgm:pt>
    <dgm:pt modelId="{DB61EF7C-3D1A-44EA-97D5-251C63B264B6}" type="parTrans" cxnId="{1C302414-EA3E-4D75-8D7E-9A093E2DF37A}">
      <dgm:prSet/>
      <dgm:spPr/>
      <dgm:t>
        <a:bodyPr/>
        <a:lstStyle/>
        <a:p>
          <a:endParaRPr lang="en-US"/>
        </a:p>
      </dgm:t>
    </dgm:pt>
    <dgm:pt modelId="{27F1C9E2-2782-4D9D-8F25-30D56AB523D4}" type="sibTrans" cxnId="{1C302414-EA3E-4D75-8D7E-9A093E2DF37A}">
      <dgm:prSet/>
      <dgm:spPr/>
      <dgm:t>
        <a:bodyPr/>
        <a:lstStyle/>
        <a:p>
          <a:endParaRPr lang="en-US"/>
        </a:p>
      </dgm:t>
    </dgm:pt>
    <dgm:pt modelId="{DB61735C-47D6-4E16-86CB-85450C1DF339}">
      <dgm:prSet phldrT="[Text]" custT="1"/>
      <dgm:spPr/>
      <dgm:t>
        <a:bodyPr/>
        <a:lstStyle/>
        <a:p>
          <a:r>
            <a:rPr lang="en-US" sz="2200" dirty="0" smtClean="0"/>
            <a:t>Engine tune-ups</a:t>
          </a:r>
          <a:endParaRPr lang="en-US" sz="2200" dirty="0"/>
        </a:p>
      </dgm:t>
    </dgm:pt>
    <dgm:pt modelId="{7ADB0FCC-5B57-48CD-A6FA-B10A7BF67838}" type="parTrans" cxnId="{92781CE8-0CDC-4E1F-A5A2-3EE5AF9C3B0B}">
      <dgm:prSet/>
      <dgm:spPr/>
      <dgm:t>
        <a:bodyPr/>
        <a:lstStyle/>
        <a:p>
          <a:endParaRPr lang="en-US"/>
        </a:p>
      </dgm:t>
    </dgm:pt>
    <dgm:pt modelId="{76959CE5-B608-4DA1-B96A-E3B0F5465AE8}" type="sibTrans" cxnId="{92781CE8-0CDC-4E1F-A5A2-3EE5AF9C3B0B}">
      <dgm:prSet/>
      <dgm:spPr/>
      <dgm:t>
        <a:bodyPr/>
        <a:lstStyle/>
        <a:p>
          <a:endParaRPr lang="en-US"/>
        </a:p>
      </dgm:t>
    </dgm:pt>
    <dgm:pt modelId="{834AB722-0AD3-472C-8A72-94A1AC3CF709}">
      <dgm:prSet custT="1"/>
      <dgm:spPr/>
      <dgm:t>
        <a:bodyPr/>
        <a:lstStyle/>
        <a:p>
          <a:r>
            <a:rPr lang="en-US" sz="2200" dirty="0" smtClean="0"/>
            <a:t>Transmission adjustments</a:t>
          </a:r>
          <a:endParaRPr lang="en-US" sz="2200" dirty="0"/>
        </a:p>
      </dgm:t>
    </dgm:pt>
    <dgm:pt modelId="{0181776C-161D-4BC9-98D1-B11DC46253F3}" type="parTrans" cxnId="{3635BE29-8647-465E-8C11-A8A705AA84C1}">
      <dgm:prSet/>
      <dgm:spPr/>
      <dgm:t>
        <a:bodyPr/>
        <a:lstStyle/>
        <a:p>
          <a:endParaRPr lang="en-US"/>
        </a:p>
      </dgm:t>
    </dgm:pt>
    <dgm:pt modelId="{25011210-04ED-45CF-A9D7-B2BDE1A644DD}" type="sibTrans" cxnId="{3635BE29-8647-465E-8C11-A8A705AA84C1}">
      <dgm:prSet/>
      <dgm:spPr/>
      <dgm:t>
        <a:bodyPr/>
        <a:lstStyle/>
        <a:p>
          <a:endParaRPr lang="en-US"/>
        </a:p>
      </dgm:t>
    </dgm:pt>
    <dgm:pt modelId="{10AA6402-82B0-478B-B112-464C12360B56}">
      <dgm:prSet custT="1"/>
      <dgm:spPr/>
      <dgm:t>
        <a:bodyPr/>
        <a:lstStyle/>
        <a:p>
          <a:r>
            <a:rPr lang="en-US" sz="2200" dirty="0" smtClean="0"/>
            <a:t>Front-end alignment</a:t>
          </a:r>
          <a:endParaRPr lang="en-US" sz="2200" dirty="0"/>
        </a:p>
      </dgm:t>
    </dgm:pt>
    <dgm:pt modelId="{5AA65871-6E51-46B6-9C4E-D10B005FF95A}" type="parTrans" cxnId="{68B79721-B5F6-4C00-9CE9-59B100D3CA3A}">
      <dgm:prSet/>
      <dgm:spPr/>
      <dgm:t>
        <a:bodyPr/>
        <a:lstStyle/>
        <a:p>
          <a:endParaRPr lang="en-US"/>
        </a:p>
      </dgm:t>
    </dgm:pt>
    <dgm:pt modelId="{18AFF6B3-77F1-4FA5-9F27-8A98B6861C0A}" type="sibTrans" cxnId="{68B79721-B5F6-4C00-9CE9-59B100D3CA3A}">
      <dgm:prSet/>
      <dgm:spPr/>
      <dgm:t>
        <a:bodyPr/>
        <a:lstStyle/>
        <a:p>
          <a:endParaRPr lang="en-US"/>
        </a:p>
      </dgm:t>
    </dgm:pt>
    <dgm:pt modelId="{4A141B32-D2AF-44FB-A9E9-4529B79689F5}" type="pres">
      <dgm:prSet presAssocID="{9D9A8C35-1266-4ECA-A84C-21380ECA2A0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814183-30BF-48EF-8E93-6798D685740B}" type="pres">
      <dgm:prSet presAssocID="{F1467B29-A7BB-4421-B5EE-D40D52730624}" presName="comp" presStyleCnt="0"/>
      <dgm:spPr/>
    </dgm:pt>
    <dgm:pt modelId="{38807629-69D6-42E2-9B93-B80792FEF83B}" type="pres">
      <dgm:prSet presAssocID="{F1467B29-A7BB-4421-B5EE-D40D52730624}" presName="box" presStyleLbl="node1" presStyleIdx="0" presStyleCnt="5"/>
      <dgm:spPr/>
      <dgm:t>
        <a:bodyPr/>
        <a:lstStyle/>
        <a:p>
          <a:endParaRPr lang="en-US"/>
        </a:p>
      </dgm:t>
    </dgm:pt>
    <dgm:pt modelId="{5D15898B-729D-44E4-862D-F56CE3899D60}" type="pres">
      <dgm:prSet presAssocID="{F1467B29-A7BB-4421-B5EE-D40D52730624}" presName="img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DC60A4D8-F7B7-48D5-A1D4-491AE5F59CFA}" type="pres">
      <dgm:prSet presAssocID="{F1467B29-A7BB-4421-B5EE-D40D52730624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558E4C-2120-4F33-B172-8F669981A6B0}" type="pres">
      <dgm:prSet presAssocID="{F2E1F9B3-ABA1-4DA9-8C7C-738243E28E97}" presName="spacer" presStyleCnt="0"/>
      <dgm:spPr/>
    </dgm:pt>
    <dgm:pt modelId="{25DB276F-D641-4505-BF0B-887EF6FF127A}" type="pres">
      <dgm:prSet presAssocID="{1A407E86-E6ED-4B0E-892B-118F43EF081F}" presName="comp" presStyleCnt="0"/>
      <dgm:spPr/>
    </dgm:pt>
    <dgm:pt modelId="{924D37AB-2C60-4547-8036-8A19FBF55025}" type="pres">
      <dgm:prSet presAssocID="{1A407E86-E6ED-4B0E-892B-118F43EF081F}" presName="box" presStyleLbl="node1" presStyleIdx="1" presStyleCnt="5"/>
      <dgm:spPr/>
      <dgm:t>
        <a:bodyPr/>
        <a:lstStyle/>
        <a:p>
          <a:endParaRPr lang="en-US"/>
        </a:p>
      </dgm:t>
    </dgm:pt>
    <dgm:pt modelId="{4265CA08-1CD1-42F6-9CF5-14ED4E7B14AC}" type="pres">
      <dgm:prSet presAssocID="{1A407E86-E6ED-4B0E-892B-118F43EF081F}" presName="img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755E893-EE30-4134-8D1D-2EA634745BC7}" type="pres">
      <dgm:prSet presAssocID="{1A407E86-E6ED-4B0E-892B-118F43EF081F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1A0BE7-A89D-414F-AB75-5D04790F1B98}" type="pres">
      <dgm:prSet presAssocID="{27F1C9E2-2782-4D9D-8F25-30D56AB523D4}" presName="spacer" presStyleCnt="0"/>
      <dgm:spPr/>
    </dgm:pt>
    <dgm:pt modelId="{8302F9AB-7810-4780-941F-6E33C95DA6DB}" type="pres">
      <dgm:prSet presAssocID="{DB61735C-47D6-4E16-86CB-85450C1DF339}" presName="comp" presStyleCnt="0"/>
      <dgm:spPr/>
    </dgm:pt>
    <dgm:pt modelId="{573A489A-5158-4C3A-B90C-A6ED62D7D84C}" type="pres">
      <dgm:prSet presAssocID="{DB61735C-47D6-4E16-86CB-85450C1DF339}" presName="box" presStyleLbl="node1" presStyleIdx="2" presStyleCnt="5"/>
      <dgm:spPr/>
      <dgm:t>
        <a:bodyPr/>
        <a:lstStyle/>
        <a:p>
          <a:endParaRPr lang="en-US"/>
        </a:p>
      </dgm:t>
    </dgm:pt>
    <dgm:pt modelId="{F68AEC25-C880-4F6D-A184-DCC5085129EA}" type="pres">
      <dgm:prSet presAssocID="{DB61735C-47D6-4E16-86CB-85450C1DF339}" presName="img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53BBB9F-2DF8-4C98-A84C-0D90EA369C39}" type="pres">
      <dgm:prSet presAssocID="{DB61735C-47D6-4E16-86CB-85450C1DF339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C1EA29-B0FD-4A32-B4FD-A1AC7A9EA20E}" type="pres">
      <dgm:prSet presAssocID="{76959CE5-B608-4DA1-B96A-E3B0F5465AE8}" presName="spacer" presStyleCnt="0"/>
      <dgm:spPr/>
    </dgm:pt>
    <dgm:pt modelId="{D4D15270-F90D-4B80-A6E9-D9900DB1C211}" type="pres">
      <dgm:prSet presAssocID="{834AB722-0AD3-472C-8A72-94A1AC3CF709}" presName="comp" presStyleCnt="0"/>
      <dgm:spPr/>
    </dgm:pt>
    <dgm:pt modelId="{DBE656C0-B832-4200-8024-071C61E46C55}" type="pres">
      <dgm:prSet presAssocID="{834AB722-0AD3-472C-8A72-94A1AC3CF709}" presName="box" presStyleLbl="node1" presStyleIdx="3" presStyleCnt="5" custLinFactNeighborY="252"/>
      <dgm:spPr/>
      <dgm:t>
        <a:bodyPr/>
        <a:lstStyle/>
        <a:p>
          <a:endParaRPr lang="en-US"/>
        </a:p>
      </dgm:t>
    </dgm:pt>
    <dgm:pt modelId="{0E213DA6-A795-466B-B733-5665932B4AA8}" type="pres">
      <dgm:prSet presAssocID="{834AB722-0AD3-472C-8A72-94A1AC3CF709}" presName="img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AA85674F-FFA1-4C3C-9D99-B7802D1BC8BD}" type="pres">
      <dgm:prSet presAssocID="{834AB722-0AD3-472C-8A72-94A1AC3CF709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5F854A-D0A4-41B4-AE45-ECA066705F8F}" type="pres">
      <dgm:prSet presAssocID="{25011210-04ED-45CF-A9D7-B2BDE1A644DD}" presName="spacer" presStyleCnt="0"/>
      <dgm:spPr/>
    </dgm:pt>
    <dgm:pt modelId="{55806BF5-2AE8-4191-B0AE-76533AE2DD66}" type="pres">
      <dgm:prSet presAssocID="{10AA6402-82B0-478B-B112-464C12360B56}" presName="comp" presStyleCnt="0"/>
      <dgm:spPr/>
    </dgm:pt>
    <dgm:pt modelId="{FBFAC694-DEE3-4383-A8CF-A365E3110628}" type="pres">
      <dgm:prSet presAssocID="{10AA6402-82B0-478B-B112-464C12360B56}" presName="box" presStyleLbl="node1" presStyleIdx="4" presStyleCnt="5"/>
      <dgm:spPr/>
      <dgm:t>
        <a:bodyPr/>
        <a:lstStyle/>
        <a:p>
          <a:endParaRPr lang="en-US"/>
        </a:p>
      </dgm:t>
    </dgm:pt>
    <dgm:pt modelId="{8A3AE3A0-2348-4EBA-8940-2C4D0DFEA5EA}" type="pres">
      <dgm:prSet presAssocID="{10AA6402-82B0-478B-B112-464C12360B56}" presName="img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D8C23CED-8CF2-4BB5-A8E2-2C93F61A2D6F}" type="pres">
      <dgm:prSet presAssocID="{10AA6402-82B0-478B-B112-464C12360B56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781CE8-0CDC-4E1F-A5A2-3EE5AF9C3B0B}" srcId="{9D9A8C35-1266-4ECA-A84C-21380ECA2A01}" destId="{DB61735C-47D6-4E16-86CB-85450C1DF339}" srcOrd="2" destOrd="0" parTransId="{7ADB0FCC-5B57-48CD-A6FA-B10A7BF67838}" sibTransId="{76959CE5-B608-4DA1-B96A-E3B0F5465AE8}"/>
    <dgm:cxn modelId="{9F630BCF-73BA-4149-85B7-C10DDCC8B705}" type="presOf" srcId="{F1467B29-A7BB-4421-B5EE-D40D52730624}" destId="{38807629-69D6-42E2-9B93-B80792FEF83B}" srcOrd="0" destOrd="0" presId="urn:microsoft.com/office/officeart/2005/8/layout/vList4#1"/>
    <dgm:cxn modelId="{1C302414-EA3E-4D75-8D7E-9A093E2DF37A}" srcId="{9D9A8C35-1266-4ECA-A84C-21380ECA2A01}" destId="{1A407E86-E6ED-4B0E-892B-118F43EF081F}" srcOrd="1" destOrd="0" parTransId="{DB61EF7C-3D1A-44EA-97D5-251C63B264B6}" sibTransId="{27F1C9E2-2782-4D9D-8F25-30D56AB523D4}"/>
    <dgm:cxn modelId="{DC504FFE-BA53-4AE9-9C66-29BECF4F5E9A}" type="presOf" srcId="{834AB722-0AD3-472C-8A72-94A1AC3CF709}" destId="{AA85674F-FFA1-4C3C-9D99-B7802D1BC8BD}" srcOrd="1" destOrd="0" presId="urn:microsoft.com/office/officeart/2005/8/layout/vList4#1"/>
    <dgm:cxn modelId="{68B79721-B5F6-4C00-9CE9-59B100D3CA3A}" srcId="{9D9A8C35-1266-4ECA-A84C-21380ECA2A01}" destId="{10AA6402-82B0-478B-B112-464C12360B56}" srcOrd="4" destOrd="0" parTransId="{5AA65871-6E51-46B6-9C4E-D10B005FF95A}" sibTransId="{18AFF6B3-77F1-4FA5-9F27-8A98B6861C0A}"/>
    <dgm:cxn modelId="{D4CE9F97-ACEA-4D10-BC89-F24448B507CA}" srcId="{9D9A8C35-1266-4ECA-A84C-21380ECA2A01}" destId="{F1467B29-A7BB-4421-B5EE-D40D52730624}" srcOrd="0" destOrd="0" parTransId="{6E759092-9306-4132-B105-7FC3307325D4}" sibTransId="{F2E1F9B3-ABA1-4DA9-8C7C-738243E28E97}"/>
    <dgm:cxn modelId="{3635BE29-8647-465E-8C11-A8A705AA84C1}" srcId="{9D9A8C35-1266-4ECA-A84C-21380ECA2A01}" destId="{834AB722-0AD3-472C-8A72-94A1AC3CF709}" srcOrd="3" destOrd="0" parTransId="{0181776C-161D-4BC9-98D1-B11DC46253F3}" sibTransId="{25011210-04ED-45CF-A9D7-B2BDE1A644DD}"/>
    <dgm:cxn modelId="{67EFEC52-0AFA-4B28-BE05-F7627CF3C67D}" type="presOf" srcId="{F1467B29-A7BB-4421-B5EE-D40D52730624}" destId="{DC60A4D8-F7B7-48D5-A1D4-491AE5F59CFA}" srcOrd="1" destOrd="0" presId="urn:microsoft.com/office/officeart/2005/8/layout/vList4#1"/>
    <dgm:cxn modelId="{7BB5FEDB-D359-4F59-9276-AA73FEB82528}" type="presOf" srcId="{1A407E86-E6ED-4B0E-892B-118F43EF081F}" destId="{F755E893-EE30-4134-8D1D-2EA634745BC7}" srcOrd="1" destOrd="0" presId="urn:microsoft.com/office/officeart/2005/8/layout/vList4#1"/>
    <dgm:cxn modelId="{9A0E92F3-DD04-4942-876D-EC8A36A0C98E}" type="presOf" srcId="{10AA6402-82B0-478B-B112-464C12360B56}" destId="{D8C23CED-8CF2-4BB5-A8E2-2C93F61A2D6F}" srcOrd="1" destOrd="0" presId="urn:microsoft.com/office/officeart/2005/8/layout/vList4#1"/>
    <dgm:cxn modelId="{F337259E-2E6B-45EC-A288-21B8B6311ABB}" type="presOf" srcId="{834AB722-0AD3-472C-8A72-94A1AC3CF709}" destId="{DBE656C0-B832-4200-8024-071C61E46C55}" srcOrd="0" destOrd="0" presId="urn:microsoft.com/office/officeart/2005/8/layout/vList4#1"/>
    <dgm:cxn modelId="{DD0B97F5-67C5-4A35-83CD-F84671CD9435}" type="presOf" srcId="{10AA6402-82B0-478B-B112-464C12360B56}" destId="{FBFAC694-DEE3-4383-A8CF-A365E3110628}" srcOrd="0" destOrd="0" presId="urn:microsoft.com/office/officeart/2005/8/layout/vList4#1"/>
    <dgm:cxn modelId="{150E6A45-CFAC-4637-82A7-AD836DF2B31D}" type="presOf" srcId="{DB61735C-47D6-4E16-86CB-85450C1DF339}" destId="{573A489A-5158-4C3A-B90C-A6ED62D7D84C}" srcOrd="0" destOrd="0" presId="urn:microsoft.com/office/officeart/2005/8/layout/vList4#1"/>
    <dgm:cxn modelId="{ABC50379-94DD-4113-9E93-783D5B645A15}" type="presOf" srcId="{9D9A8C35-1266-4ECA-A84C-21380ECA2A01}" destId="{4A141B32-D2AF-44FB-A9E9-4529B79689F5}" srcOrd="0" destOrd="0" presId="urn:microsoft.com/office/officeart/2005/8/layout/vList4#1"/>
    <dgm:cxn modelId="{33FE45C1-D85D-4B76-BBCF-A8ED6BAD43DA}" type="presOf" srcId="{DB61735C-47D6-4E16-86CB-85450C1DF339}" destId="{F53BBB9F-2DF8-4C98-A84C-0D90EA369C39}" srcOrd="1" destOrd="0" presId="urn:microsoft.com/office/officeart/2005/8/layout/vList4#1"/>
    <dgm:cxn modelId="{19F49DC5-37E7-43A1-B942-96035CD430C3}" type="presOf" srcId="{1A407E86-E6ED-4B0E-892B-118F43EF081F}" destId="{924D37AB-2C60-4547-8036-8A19FBF55025}" srcOrd="0" destOrd="0" presId="urn:microsoft.com/office/officeart/2005/8/layout/vList4#1"/>
    <dgm:cxn modelId="{437615C6-76C6-4BF3-9A87-564A7F418C03}" type="presParOf" srcId="{4A141B32-D2AF-44FB-A9E9-4529B79689F5}" destId="{2E814183-30BF-48EF-8E93-6798D685740B}" srcOrd="0" destOrd="0" presId="urn:microsoft.com/office/officeart/2005/8/layout/vList4#1"/>
    <dgm:cxn modelId="{3017A325-C881-42A1-A20A-6310536A856B}" type="presParOf" srcId="{2E814183-30BF-48EF-8E93-6798D685740B}" destId="{38807629-69D6-42E2-9B93-B80792FEF83B}" srcOrd="0" destOrd="0" presId="urn:microsoft.com/office/officeart/2005/8/layout/vList4#1"/>
    <dgm:cxn modelId="{59C69ED0-FF6A-4E70-A70B-4985E3B2FF42}" type="presParOf" srcId="{2E814183-30BF-48EF-8E93-6798D685740B}" destId="{5D15898B-729D-44E4-862D-F56CE3899D60}" srcOrd="1" destOrd="0" presId="urn:microsoft.com/office/officeart/2005/8/layout/vList4#1"/>
    <dgm:cxn modelId="{2BCE0A6D-B470-4C11-8BBF-54473338295E}" type="presParOf" srcId="{2E814183-30BF-48EF-8E93-6798D685740B}" destId="{DC60A4D8-F7B7-48D5-A1D4-491AE5F59CFA}" srcOrd="2" destOrd="0" presId="urn:microsoft.com/office/officeart/2005/8/layout/vList4#1"/>
    <dgm:cxn modelId="{F4E4C729-046C-4898-806A-7D5A1C38E9CB}" type="presParOf" srcId="{4A141B32-D2AF-44FB-A9E9-4529B79689F5}" destId="{24558E4C-2120-4F33-B172-8F669981A6B0}" srcOrd="1" destOrd="0" presId="urn:microsoft.com/office/officeart/2005/8/layout/vList4#1"/>
    <dgm:cxn modelId="{FBB1B7C2-1257-46A7-91BD-276CAEF3F64A}" type="presParOf" srcId="{4A141B32-D2AF-44FB-A9E9-4529B79689F5}" destId="{25DB276F-D641-4505-BF0B-887EF6FF127A}" srcOrd="2" destOrd="0" presId="urn:microsoft.com/office/officeart/2005/8/layout/vList4#1"/>
    <dgm:cxn modelId="{26BA7B93-25AC-4FC9-98E4-BFC2C94CC54A}" type="presParOf" srcId="{25DB276F-D641-4505-BF0B-887EF6FF127A}" destId="{924D37AB-2C60-4547-8036-8A19FBF55025}" srcOrd="0" destOrd="0" presId="urn:microsoft.com/office/officeart/2005/8/layout/vList4#1"/>
    <dgm:cxn modelId="{D2D85F7F-C6D8-42DA-89C6-0D7B4A5B9306}" type="presParOf" srcId="{25DB276F-D641-4505-BF0B-887EF6FF127A}" destId="{4265CA08-1CD1-42F6-9CF5-14ED4E7B14AC}" srcOrd="1" destOrd="0" presId="urn:microsoft.com/office/officeart/2005/8/layout/vList4#1"/>
    <dgm:cxn modelId="{E881107E-31AC-453A-A676-BEFD3B213CA1}" type="presParOf" srcId="{25DB276F-D641-4505-BF0B-887EF6FF127A}" destId="{F755E893-EE30-4134-8D1D-2EA634745BC7}" srcOrd="2" destOrd="0" presId="urn:microsoft.com/office/officeart/2005/8/layout/vList4#1"/>
    <dgm:cxn modelId="{9245F626-4C22-4D94-8876-6E36CF62A59C}" type="presParOf" srcId="{4A141B32-D2AF-44FB-A9E9-4529B79689F5}" destId="{131A0BE7-A89D-414F-AB75-5D04790F1B98}" srcOrd="3" destOrd="0" presId="urn:microsoft.com/office/officeart/2005/8/layout/vList4#1"/>
    <dgm:cxn modelId="{2696A135-77E6-45F6-9BCB-0D8940876937}" type="presParOf" srcId="{4A141B32-D2AF-44FB-A9E9-4529B79689F5}" destId="{8302F9AB-7810-4780-941F-6E33C95DA6DB}" srcOrd="4" destOrd="0" presId="urn:microsoft.com/office/officeart/2005/8/layout/vList4#1"/>
    <dgm:cxn modelId="{9F2F7246-BCD3-41B9-AEAB-AFB31E33C5C4}" type="presParOf" srcId="{8302F9AB-7810-4780-941F-6E33C95DA6DB}" destId="{573A489A-5158-4C3A-B90C-A6ED62D7D84C}" srcOrd="0" destOrd="0" presId="urn:microsoft.com/office/officeart/2005/8/layout/vList4#1"/>
    <dgm:cxn modelId="{AECACACF-7DAF-458C-864B-B3977422E015}" type="presParOf" srcId="{8302F9AB-7810-4780-941F-6E33C95DA6DB}" destId="{F68AEC25-C880-4F6D-A184-DCC5085129EA}" srcOrd="1" destOrd="0" presId="urn:microsoft.com/office/officeart/2005/8/layout/vList4#1"/>
    <dgm:cxn modelId="{FDC5B402-758D-4A23-AFDF-8A341F489A4F}" type="presParOf" srcId="{8302F9AB-7810-4780-941F-6E33C95DA6DB}" destId="{F53BBB9F-2DF8-4C98-A84C-0D90EA369C39}" srcOrd="2" destOrd="0" presId="urn:microsoft.com/office/officeart/2005/8/layout/vList4#1"/>
    <dgm:cxn modelId="{577F8C74-1A4C-4A0E-BD07-561758A54780}" type="presParOf" srcId="{4A141B32-D2AF-44FB-A9E9-4529B79689F5}" destId="{5EC1EA29-B0FD-4A32-B4FD-A1AC7A9EA20E}" srcOrd="5" destOrd="0" presId="urn:microsoft.com/office/officeart/2005/8/layout/vList4#1"/>
    <dgm:cxn modelId="{40315F22-EEDB-4BB8-8324-B7E400059566}" type="presParOf" srcId="{4A141B32-D2AF-44FB-A9E9-4529B79689F5}" destId="{D4D15270-F90D-4B80-A6E9-D9900DB1C211}" srcOrd="6" destOrd="0" presId="urn:microsoft.com/office/officeart/2005/8/layout/vList4#1"/>
    <dgm:cxn modelId="{E39AE22C-9C81-44FE-85B9-712B40ECF83A}" type="presParOf" srcId="{D4D15270-F90D-4B80-A6E9-D9900DB1C211}" destId="{DBE656C0-B832-4200-8024-071C61E46C55}" srcOrd="0" destOrd="0" presId="urn:microsoft.com/office/officeart/2005/8/layout/vList4#1"/>
    <dgm:cxn modelId="{479FF238-C58B-4E23-8F5E-DB1BD1FA3AAC}" type="presParOf" srcId="{D4D15270-F90D-4B80-A6E9-D9900DB1C211}" destId="{0E213DA6-A795-466B-B733-5665932B4AA8}" srcOrd="1" destOrd="0" presId="urn:microsoft.com/office/officeart/2005/8/layout/vList4#1"/>
    <dgm:cxn modelId="{A6C74A1E-1756-4591-93FD-F06DF43AA7B9}" type="presParOf" srcId="{D4D15270-F90D-4B80-A6E9-D9900DB1C211}" destId="{AA85674F-FFA1-4C3C-9D99-B7802D1BC8BD}" srcOrd="2" destOrd="0" presId="urn:microsoft.com/office/officeart/2005/8/layout/vList4#1"/>
    <dgm:cxn modelId="{658FCD0F-A8D5-483F-8C96-1887E65BC50D}" type="presParOf" srcId="{4A141B32-D2AF-44FB-A9E9-4529B79689F5}" destId="{D85F854A-D0A4-41B4-AE45-ECA066705F8F}" srcOrd="7" destOrd="0" presId="urn:microsoft.com/office/officeart/2005/8/layout/vList4#1"/>
    <dgm:cxn modelId="{C041E447-B465-4625-9B22-9B7FB082F9E8}" type="presParOf" srcId="{4A141B32-D2AF-44FB-A9E9-4529B79689F5}" destId="{55806BF5-2AE8-4191-B0AE-76533AE2DD66}" srcOrd="8" destOrd="0" presId="urn:microsoft.com/office/officeart/2005/8/layout/vList4#1"/>
    <dgm:cxn modelId="{30456E0E-E20B-454F-890E-75738407D793}" type="presParOf" srcId="{55806BF5-2AE8-4191-B0AE-76533AE2DD66}" destId="{FBFAC694-DEE3-4383-A8CF-A365E3110628}" srcOrd="0" destOrd="0" presId="urn:microsoft.com/office/officeart/2005/8/layout/vList4#1"/>
    <dgm:cxn modelId="{B0E84071-FFF5-4038-A33A-9ED69A3E74BF}" type="presParOf" srcId="{55806BF5-2AE8-4191-B0AE-76533AE2DD66}" destId="{8A3AE3A0-2348-4EBA-8940-2C4D0DFEA5EA}" srcOrd="1" destOrd="0" presId="urn:microsoft.com/office/officeart/2005/8/layout/vList4#1"/>
    <dgm:cxn modelId="{D402F3AF-DB90-4846-9A83-9EE55C700756}" type="presParOf" srcId="{55806BF5-2AE8-4191-B0AE-76533AE2DD66}" destId="{D8C23CED-8CF2-4BB5-A8E2-2C93F61A2D6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8F82B4A-96BD-4CB7-909A-AFB135EF512E}" type="doc">
      <dgm:prSet loTypeId="urn:microsoft.com/office/officeart/2005/8/layout/chevron2" loCatId="list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F6C75829-4CB7-4070-956B-79AAF7BFAEBF}">
      <dgm:prSet phldrT="[Text]"/>
      <dgm:spPr/>
      <dgm:t>
        <a:bodyPr/>
        <a:lstStyle/>
        <a:p>
          <a:r>
            <a:rPr lang="en-US" dirty="0" smtClean="0"/>
            <a:t>Eco-driving</a:t>
          </a:r>
          <a:endParaRPr lang="en-US" dirty="0"/>
        </a:p>
      </dgm:t>
    </dgm:pt>
    <dgm:pt modelId="{D90CF218-D110-405B-A421-BBF0BF8B304E}" type="parTrans" cxnId="{5CC8ACD3-2B1B-4A65-B85B-C00220EF704E}">
      <dgm:prSet/>
      <dgm:spPr/>
      <dgm:t>
        <a:bodyPr/>
        <a:lstStyle/>
        <a:p>
          <a:endParaRPr lang="en-US"/>
        </a:p>
      </dgm:t>
    </dgm:pt>
    <dgm:pt modelId="{410D3552-8032-4A1C-9350-E012EADB6D08}" type="sibTrans" cxnId="{5CC8ACD3-2B1B-4A65-B85B-C00220EF704E}">
      <dgm:prSet/>
      <dgm:spPr/>
      <dgm:t>
        <a:bodyPr/>
        <a:lstStyle/>
        <a:p>
          <a:endParaRPr lang="en-US"/>
        </a:p>
      </dgm:t>
    </dgm:pt>
    <dgm:pt modelId="{B233733F-5153-44A6-A662-67551ABF9155}">
      <dgm:prSet phldrT="[Text]"/>
      <dgm:spPr/>
      <dgm:t>
        <a:bodyPr/>
        <a:lstStyle/>
        <a:p>
          <a:r>
            <a:rPr lang="en-US" dirty="0" smtClean="0"/>
            <a:t>2.</a:t>
          </a:r>
          <a:endParaRPr lang="en-US" dirty="0"/>
        </a:p>
      </dgm:t>
    </dgm:pt>
    <dgm:pt modelId="{AA232C15-7901-43E5-8153-17DD661F9EB7}" type="parTrans" cxnId="{32BE07C5-796E-40F9-A218-723412987E21}">
      <dgm:prSet/>
      <dgm:spPr/>
      <dgm:t>
        <a:bodyPr/>
        <a:lstStyle/>
        <a:p>
          <a:endParaRPr lang="en-US"/>
        </a:p>
      </dgm:t>
    </dgm:pt>
    <dgm:pt modelId="{F09A16D8-E390-45CE-A669-8D78A5355CDC}" type="sibTrans" cxnId="{32BE07C5-796E-40F9-A218-723412987E21}">
      <dgm:prSet/>
      <dgm:spPr/>
      <dgm:t>
        <a:bodyPr/>
        <a:lstStyle/>
        <a:p>
          <a:endParaRPr lang="en-US"/>
        </a:p>
      </dgm:t>
    </dgm:pt>
    <dgm:pt modelId="{D0BE53FC-585F-49A3-8CBF-A0D3235DBFCB}">
      <dgm:prSet phldrT="[Text]"/>
      <dgm:spPr/>
      <dgm:t>
        <a:bodyPr/>
        <a:lstStyle/>
        <a:p>
          <a:r>
            <a:rPr lang="en-US" dirty="0" smtClean="0"/>
            <a:t>Idling policies</a:t>
          </a:r>
          <a:endParaRPr lang="en-US" dirty="0"/>
        </a:p>
      </dgm:t>
    </dgm:pt>
    <dgm:pt modelId="{947A4FEA-0213-4194-B37A-9961C20040DC}" type="parTrans" cxnId="{F9F582E8-EE45-4F2C-8033-E3F1E5C8D6A5}">
      <dgm:prSet/>
      <dgm:spPr/>
      <dgm:t>
        <a:bodyPr/>
        <a:lstStyle/>
        <a:p>
          <a:endParaRPr lang="en-US"/>
        </a:p>
      </dgm:t>
    </dgm:pt>
    <dgm:pt modelId="{12B577A8-40CF-499C-B97F-4A0A3A7FE720}" type="sibTrans" cxnId="{F9F582E8-EE45-4F2C-8033-E3F1E5C8D6A5}">
      <dgm:prSet/>
      <dgm:spPr/>
      <dgm:t>
        <a:bodyPr/>
        <a:lstStyle/>
        <a:p>
          <a:endParaRPr lang="en-US"/>
        </a:p>
      </dgm:t>
    </dgm:pt>
    <dgm:pt modelId="{227D67B3-68AA-4B67-A8AF-B71237A18C62}">
      <dgm:prSet phldrT="[Text]"/>
      <dgm:spPr/>
      <dgm:t>
        <a:bodyPr/>
        <a:lstStyle/>
        <a:p>
          <a:r>
            <a:rPr lang="en-US" dirty="0" smtClean="0"/>
            <a:t>4.</a:t>
          </a:r>
          <a:endParaRPr lang="en-US" dirty="0"/>
        </a:p>
      </dgm:t>
    </dgm:pt>
    <dgm:pt modelId="{E5DD0215-9301-4F56-BA1E-5BC459CE01A6}" type="parTrans" cxnId="{D353FC62-80F5-4077-B75A-14A80538803C}">
      <dgm:prSet/>
      <dgm:spPr/>
      <dgm:t>
        <a:bodyPr/>
        <a:lstStyle/>
        <a:p>
          <a:endParaRPr lang="en-US"/>
        </a:p>
      </dgm:t>
    </dgm:pt>
    <dgm:pt modelId="{206C05BB-194A-44CB-B02B-B0DBF72CDE31}" type="sibTrans" cxnId="{D353FC62-80F5-4077-B75A-14A80538803C}">
      <dgm:prSet/>
      <dgm:spPr/>
      <dgm:t>
        <a:bodyPr/>
        <a:lstStyle/>
        <a:p>
          <a:endParaRPr lang="en-US"/>
        </a:p>
      </dgm:t>
    </dgm:pt>
    <dgm:pt modelId="{E6DE6865-0ACA-445B-9ECC-959AE80B08D7}">
      <dgm:prSet phldrT="[Text]"/>
      <dgm:spPr/>
      <dgm:t>
        <a:bodyPr/>
        <a:lstStyle/>
        <a:p>
          <a:r>
            <a:rPr lang="en-US" dirty="0" smtClean="0"/>
            <a:t>Maintenance practices</a:t>
          </a:r>
          <a:endParaRPr lang="en-US" dirty="0"/>
        </a:p>
      </dgm:t>
    </dgm:pt>
    <dgm:pt modelId="{5E90A4C8-0D14-4ACF-B82D-935F09124E16}" type="parTrans" cxnId="{7428CAC5-366A-4DD5-96EC-D336DEB76B2B}">
      <dgm:prSet/>
      <dgm:spPr/>
      <dgm:t>
        <a:bodyPr/>
        <a:lstStyle/>
        <a:p>
          <a:endParaRPr lang="en-US"/>
        </a:p>
      </dgm:t>
    </dgm:pt>
    <dgm:pt modelId="{E5EBC244-0B1A-43AC-A71B-67388230A5A0}" type="sibTrans" cxnId="{7428CAC5-366A-4DD5-96EC-D336DEB76B2B}">
      <dgm:prSet/>
      <dgm:spPr/>
      <dgm:t>
        <a:bodyPr/>
        <a:lstStyle/>
        <a:p>
          <a:endParaRPr lang="en-US"/>
        </a:p>
      </dgm:t>
    </dgm:pt>
    <dgm:pt modelId="{AD2E21C8-E983-4AE9-B119-FE6BF97B8131}">
      <dgm:prSet/>
      <dgm:spPr/>
      <dgm:t>
        <a:bodyPr/>
        <a:lstStyle/>
        <a:p>
          <a:r>
            <a:rPr lang="en-US" dirty="0" smtClean="0"/>
            <a:t>3.</a:t>
          </a:r>
          <a:endParaRPr lang="en-US" dirty="0"/>
        </a:p>
      </dgm:t>
    </dgm:pt>
    <dgm:pt modelId="{A950A20F-6531-48A0-9FF3-E16233DF28C9}" type="parTrans" cxnId="{43BB9BD2-60CD-4B35-BE31-8E27D85802DE}">
      <dgm:prSet/>
      <dgm:spPr/>
      <dgm:t>
        <a:bodyPr/>
        <a:lstStyle/>
        <a:p>
          <a:endParaRPr lang="en-US"/>
        </a:p>
      </dgm:t>
    </dgm:pt>
    <dgm:pt modelId="{9F2F37E3-AEF1-459A-BE51-253BEC543C57}" type="sibTrans" cxnId="{43BB9BD2-60CD-4B35-BE31-8E27D85802DE}">
      <dgm:prSet/>
      <dgm:spPr/>
      <dgm:t>
        <a:bodyPr/>
        <a:lstStyle/>
        <a:p>
          <a:endParaRPr lang="en-US"/>
        </a:p>
      </dgm:t>
    </dgm:pt>
    <dgm:pt modelId="{DEF1AA7E-2BA7-4C81-A13B-F122CB7BF3EC}">
      <dgm:prSet/>
      <dgm:spPr/>
      <dgm:t>
        <a:bodyPr/>
        <a:lstStyle/>
        <a:p>
          <a:r>
            <a:rPr lang="en-US" dirty="0" smtClean="0"/>
            <a:t>Service and design policies</a:t>
          </a:r>
          <a:endParaRPr lang="en-US" dirty="0"/>
        </a:p>
      </dgm:t>
    </dgm:pt>
    <dgm:pt modelId="{FFCF1DC4-FE42-4BF0-A930-F87D88E81413}" type="parTrans" cxnId="{7731FDAE-74D6-4F6B-B0F5-D648DA6C939F}">
      <dgm:prSet/>
      <dgm:spPr/>
      <dgm:t>
        <a:bodyPr/>
        <a:lstStyle/>
        <a:p>
          <a:endParaRPr lang="en-US"/>
        </a:p>
      </dgm:t>
    </dgm:pt>
    <dgm:pt modelId="{EF59FEE0-5D97-453B-A5A9-6838C5EFC6A1}" type="sibTrans" cxnId="{7731FDAE-74D6-4F6B-B0F5-D648DA6C939F}">
      <dgm:prSet/>
      <dgm:spPr/>
      <dgm:t>
        <a:bodyPr/>
        <a:lstStyle/>
        <a:p>
          <a:endParaRPr lang="en-US"/>
        </a:p>
      </dgm:t>
    </dgm:pt>
    <dgm:pt modelId="{D21436A0-E8B0-4D36-B1F9-6C16315E6053}">
      <dgm:prSet phldrT="[Text]"/>
      <dgm:spPr/>
      <dgm:t>
        <a:bodyPr/>
        <a:lstStyle/>
        <a:p>
          <a:r>
            <a:rPr lang="en-US" dirty="0" smtClean="0"/>
            <a:t>1.</a:t>
          </a:r>
          <a:endParaRPr lang="en-US" dirty="0"/>
        </a:p>
      </dgm:t>
    </dgm:pt>
    <dgm:pt modelId="{0A0CB614-06AB-4D8A-A105-44025AA735D2}" type="sibTrans" cxnId="{0348F697-ECD4-44F3-9B21-912FB91183AB}">
      <dgm:prSet/>
      <dgm:spPr/>
      <dgm:t>
        <a:bodyPr/>
        <a:lstStyle/>
        <a:p>
          <a:endParaRPr lang="en-US"/>
        </a:p>
      </dgm:t>
    </dgm:pt>
    <dgm:pt modelId="{855CCF7A-343C-4BDC-9062-D54EACF9BAB0}" type="parTrans" cxnId="{0348F697-ECD4-44F3-9B21-912FB91183AB}">
      <dgm:prSet/>
      <dgm:spPr/>
      <dgm:t>
        <a:bodyPr/>
        <a:lstStyle/>
        <a:p>
          <a:endParaRPr lang="en-US"/>
        </a:p>
      </dgm:t>
    </dgm:pt>
    <dgm:pt modelId="{513A0AF6-1432-4FFF-B86A-B911A1D73F6F}" type="pres">
      <dgm:prSet presAssocID="{68F82B4A-96BD-4CB7-909A-AFB135EF51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EA3ACD-138F-4178-8AAB-BB86A5676636}" type="pres">
      <dgm:prSet presAssocID="{D21436A0-E8B0-4D36-B1F9-6C16315E6053}" presName="composite" presStyleCnt="0"/>
      <dgm:spPr/>
    </dgm:pt>
    <dgm:pt modelId="{684F44B3-B309-477B-B82A-C683D2EDFBAC}" type="pres">
      <dgm:prSet presAssocID="{D21436A0-E8B0-4D36-B1F9-6C16315E6053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04997F-ABFB-4E3A-90CF-26A5AEE13DAB}" type="pres">
      <dgm:prSet presAssocID="{D21436A0-E8B0-4D36-B1F9-6C16315E6053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62942-AE09-4D96-AF68-F6B68565CBE0}" type="pres">
      <dgm:prSet presAssocID="{0A0CB614-06AB-4D8A-A105-44025AA735D2}" presName="sp" presStyleCnt="0"/>
      <dgm:spPr/>
    </dgm:pt>
    <dgm:pt modelId="{86AFBA7A-D224-4A3F-84EC-782E806A59B2}" type="pres">
      <dgm:prSet presAssocID="{B233733F-5153-44A6-A662-67551ABF9155}" presName="composite" presStyleCnt="0"/>
      <dgm:spPr/>
    </dgm:pt>
    <dgm:pt modelId="{68BC5E8B-F72C-40D5-A83E-0A9F23E88DEF}" type="pres">
      <dgm:prSet presAssocID="{B233733F-5153-44A6-A662-67551ABF9155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BCFB7-506E-43B2-92E1-3D216E7177A4}" type="pres">
      <dgm:prSet presAssocID="{B233733F-5153-44A6-A662-67551ABF9155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F43BB6-5CAD-4886-9DDA-3C5016A27565}" type="pres">
      <dgm:prSet presAssocID="{F09A16D8-E390-45CE-A669-8D78A5355CDC}" presName="sp" presStyleCnt="0"/>
      <dgm:spPr/>
    </dgm:pt>
    <dgm:pt modelId="{545647DC-5CD1-4266-99C8-1AEBE3156758}" type="pres">
      <dgm:prSet presAssocID="{AD2E21C8-E983-4AE9-B119-FE6BF97B8131}" presName="composite" presStyleCnt="0"/>
      <dgm:spPr/>
    </dgm:pt>
    <dgm:pt modelId="{6ED9C933-1B08-4C7A-887E-7B0616ABF321}" type="pres">
      <dgm:prSet presAssocID="{AD2E21C8-E983-4AE9-B119-FE6BF97B813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398475-81FC-44B5-8C20-93E149A71969}" type="pres">
      <dgm:prSet presAssocID="{AD2E21C8-E983-4AE9-B119-FE6BF97B813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F843-A3B7-478E-809D-741F5DA63673}" type="pres">
      <dgm:prSet presAssocID="{9F2F37E3-AEF1-459A-BE51-253BEC543C57}" presName="sp" presStyleCnt="0"/>
      <dgm:spPr/>
    </dgm:pt>
    <dgm:pt modelId="{133404A9-275F-4953-B257-B2575E031269}" type="pres">
      <dgm:prSet presAssocID="{227D67B3-68AA-4B67-A8AF-B71237A18C62}" presName="composite" presStyleCnt="0"/>
      <dgm:spPr/>
    </dgm:pt>
    <dgm:pt modelId="{A65A4D81-6BF2-46DD-A145-F8D4955BB4DC}" type="pres">
      <dgm:prSet presAssocID="{227D67B3-68AA-4B67-A8AF-B71237A18C62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164E69-2E5A-49EC-A079-A6049DAEE240}" type="pres">
      <dgm:prSet presAssocID="{227D67B3-68AA-4B67-A8AF-B71237A18C62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CE423A-5F7A-4EDE-B33E-D2B6F6541F3D}" type="presOf" srcId="{DEF1AA7E-2BA7-4C81-A13B-F122CB7BF3EC}" destId="{13398475-81FC-44B5-8C20-93E149A71969}" srcOrd="0" destOrd="0" presId="urn:microsoft.com/office/officeart/2005/8/layout/chevron2"/>
    <dgm:cxn modelId="{F9F582E8-EE45-4F2C-8033-E3F1E5C8D6A5}" srcId="{B233733F-5153-44A6-A662-67551ABF9155}" destId="{D0BE53FC-585F-49A3-8CBF-A0D3235DBFCB}" srcOrd="0" destOrd="0" parTransId="{947A4FEA-0213-4194-B37A-9961C20040DC}" sibTransId="{12B577A8-40CF-499C-B97F-4A0A3A7FE720}"/>
    <dgm:cxn modelId="{77C72602-E836-4639-863F-BC30ED61ABA0}" type="presOf" srcId="{AD2E21C8-E983-4AE9-B119-FE6BF97B8131}" destId="{6ED9C933-1B08-4C7A-887E-7B0616ABF321}" srcOrd="0" destOrd="0" presId="urn:microsoft.com/office/officeart/2005/8/layout/chevron2"/>
    <dgm:cxn modelId="{25193EBD-F976-4204-8B49-93BFC594C124}" type="presOf" srcId="{68F82B4A-96BD-4CB7-909A-AFB135EF512E}" destId="{513A0AF6-1432-4FFF-B86A-B911A1D73F6F}" srcOrd="0" destOrd="0" presId="urn:microsoft.com/office/officeart/2005/8/layout/chevron2"/>
    <dgm:cxn modelId="{43BB9BD2-60CD-4B35-BE31-8E27D85802DE}" srcId="{68F82B4A-96BD-4CB7-909A-AFB135EF512E}" destId="{AD2E21C8-E983-4AE9-B119-FE6BF97B8131}" srcOrd="2" destOrd="0" parTransId="{A950A20F-6531-48A0-9FF3-E16233DF28C9}" sibTransId="{9F2F37E3-AEF1-459A-BE51-253BEC543C57}"/>
    <dgm:cxn modelId="{32BE07C5-796E-40F9-A218-723412987E21}" srcId="{68F82B4A-96BD-4CB7-909A-AFB135EF512E}" destId="{B233733F-5153-44A6-A662-67551ABF9155}" srcOrd="1" destOrd="0" parTransId="{AA232C15-7901-43E5-8153-17DD661F9EB7}" sibTransId="{F09A16D8-E390-45CE-A669-8D78A5355CDC}"/>
    <dgm:cxn modelId="{0348F697-ECD4-44F3-9B21-912FB91183AB}" srcId="{68F82B4A-96BD-4CB7-909A-AFB135EF512E}" destId="{D21436A0-E8B0-4D36-B1F9-6C16315E6053}" srcOrd="0" destOrd="0" parTransId="{855CCF7A-343C-4BDC-9062-D54EACF9BAB0}" sibTransId="{0A0CB614-06AB-4D8A-A105-44025AA735D2}"/>
    <dgm:cxn modelId="{D353FC62-80F5-4077-B75A-14A80538803C}" srcId="{68F82B4A-96BD-4CB7-909A-AFB135EF512E}" destId="{227D67B3-68AA-4B67-A8AF-B71237A18C62}" srcOrd="3" destOrd="0" parTransId="{E5DD0215-9301-4F56-BA1E-5BC459CE01A6}" sibTransId="{206C05BB-194A-44CB-B02B-B0DBF72CDE31}"/>
    <dgm:cxn modelId="{AA2DA62C-419A-477F-89F5-4B278A816287}" type="presOf" srcId="{227D67B3-68AA-4B67-A8AF-B71237A18C62}" destId="{A65A4D81-6BF2-46DD-A145-F8D4955BB4DC}" srcOrd="0" destOrd="0" presId="urn:microsoft.com/office/officeart/2005/8/layout/chevron2"/>
    <dgm:cxn modelId="{5A744922-CAC5-4C39-943B-633797C71E5F}" type="presOf" srcId="{B233733F-5153-44A6-A662-67551ABF9155}" destId="{68BC5E8B-F72C-40D5-A83E-0A9F23E88DEF}" srcOrd="0" destOrd="0" presId="urn:microsoft.com/office/officeart/2005/8/layout/chevron2"/>
    <dgm:cxn modelId="{A76487EC-C183-4753-93D6-82CB3B1751D5}" type="presOf" srcId="{D21436A0-E8B0-4D36-B1F9-6C16315E6053}" destId="{684F44B3-B309-477B-B82A-C683D2EDFBAC}" srcOrd="0" destOrd="0" presId="urn:microsoft.com/office/officeart/2005/8/layout/chevron2"/>
    <dgm:cxn modelId="{78D316F4-551A-43E3-B427-7D9EDAB62380}" type="presOf" srcId="{E6DE6865-0ACA-445B-9ECC-959AE80B08D7}" destId="{76164E69-2E5A-49EC-A079-A6049DAEE240}" srcOrd="0" destOrd="0" presId="urn:microsoft.com/office/officeart/2005/8/layout/chevron2"/>
    <dgm:cxn modelId="{5CC8ACD3-2B1B-4A65-B85B-C00220EF704E}" srcId="{D21436A0-E8B0-4D36-B1F9-6C16315E6053}" destId="{F6C75829-4CB7-4070-956B-79AAF7BFAEBF}" srcOrd="0" destOrd="0" parTransId="{D90CF218-D110-405B-A421-BBF0BF8B304E}" sibTransId="{410D3552-8032-4A1C-9350-E012EADB6D08}"/>
    <dgm:cxn modelId="{7731FDAE-74D6-4F6B-B0F5-D648DA6C939F}" srcId="{AD2E21C8-E983-4AE9-B119-FE6BF97B8131}" destId="{DEF1AA7E-2BA7-4C81-A13B-F122CB7BF3EC}" srcOrd="0" destOrd="0" parTransId="{FFCF1DC4-FE42-4BF0-A930-F87D88E81413}" sibTransId="{EF59FEE0-5D97-453B-A5A9-6838C5EFC6A1}"/>
    <dgm:cxn modelId="{7428CAC5-366A-4DD5-96EC-D336DEB76B2B}" srcId="{227D67B3-68AA-4B67-A8AF-B71237A18C62}" destId="{E6DE6865-0ACA-445B-9ECC-959AE80B08D7}" srcOrd="0" destOrd="0" parTransId="{5E90A4C8-0D14-4ACF-B82D-935F09124E16}" sibTransId="{E5EBC244-0B1A-43AC-A71B-67388230A5A0}"/>
    <dgm:cxn modelId="{07D9F864-A526-4F2E-995F-2BE26AD38D96}" type="presOf" srcId="{D0BE53FC-585F-49A3-8CBF-A0D3235DBFCB}" destId="{EBDBCFB7-506E-43B2-92E1-3D216E7177A4}" srcOrd="0" destOrd="0" presId="urn:microsoft.com/office/officeart/2005/8/layout/chevron2"/>
    <dgm:cxn modelId="{85D3110C-3D46-4129-BBC3-001A54E6FF7D}" type="presOf" srcId="{F6C75829-4CB7-4070-956B-79AAF7BFAEBF}" destId="{5D04997F-ABFB-4E3A-90CF-26A5AEE13DAB}" srcOrd="0" destOrd="0" presId="urn:microsoft.com/office/officeart/2005/8/layout/chevron2"/>
    <dgm:cxn modelId="{22290DC3-1BBD-4078-B674-0A9A8EFA7B52}" type="presParOf" srcId="{513A0AF6-1432-4FFF-B86A-B911A1D73F6F}" destId="{C6EA3ACD-138F-4178-8AAB-BB86A5676636}" srcOrd="0" destOrd="0" presId="urn:microsoft.com/office/officeart/2005/8/layout/chevron2"/>
    <dgm:cxn modelId="{F6707AB4-17A2-4713-833D-61CA2197D13B}" type="presParOf" srcId="{C6EA3ACD-138F-4178-8AAB-BB86A5676636}" destId="{684F44B3-B309-477B-B82A-C683D2EDFBAC}" srcOrd="0" destOrd="0" presId="urn:microsoft.com/office/officeart/2005/8/layout/chevron2"/>
    <dgm:cxn modelId="{2BDAC7D6-B075-408A-BE23-7AF350F80491}" type="presParOf" srcId="{C6EA3ACD-138F-4178-8AAB-BB86A5676636}" destId="{5D04997F-ABFB-4E3A-90CF-26A5AEE13DAB}" srcOrd="1" destOrd="0" presId="urn:microsoft.com/office/officeart/2005/8/layout/chevron2"/>
    <dgm:cxn modelId="{CC7587AE-5A04-41EF-9093-88CFBE52E22F}" type="presParOf" srcId="{513A0AF6-1432-4FFF-B86A-B911A1D73F6F}" destId="{32A62942-AE09-4D96-AF68-F6B68565CBE0}" srcOrd="1" destOrd="0" presId="urn:microsoft.com/office/officeart/2005/8/layout/chevron2"/>
    <dgm:cxn modelId="{9EC45621-3298-49C9-8409-A60ECB5BA54A}" type="presParOf" srcId="{513A0AF6-1432-4FFF-B86A-B911A1D73F6F}" destId="{86AFBA7A-D224-4A3F-84EC-782E806A59B2}" srcOrd="2" destOrd="0" presId="urn:microsoft.com/office/officeart/2005/8/layout/chevron2"/>
    <dgm:cxn modelId="{12473202-61CB-480B-8462-BBF169802655}" type="presParOf" srcId="{86AFBA7A-D224-4A3F-84EC-782E806A59B2}" destId="{68BC5E8B-F72C-40D5-A83E-0A9F23E88DEF}" srcOrd="0" destOrd="0" presId="urn:microsoft.com/office/officeart/2005/8/layout/chevron2"/>
    <dgm:cxn modelId="{51178FE1-D0B0-4AA7-8E99-08BDF544DB32}" type="presParOf" srcId="{86AFBA7A-D224-4A3F-84EC-782E806A59B2}" destId="{EBDBCFB7-506E-43B2-92E1-3D216E7177A4}" srcOrd="1" destOrd="0" presId="urn:microsoft.com/office/officeart/2005/8/layout/chevron2"/>
    <dgm:cxn modelId="{B0092D00-02AF-4B68-87D9-70A4CFA41026}" type="presParOf" srcId="{513A0AF6-1432-4FFF-B86A-B911A1D73F6F}" destId="{16F43BB6-5CAD-4886-9DDA-3C5016A27565}" srcOrd="3" destOrd="0" presId="urn:microsoft.com/office/officeart/2005/8/layout/chevron2"/>
    <dgm:cxn modelId="{9584C2D3-E413-49E7-910D-5DDB57F5A457}" type="presParOf" srcId="{513A0AF6-1432-4FFF-B86A-B911A1D73F6F}" destId="{545647DC-5CD1-4266-99C8-1AEBE3156758}" srcOrd="4" destOrd="0" presId="urn:microsoft.com/office/officeart/2005/8/layout/chevron2"/>
    <dgm:cxn modelId="{ADB7BD4B-FFF8-45FC-BBD1-87E295E9C56C}" type="presParOf" srcId="{545647DC-5CD1-4266-99C8-1AEBE3156758}" destId="{6ED9C933-1B08-4C7A-887E-7B0616ABF321}" srcOrd="0" destOrd="0" presId="urn:microsoft.com/office/officeart/2005/8/layout/chevron2"/>
    <dgm:cxn modelId="{1CA4C1E3-3B8B-4127-9024-113A0A812AD0}" type="presParOf" srcId="{545647DC-5CD1-4266-99C8-1AEBE3156758}" destId="{13398475-81FC-44B5-8C20-93E149A71969}" srcOrd="1" destOrd="0" presId="urn:microsoft.com/office/officeart/2005/8/layout/chevron2"/>
    <dgm:cxn modelId="{94FBFEC5-694E-451B-BBC0-78D515EF8A59}" type="presParOf" srcId="{513A0AF6-1432-4FFF-B86A-B911A1D73F6F}" destId="{6A6DF843-A3B7-478E-809D-741F5DA63673}" srcOrd="5" destOrd="0" presId="urn:microsoft.com/office/officeart/2005/8/layout/chevron2"/>
    <dgm:cxn modelId="{A658D8A4-59D1-447F-B771-B65C32E62959}" type="presParOf" srcId="{513A0AF6-1432-4FFF-B86A-B911A1D73F6F}" destId="{133404A9-275F-4953-B257-B2575E031269}" srcOrd="6" destOrd="0" presId="urn:microsoft.com/office/officeart/2005/8/layout/chevron2"/>
    <dgm:cxn modelId="{7377E271-A5A4-4DDF-91C1-982C1789C440}" type="presParOf" srcId="{133404A9-275F-4953-B257-B2575E031269}" destId="{A65A4D81-6BF2-46DD-A145-F8D4955BB4DC}" srcOrd="0" destOrd="0" presId="urn:microsoft.com/office/officeart/2005/8/layout/chevron2"/>
    <dgm:cxn modelId="{80615AB6-2BB0-4DD3-8828-F7B2787AC0ED}" type="presParOf" srcId="{133404A9-275F-4953-B257-B2575E031269}" destId="{76164E69-2E5A-49EC-A079-A6049DAEE24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F82B4A-96BD-4CB7-909A-AFB135EF512E}" type="doc">
      <dgm:prSet loTypeId="urn:microsoft.com/office/officeart/2005/8/layout/chevron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F6C75829-4CB7-4070-956B-79AAF7BFAEBF}">
      <dgm:prSet phldrT="[Text]" custT="1"/>
      <dgm:spPr/>
      <dgm:t>
        <a:bodyPr/>
        <a:lstStyle/>
        <a:p>
          <a:r>
            <a:rPr lang="en-US" sz="2400" dirty="0" smtClean="0"/>
            <a:t>Fuel is a large expense</a:t>
          </a:r>
          <a:endParaRPr lang="en-US" sz="2400" dirty="0"/>
        </a:p>
      </dgm:t>
    </dgm:pt>
    <dgm:pt modelId="{D90CF218-D110-405B-A421-BBF0BF8B304E}" type="parTrans" cxnId="{5CC8ACD3-2B1B-4A65-B85B-C00220EF704E}">
      <dgm:prSet/>
      <dgm:spPr/>
      <dgm:t>
        <a:bodyPr/>
        <a:lstStyle/>
        <a:p>
          <a:endParaRPr lang="en-US" sz="2400"/>
        </a:p>
      </dgm:t>
    </dgm:pt>
    <dgm:pt modelId="{410D3552-8032-4A1C-9350-E012EADB6D08}" type="sibTrans" cxnId="{5CC8ACD3-2B1B-4A65-B85B-C00220EF704E}">
      <dgm:prSet/>
      <dgm:spPr/>
      <dgm:t>
        <a:bodyPr/>
        <a:lstStyle/>
        <a:p>
          <a:endParaRPr lang="en-US" sz="2400"/>
        </a:p>
      </dgm:t>
    </dgm:pt>
    <dgm:pt modelId="{B233733F-5153-44A6-A662-67551ABF9155}">
      <dgm:prSet phldrT="[Text]" custT="1"/>
      <dgm:spPr/>
      <dgm:t>
        <a:bodyPr/>
        <a:lstStyle/>
        <a:p>
          <a:r>
            <a:rPr lang="en-US" sz="2400" dirty="0" smtClean="0"/>
            <a:t>2.</a:t>
          </a:r>
          <a:endParaRPr lang="en-US" sz="2400" dirty="0"/>
        </a:p>
      </dgm:t>
    </dgm:pt>
    <dgm:pt modelId="{AA232C15-7901-43E5-8153-17DD661F9EB7}" type="parTrans" cxnId="{32BE07C5-796E-40F9-A218-723412987E21}">
      <dgm:prSet/>
      <dgm:spPr/>
      <dgm:t>
        <a:bodyPr/>
        <a:lstStyle/>
        <a:p>
          <a:endParaRPr lang="en-US" sz="2400"/>
        </a:p>
      </dgm:t>
    </dgm:pt>
    <dgm:pt modelId="{F09A16D8-E390-45CE-A669-8D78A5355CDC}" type="sibTrans" cxnId="{32BE07C5-796E-40F9-A218-723412987E21}">
      <dgm:prSet/>
      <dgm:spPr/>
      <dgm:t>
        <a:bodyPr/>
        <a:lstStyle/>
        <a:p>
          <a:endParaRPr lang="en-US" sz="2400"/>
        </a:p>
      </dgm:t>
    </dgm:pt>
    <dgm:pt modelId="{D0BE53FC-585F-49A3-8CBF-A0D3235DBFCB}">
      <dgm:prSet phldrT="[Text]" custT="1"/>
      <dgm:spPr/>
      <dgm:t>
        <a:bodyPr/>
        <a:lstStyle/>
        <a:p>
          <a:r>
            <a:rPr lang="en-US" sz="2400" dirty="0" smtClean="0"/>
            <a:t>Fuel prices can be volatile</a:t>
          </a:r>
          <a:endParaRPr lang="en-US" sz="2400" dirty="0"/>
        </a:p>
      </dgm:t>
    </dgm:pt>
    <dgm:pt modelId="{947A4FEA-0213-4194-B37A-9961C20040DC}" type="parTrans" cxnId="{F9F582E8-EE45-4F2C-8033-E3F1E5C8D6A5}">
      <dgm:prSet/>
      <dgm:spPr/>
      <dgm:t>
        <a:bodyPr/>
        <a:lstStyle/>
        <a:p>
          <a:endParaRPr lang="en-US" sz="2400"/>
        </a:p>
      </dgm:t>
    </dgm:pt>
    <dgm:pt modelId="{12B577A8-40CF-499C-B97F-4A0A3A7FE720}" type="sibTrans" cxnId="{F9F582E8-EE45-4F2C-8033-E3F1E5C8D6A5}">
      <dgm:prSet/>
      <dgm:spPr/>
      <dgm:t>
        <a:bodyPr/>
        <a:lstStyle/>
        <a:p>
          <a:endParaRPr lang="en-US" sz="2400"/>
        </a:p>
      </dgm:t>
    </dgm:pt>
    <dgm:pt modelId="{227D67B3-68AA-4B67-A8AF-B71237A18C62}">
      <dgm:prSet phldrT="[Text]" custT="1"/>
      <dgm:spPr/>
      <dgm:t>
        <a:bodyPr/>
        <a:lstStyle/>
        <a:p>
          <a:r>
            <a:rPr lang="en-US" sz="2400" dirty="0" smtClean="0"/>
            <a:t>4.</a:t>
          </a:r>
          <a:endParaRPr lang="en-US" sz="2400" dirty="0"/>
        </a:p>
      </dgm:t>
    </dgm:pt>
    <dgm:pt modelId="{E5DD0215-9301-4F56-BA1E-5BC459CE01A6}" type="parTrans" cxnId="{D353FC62-80F5-4077-B75A-14A80538803C}">
      <dgm:prSet/>
      <dgm:spPr/>
      <dgm:t>
        <a:bodyPr/>
        <a:lstStyle/>
        <a:p>
          <a:endParaRPr lang="en-US" sz="2400"/>
        </a:p>
      </dgm:t>
    </dgm:pt>
    <dgm:pt modelId="{206C05BB-194A-44CB-B02B-B0DBF72CDE31}" type="sibTrans" cxnId="{D353FC62-80F5-4077-B75A-14A80538803C}">
      <dgm:prSet/>
      <dgm:spPr/>
      <dgm:t>
        <a:bodyPr/>
        <a:lstStyle/>
        <a:p>
          <a:endParaRPr lang="en-US" sz="2400"/>
        </a:p>
      </dgm:t>
    </dgm:pt>
    <dgm:pt modelId="{E6DE6865-0ACA-445B-9ECC-959AE80B08D7}">
      <dgm:prSet phldrT="[Text]" custT="1"/>
      <dgm:spPr/>
      <dgm:t>
        <a:bodyPr/>
        <a:lstStyle/>
        <a:p>
          <a:r>
            <a:rPr lang="en-US" sz="2400" dirty="0" smtClean="0"/>
            <a:t>Alt fuels may cost less</a:t>
          </a:r>
          <a:endParaRPr lang="en-US" sz="2400" dirty="0"/>
        </a:p>
      </dgm:t>
    </dgm:pt>
    <dgm:pt modelId="{5E90A4C8-0D14-4ACF-B82D-935F09124E16}" type="parTrans" cxnId="{7428CAC5-366A-4DD5-96EC-D336DEB76B2B}">
      <dgm:prSet/>
      <dgm:spPr/>
      <dgm:t>
        <a:bodyPr/>
        <a:lstStyle/>
        <a:p>
          <a:endParaRPr lang="en-US" sz="2400"/>
        </a:p>
      </dgm:t>
    </dgm:pt>
    <dgm:pt modelId="{E5EBC244-0B1A-43AC-A71B-67388230A5A0}" type="sibTrans" cxnId="{7428CAC5-366A-4DD5-96EC-D336DEB76B2B}">
      <dgm:prSet/>
      <dgm:spPr/>
      <dgm:t>
        <a:bodyPr/>
        <a:lstStyle/>
        <a:p>
          <a:endParaRPr lang="en-US" sz="2400"/>
        </a:p>
      </dgm:t>
    </dgm:pt>
    <dgm:pt modelId="{F85FB96B-6EAB-43B6-AA4C-DFD92CD96CCA}">
      <dgm:prSet custT="1"/>
      <dgm:spPr/>
      <dgm:t>
        <a:bodyPr/>
        <a:lstStyle/>
        <a:p>
          <a:r>
            <a:rPr lang="en-US" sz="2400" dirty="0" smtClean="0"/>
            <a:t>5.</a:t>
          </a:r>
          <a:endParaRPr lang="en-US" sz="2400" dirty="0"/>
        </a:p>
      </dgm:t>
    </dgm:pt>
    <dgm:pt modelId="{24CA67E9-08C3-436E-A313-FEB077047017}" type="parTrans" cxnId="{FCC9F5DF-5CEB-4658-BA35-7AEB07BC6927}">
      <dgm:prSet/>
      <dgm:spPr/>
      <dgm:t>
        <a:bodyPr/>
        <a:lstStyle/>
        <a:p>
          <a:endParaRPr lang="en-US" sz="2400"/>
        </a:p>
      </dgm:t>
    </dgm:pt>
    <dgm:pt modelId="{176538B9-BAC5-4D5A-90C7-382714D3B029}" type="sibTrans" cxnId="{FCC9F5DF-5CEB-4658-BA35-7AEB07BC6927}">
      <dgm:prSet/>
      <dgm:spPr/>
      <dgm:t>
        <a:bodyPr/>
        <a:lstStyle/>
        <a:p>
          <a:endParaRPr lang="en-US" sz="2400"/>
        </a:p>
      </dgm:t>
    </dgm:pt>
    <dgm:pt modelId="{E52BF1B5-2F57-4B21-84F1-4845AB8C3E51}">
      <dgm:prSet custT="1"/>
      <dgm:spPr/>
      <dgm:t>
        <a:bodyPr/>
        <a:lstStyle/>
        <a:p>
          <a:r>
            <a:rPr lang="en-US" sz="2400" dirty="0" smtClean="0"/>
            <a:t>Alt fuels may reduce emissions</a:t>
          </a:r>
          <a:endParaRPr lang="en-US" sz="2400" dirty="0"/>
        </a:p>
      </dgm:t>
    </dgm:pt>
    <dgm:pt modelId="{28655A0E-D7E0-4C55-97A7-449B1B9C7534}" type="parTrans" cxnId="{CDC27E26-75C3-4638-8A3C-5FB413C1B622}">
      <dgm:prSet/>
      <dgm:spPr/>
      <dgm:t>
        <a:bodyPr/>
        <a:lstStyle/>
        <a:p>
          <a:endParaRPr lang="en-US" sz="2400"/>
        </a:p>
      </dgm:t>
    </dgm:pt>
    <dgm:pt modelId="{5BAF3C12-BCCC-4766-A9E6-E0E499A2B063}" type="sibTrans" cxnId="{CDC27E26-75C3-4638-8A3C-5FB413C1B622}">
      <dgm:prSet/>
      <dgm:spPr/>
      <dgm:t>
        <a:bodyPr/>
        <a:lstStyle/>
        <a:p>
          <a:endParaRPr lang="en-US" sz="2400"/>
        </a:p>
      </dgm:t>
    </dgm:pt>
    <dgm:pt modelId="{AD2E21C8-E983-4AE9-B119-FE6BF97B8131}">
      <dgm:prSet custT="1"/>
      <dgm:spPr/>
      <dgm:t>
        <a:bodyPr/>
        <a:lstStyle/>
        <a:p>
          <a:r>
            <a:rPr lang="en-US" sz="2400" dirty="0" smtClean="0"/>
            <a:t>3.</a:t>
          </a:r>
          <a:endParaRPr lang="en-US" sz="2400" dirty="0"/>
        </a:p>
      </dgm:t>
    </dgm:pt>
    <dgm:pt modelId="{A950A20F-6531-48A0-9FF3-E16233DF28C9}" type="parTrans" cxnId="{43BB9BD2-60CD-4B35-BE31-8E27D85802DE}">
      <dgm:prSet/>
      <dgm:spPr/>
      <dgm:t>
        <a:bodyPr/>
        <a:lstStyle/>
        <a:p>
          <a:endParaRPr lang="en-US" sz="2400"/>
        </a:p>
      </dgm:t>
    </dgm:pt>
    <dgm:pt modelId="{9F2F37E3-AEF1-459A-BE51-253BEC543C57}" type="sibTrans" cxnId="{43BB9BD2-60CD-4B35-BE31-8E27D85802DE}">
      <dgm:prSet/>
      <dgm:spPr/>
      <dgm:t>
        <a:bodyPr/>
        <a:lstStyle/>
        <a:p>
          <a:endParaRPr lang="en-US" sz="2400"/>
        </a:p>
      </dgm:t>
    </dgm:pt>
    <dgm:pt modelId="{DEF1AA7E-2BA7-4C81-A13B-F122CB7BF3EC}">
      <dgm:prSet custT="1"/>
      <dgm:spPr/>
      <dgm:t>
        <a:bodyPr/>
        <a:lstStyle/>
        <a:p>
          <a:r>
            <a:rPr lang="en-US" sz="2400" dirty="0" smtClean="0"/>
            <a:t>Fuel prices have increased</a:t>
          </a:r>
          <a:endParaRPr lang="en-US" sz="2400" dirty="0"/>
        </a:p>
      </dgm:t>
    </dgm:pt>
    <dgm:pt modelId="{FFCF1DC4-FE42-4BF0-A930-F87D88E81413}" type="parTrans" cxnId="{7731FDAE-74D6-4F6B-B0F5-D648DA6C939F}">
      <dgm:prSet/>
      <dgm:spPr/>
      <dgm:t>
        <a:bodyPr/>
        <a:lstStyle/>
        <a:p>
          <a:endParaRPr lang="en-US" sz="2400"/>
        </a:p>
      </dgm:t>
    </dgm:pt>
    <dgm:pt modelId="{EF59FEE0-5D97-453B-A5A9-6838C5EFC6A1}" type="sibTrans" cxnId="{7731FDAE-74D6-4F6B-B0F5-D648DA6C939F}">
      <dgm:prSet/>
      <dgm:spPr/>
      <dgm:t>
        <a:bodyPr/>
        <a:lstStyle/>
        <a:p>
          <a:endParaRPr lang="en-US" sz="2400"/>
        </a:p>
      </dgm:t>
    </dgm:pt>
    <dgm:pt modelId="{D21436A0-E8B0-4D36-B1F9-6C16315E6053}">
      <dgm:prSet phldrT="[Text]" custT="1"/>
      <dgm:spPr/>
      <dgm:t>
        <a:bodyPr/>
        <a:lstStyle/>
        <a:p>
          <a:r>
            <a:rPr lang="en-US" sz="2400" dirty="0" smtClean="0"/>
            <a:t>1.</a:t>
          </a:r>
          <a:endParaRPr lang="en-US" sz="2400" dirty="0"/>
        </a:p>
      </dgm:t>
    </dgm:pt>
    <dgm:pt modelId="{0A0CB614-06AB-4D8A-A105-44025AA735D2}" type="sibTrans" cxnId="{0348F697-ECD4-44F3-9B21-912FB91183AB}">
      <dgm:prSet/>
      <dgm:spPr/>
      <dgm:t>
        <a:bodyPr/>
        <a:lstStyle/>
        <a:p>
          <a:endParaRPr lang="en-US" sz="2400"/>
        </a:p>
      </dgm:t>
    </dgm:pt>
    <dgm:pt modelId="{855CCF7A-343C-4BDC-9062-D54EACF9BAB0}" type="parTrans" cxnId="{0348F697-ECD4-44F3-9B21-912FB91183AB}">
      <dgm:prSet/>
      <dgm:spPr/>
      <dgm:t>
        <a:bodyPr/>
        <a:lstStyle/>
        <a:p>
          <a:endParaRPr lang="en-US" sz="2400"/>
        </a:p>
      </dgm:t>
    </dgm:pt>
    <dgm:pt modelId="{0DB27FB8-E63A-4AF7-B37C-764C082E342B}">
      <dgm:prSet custT="1"/>
      <dgm:spPr/>
      <dgm:t>
        <a:bodyPr/>
        <a:lstStyle/>
        <a:p>
          <a:r>
            <a:rPr lang="en-US" sz="2400" dirty="0" smtClean="0"/>
            <a:t>6.</a:t>
          </a:r>
          <a:endParaRPr lang="en-US" sz="2400" dirty="0"/>
        </a:p>
      </dgm:t>
    </dgm:pt>
    <dgm:pt modelId="{915C01FB-9406-4699-A00B-F5FAD101DC39}" type="parTrans" cxnId="{186E65A8-C57F-4130-806C-C722F0E4C2CA}">
      <dgm:prSet/>
      <dgm:spPr/>
      <dgm:t>
        <a:bodyPr/>
        <a:lstStyle/>
        <a:p>
          <a:endParaRPr lang="en-US" sz="2400"/>
        </a:p>
      </dgm:t>
    </dgm:pt>
    <dgm:pt modelId="{5C6A1CC3-A823-4ED8-9ED0-9F85A55EFA86}" type="sibTrans" cxnId="{186E65A8-C57F-4130-806C-C722F0E4C2CA}">
      <dgm:prSet/>
      <dgm:spPr/>
      <dgm:t>
        <a:bodyPr/>
        <a:lstStyle/>
        <a:p>
          <a:endParaRPr lang="en-US" sz="2400"/>
        </a:p>
      </dgm:t>
    </dgm:pt>
    <dgm:pt modelId="{34E64F71-31D0-497A-9063-1ABFB03A19C7}">
      <dgm:prSet custT="1"/>
      <dgm:spPr/>
      <dgm:t>
        <a:bodyPr/>
        <a:lstStyle/>
        <a:p>
          <a:r>
            <a:rPr lang="en-US" sz="2400" dirty="0" smtClean="0"/>
            <a:t>Number of alt fuel stations increasing</a:t>
          </a:r>
          <a:endParaRPr lang="en-US" sz="2400" dirty="0"/>
        </a:p>
      </dgm:t>
    </dgm:pt>
    <dgm:pt modelId="{D4952C90-A8E7-4A4D-A805-F14F226BA01C}" type="parTrans" cxnId="{BB77E30F-106D-448E-907D-C39FB099D3DF}">
      <dgm:prSet/>
      <dgm:spPr/>
      <dgm:t>
        <a:bodyPr/>
        <a:lstStyle/>
        <a:p>
          <a:endParaRPr lang="en-US" sz="2400"/>
        </a:p>
      </dgm:t>
    </dgm:pt>
    <dgm:pt modelId="{871837E8-4FF0-4C64-AE41-B9C393A93CE8}" type="sibTrans" cxnId="{BB77E30F-106D-448E-907D-C39FB099D3DF}">
      <dgm:prSet/>
      <dgm:spPr/>
      <dgm:t>
        <a:bodyPr/>
        <a:lstStyle/>
        <a:p>
          <a:endParaRPr lang="en-US" sz="2400"/>
        </a:p>
      </dgm:t>
    </dgm:pt>
    <dgm:pt modelId="{513A0AF6-1432-4FFF-B86A-B911A1D73F6F}" type="pres">
      <dgm:prSet presAssocID="{68F82B4A-96BD-4CB7-909A-AFB135EF51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EA3ACD-138F-4178-8AAB-BB86A5676636}" type="pres">
      <dgm:prSet presAssocID="{D21436A0-E8B0-4D36-B1F9-6C16315E6053}" presName="composite" presStyleCnt="0"/>
      <dgm:spPr/>
    </dgm:pt>
    <dgm:pt modelId="{684F44B3-B309-477B-B82A-C683D2EDFBAC}" type="pres">
      <dgm:prSet presAssocID="{D21436A0-E8B0-4D36-B1F9-6C16315E6053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04997F-ABFB-4E3A-90CF-26A5AEE13DAB}" type="pres">
      <dgm:prSet presAssocID="{D21436A0-E8B0-4D36-B1F9-6C16315E6053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62942-AE09-4D96-AF68-F6B68565CBE0}" type="pres">
      <dgm:prSet presAssocID="{0A0CB614-06AB-4D8A-A105-44025AA735D2}" presName="sp" presStyleCnt="0"/>
      <dgm:spPr/>
    </dgm:pt>
    <dgm:pt modelId="{86AFBA7A-D224-4A3F-84EC-782E806A59B2}" type="pres">
      <dgm:prSet presAssocID="{B233733F-5153-44A6-A662-67551ABF9155}" presName="composite" presStyleCnt="0"/>
      <dgm:spPr/>
    </dgm:pt>
    <dgm:pt modelId="{68BC5E8B-F72C-40D5-A83E-0A9F23E88DEF}" type="pres">
      <dgm:prSet presAssocID="{B233733F-5153-44A6-A662-67551ABF9155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BCFB7-506E-43B2-92E1-3D216E7177A4}" type="pres">
      <dgm:prSet presAssocID="{B233733F-5153-44A6-A662-67551ABF9155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F43BB6-5CAD-4886-9DDA-3C5016A27565}" type="pres">
      <dgm:prSet presAssocID="{F09A16D8-E390-45CE-A669-8D78A5355CDC}" presName="sp" presStyleCnt="0"/>
      <dgm:spPr/>
    </dgm:pt>
    <dgm:pt modelId="{545647DC-5CD1-4266-99C8-1AEBE3156758}" type="pres">
      <dgm:prSet presAssocID="{AD2E21C8-E983-4AE9-B119-FE6BF97B8131}" presName="composite" presStyleCnt="0"/>
      <dgm:spPr/>
    </dgm:pt>
    <dgm:pt modelId="{6ED9C933-1B08-4C7A-887E-7B0616ABF321}" type="pres">
      <dgm:prSet presAssocID="{AD2E21C8-E983-4AE9-B119-FE6BF97B8131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398475-81FC-44B5-8C20-93E149A71969}" type="pres">
      <dgm:prSet presAssocID="{AD2E21C8-E983-4AE9-B119-FE6BF97B8131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F843-A3B7-478E-809D-741F5DA63673}" type="pres">
      <dgm:prSet presAssocID="{9F2F37E3-AEF1-459A-BE51-253BEC543C57}" presName="sp" presStyleCnt="0"/>
      <dgm:spPr/>
    </dgm:pt>
    <dgm:pt modelId="{133404A9-275F-4953-B257-B2575E031269}" type="pres">
      <dgm:prSet presAssocID="{227D67B3-68AA-4B67-A8AF-B71237A18C62}" presName="composite" presStyleCnt="0"/>
      <dgm:spPr/>
    </dgm:pt>
    <dgm:pt modelId="{A65A4D81-6BF2-46DD-A145-F8D4955BB4DC}" type="pres">
      <dgm:prSet presAssocID="{227D67B3-68AA-4B67-A8AF-B71237A18C62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164E69-2E5A-49EC-A079-A6049DAEE240}" type="pres">
      <dgm:prSet presAssocID="{227D67B3-68AA-4B67-A8AF-B71237A18C62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0CC69-1B8A-4346-8C80-96237A37D4A4}" type="pres">
      <dgm:prSet presAssocID="{206C05BB-194A-44CB-B02B-B0DBF72CDE31}" presName="sp" presStyleCnt="0"/>
      <dgm:spPr/>
    </dgm:pt>
    <dgm:pt modelId="{48625B8A-2074-4B0D-9D38-35C2057DCD7B}" type="pres">
      <dgm:prSet presAssocID="{F85FB96B-6EAB-43B6-AA4C-DFD92CD96CCA}" presName="composite" presStyleCnt="0"/>
      <dgm:spPr/>
    </dgm:pt>
    <dgm:pt modelId="{F355A110-0833-4AAD-AB12-209E41FB994C}" type="pres">
      <dgm:prSet presAssocID="{F85FB96B-6EAB-43B6-AA4C-DFD92CD96CCA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DC8DB9-5C79-4DE3-A674-F472054BF0DE}" type="pres">
      <dgm:prSet presAssocID="{F85FB96B-6EAB-43B6-AA4C-DFD92CD96CCA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FEC66F-1334-4382-B34C-D1B0C5FEDFC5}" type="pres">
      <dgm:prSet presAssocID="{176538B9-BAC5-4D5A-90C7-382714D3B029}" presName="sp" presStyleCnt="0"/>
      <dgm:spPr/>
    </dgm:pt>
    <dgm:pt modelId="{0F68C4EB-7E2A-4D6E-B796-74888EF7B1C3}" type="pres">
      <dgm:prSet presAssocID="{0DB27FB8-E63A-4AF7-B37C-764C082E342B}" presName="composite" presStyleCnt="0"/>
      <dgm:spPr/>
    </dgm:pt>
    <dgm:pt modelId="{6D6B74D6-6D94-42F3-BD2E-145219415A88}" type="pres">
      <dgm:prSet presAssocID="{0DB27FB8-E63A-4AF7-B37C-764C082E342B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00147-E8DA-4D2F-8C63-EEC58A801B00}" type="pres">
      <dgm:prSet presAssocID="{0DB27FB8-E63A-4AF7-B37C-764C082E342B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E2E1E6-A3F9-4047-ABC1-A8964B2FE9FD}" type="presOf" srcId="{DEF1AA7E-2BA7-4C81-A13B-F122CB7BF3EC}" destId="{13398475-81FC-44B5-8C20-93E149A71969}" srcOrd="0" destOrd="0" presId="urn:microsoft.com/office/officeart/2005/8/layout/chevron2"/>
    <dgm:cxn modelId="{FCC9F5DF-5CEB-4658-BA35-7AEB07BC6927}" srcId="{68F82B4A-96BD-4CB7-909A-AFB135EF512E}" destId="{F85FB96B-6EAB-43B6-AA4C-DFD92CD96CCA}" srcOrd="4" destOrd="0" parTransId="{24CA67E9-08C3-436E-A313-FEB077047017}" sibTransId="{176538B9-BAC5-4D5A-90C7-382714D3B029}"/>
    <dgm:cxn modelId="{4755CD0B-456A-4D24-9C86-AB87612978D4}" type="presOf" srcId="{D21436A0-E8B0-4D36-B1F9-6C16315E6053}" destId="{684F44B3-B309-477B-B82A-C683D2EDFBAC}" srcOrd="0" destOrd="0" presId="urn:microsoft.com/office/officeart/2005/8/layout/chevron2"/>
    <dgm:cxn modelId="{186E65A8-C57F-4130-806C-C722F0E4C2CA}" srcId="{68F82B4A-96BD-4CB7-909A-AFB135EF512E}" destId="{0DB27FB8-E63A-4AF7-B37C-764C082E342B}" srcOrd="5" destOrd="0" parTransId="{915C01FB-9406-4699-A00B-F5FAD101DC39}" sibTransId="{5C6A1CC3-A823-4ED8-9ED0-9F85A55EFA86}"/>
    <dgm:cxn modelId="{B90EE110-C1A5-4348-A309-4DE55D342060}" type="presOf" srcId="{AD2E21C8-E983-4AE9-B119-FE6BF97B8131}" destId="{6ED9C933-1B08-4C7A-887E-7B0616ABF321}" srcOrd="0" destOrd="0" presId="urn:microsoft.com/office/officeart/2005/8/layout/chevron2"/>
    <dgm:cxn modelId="{0B0E676E-F8D3-4709-B8B3-A556A616E2E6}" type="presOf" srcId="{D0BE53FC-585F-49A3-8CBF-A0D3235DBFCB}" destId="{EBDBCFB7-506E-43B2-92E1-3D216E7177A4}" srcOrd="0" destOrd="0" presId="urn:microsoft.com/office/officeart/2005/8/layout/chevron2"/>
    <dgm:cxn modelId="{CDC27E26-75C3-4638-8A3C-5FB413C1B622}" srcId="{F85FB96B-6EAB-43B6-AA4C-DFD92CD96CCA}" destId="{E52BF1B5-2F57-4B21-84F1-4845AB8C3E51}" srcOrd="0" destOrd="0" parTransId="{28655A0E-D7E0-4C55-97A7-449B1B9C7534}" sibTransId="{5BAF3C12-BCCC-4766-A9E6-E0E499A2B063}"/>
    <dgm:cxn modelId="{42B2B361-4C60-4942-A374-314E1614DE5F}" type="presOf" srcId="{E52BF1B5-2F57-4B21-84F1-4845AB8C3E51}" destId="{EEDC8DB9-5C79-4DE3-A674-F472054BF0DE}" srcOrd="0" destOrd="0" presId="urn:microsoft.com/office/officeart/2005/8/layout/chevron2"/>
    <dgm:cxn modelId="{5CC8ACD3-2B1B-4A65-B85B-C00220EF704E}" srcId="{D21436A0-E8B0-4D36-B1F9-6C16315E6053}" destId="{F6C75829-4CB7-4070-956B-79AAF7BFAEBF}" srcOrd="0" destOrd="0" parTransId="{D90CF218-D110-405B-A421-BBF0BF8B304E}" sibTransId="{410D3552-8032-4A1C-9350-E012EADB6D08}"/>
    <dgm:cxn modelId="{EE933F4B-2AF4-425D-8FA7-935D2EC08A94}" type="presOf" srcId="{68F82B4A-96BD-4CB7-909A-AFB135EF512E}" destId="{513A0AF6-1432-4FFF-B86A-B911A1D73F6F}" srcOrd="0" destOrd="0" presId="urn:microsoft.com/office/officeart/2005/8/layout/chevron2"/>
    <dgm:cxn modelId="{E10943C2-4569-4A89-A15F-3EAE2890B7DC}" type="presOf" srcId="{B233733F-5153-44A6-A662-67551ABF9155}" destId="{68BC5E8B-F72C-40D5-A83E-0A9F23E88DEF}" srcOrd="0" destOrd="0" presId="urn:microsoft.com/office/officeart/2005/8/layout/chevron2"/>
    <dgm:cxn modelId="{32BE07C5-796E-40F9-A218-723412987E21}" srcId="{68F82B4A-96BD-4CB7-909A-AFB135EF512E}" destId="{B233733F-5153-44A6-A662-67551ABF9155}" srcOrd="1" destOrd="0" parTransId="{AA232C15-7901-43E5-8153-17DD661F9EB7}" sibTransId="{F09A16D8-E390-45CE-A669-8D78A5355CDC}"/>
    <dgm:cxn modelId="{7731FDAE-74D6-4F6B-B0F5-D648DA6C939F}" srcId="{AD2E21C8-E983-4AE9-B119-FE6BF97B8131}" destId="{DEF1AA7E-2BA7-4C81-A13B-F122CB7BF3EC}" srcOrd="0" destOrd="0" parTransId="{FFCF1DC4-FE42-4BF0-A930-F87D88E81413}" sibTransId="{EF59FEE0-5D97-453B-A5A9-6838C5EFC6A1}"/>
    <dgm:cxn modelId="{7B8254E0-8402-4197-B773-4F5D92194331}" type="presOf" srcId="{0DB27FB8-E63A-4AF7-B37C-764C082E342B}" destId="{6D6B74D6-6D94-42F3-BD2E-145219415A88}" srcOrd="0" destOrd="0" presId="urn:microsoft.com/office/officeart/2005/8/layout/chevron2"/>
    <dgm:cxn modelId="{43BB9BD2-60CD-4B35-BE31-8E27D85802DE}" srcId="{68F82B4A-96BD-4CB7-909A-AFB135EF512E}" destId="{AD2E21C8-E983-4AE9-B119-FE6BF97B8131}" srcOrd="2" destOrd="0" parTransId="{A950A20F-6531-48A0-9FF3-E16233DF28C9}" sibTransId="{9F2F37E3-AEF1-459A-BE51-253BEC543C57}"/>
    <dgm:cxn modelId="{F9F582E8-EE45-4F2C-8033-E3F1E5C8D6A5}" srcId="{B233733F-5153-44A6-A662-67551ABF9155}" destId="{D0BE53FC-585F-49A3-8CBF-A0D3235DBFCB}" srcOrd="0" destOrd="0" parTransId="{947A4FEA-0213-4194-B37A-9961C20040DC}" sibTransId="{12B577A8-40CF-499C-B97F-4A0A3A7FE720}"/>
    <dgm:cxn modelId="{E48B4317-77B4-4C40-8BE7-9A426883BDE3}" type="presOf" srcId="{227D67B3-68AA-4B67-A8AF-B71237A18C62}" destId="{A65A4D81-6BF2-46DD-A145-F8D4955BB4DC}" srcOrd="0" destOrd="0" presId="urn:microsoft.com/office/officeart/2005/8/layout/chevron2"/>
    <dgm:cxn modelId="{7428CAC5-366A-4DD5-96EC-D336DEB76B2B}" srcId="{227D67B3-68AA-4B67-A8AF-B71237A18C62}" destId="{E6DE6865-0ACA-445B-9ECC-959AE80B08D7}" srcOrd="0" destOrd="0" parTransId="{5E90A4C8-0D14-4ACF-B82D-935F09124E16}" sibTransId="{E5EBC244-0B1A-43AC-A71B-67388230A5A0}"/>
    <dgm:cxn modelId="{0348F697-ECD4-44F3-9B21-912FB91183AB}" srcId="{68F82B4A-96BD-4CB7-909A-AFB135EF512E}" destId="{D21436A0-E8B0-4D36-B1F9-6C16315E6053}" srcOrd="0" destOrd="0" parTransId="{855CCF7A-343C-4BDC-9062-D54EACF9BAB0}" sibTransId="{0A0CB614-06AB-4D8A-A105-44025AA735D2}"/>
    <dgm:cxn modelId="{CDEB7D65-6D42-4486-A279-8DC38F1DD801}" type="presOf" srcId="{F6C75829-4CB7-4070-956B-79AAF7BFAEBF}" destId="{5D04997F-ABFB-4E3A-90CF-26A5AEE13DAB}" srcOrd="0" destOrd="0" presId="urn:microsoft.com/office/officeart/2005/8/layout/chevron2"/>
    <dgm:cxn modelId="{BB77E30F-106D-448E-907D-C39FB099D3DF}" srcId="{0DB27FB8-E63A-4AF7-B37C-764C082E342B}" destId="{34E64F71-31D0-497A-9063-1ABFB03A19C7}" srcOrd="0" destOrd="0" parTransId="{D4952C90-A8E7-4A4D-A805-F14F226BA01C}" sibTransId="{871837E8-4FF0-4C64-AE41-B9C393A93CE8}"/>
    <dgm:cxn modelId="{649262D1-EE7D-49F2-A625-966B1996D75E}" type="presOf" srcId="{34E64F71-31D0-497A-9063-1ABFB03A19C7}" destId="{CC800147-E8DA-4D2F-8C63-EEC58A801B00}" srcOrd="0" destOrd="0" presId="urn:microsoft.com/office/officeart/2005/8/layout/chevron2"/>
    <dgm:cxn modelId="{07944278-720C-4918-B4CA-6940F40BCF4A}" type="presOf" srcId="{E6DE6865-0ACA-445B-9ECC-959AE80B08D7}" destId="{76164E69-2E5A-49EC-A079-A6049DAEE240}" srcOrd="0" destOrd="0" presId="urn:microsoft.com/office/officeart/2005/8/layout/chevron2"/>
    <dgm:cxn modelId="{C774128C-B908-4E58-A64C-03A2F9B3FC2F}" type="presOf" srcId="{F85FB96B-6EAB-43B6-AA4C-DFD92CD96CCA}" destId="{F355A110-0833-4AAD-AB12-209E41FB994C}" srcOrd="0" destOrd="0" presId="urn:microsoft.com/office/officeart/2005/8/layout/chevron2"/>
    <dgm:cxn modelId="{D353FC62-80F5-4077-B75A-14A80538803C}" srcId="{68F82B4A-96BD-4CB7-909A-AFB135EF512E}" destId="{227D67B3-68AA-4B67-A8AF-B71237A18C62}" srcOrd="3" destOrd="0" parTransId="{E5DD0215-9301-4F56-BA1E-5BC459CE01A6}" sibTransId="{206C05BB-194A-44CB-B02B-B0DBF72CDE31}"/>
    <dgm:cxn modelId="{B646FCC9-70F4-4A77-9453-D0E4665FFBDD}" type="presParOf" srcId="{513A0AF6-1432-4FFF-B86A-B911A1D73F6F}" destId="{C6EA3ACD-138F-4178-8AAB-BB86A5676636}" srcOrd="0" destOrd="0" presId="urn:microsoft.com/office/officeart/2005/8/layout/chevron2"/>
    <dgm:cxn modelId="{6720EB22-A5E9-4B29-BC55-86BAF954C3F3}" type="presParOf" srcId="{C6EA3ACD-138F-4178-8AAB-BB86A5676636}" destId="{684F44B3-B309-477B-B82A-C683D2EDFBAC}" srcOrd="0" destOrd="0" presId="urn:microsoft.com/office/officeart/2005/8/layout/chevron2"/>
    <dgm:cxn modelId="{722FD58F-CCC3-4B15-9134-1E37B1C8F8CE}" type="presParOf" srcId="{C6EA3ACD-138F-4178-8AAB-BB86A5676636}" destId="{5D04997F-ABFB-4E3A-90CF-26A5AEE13DAB}" srcOrd="1" destOrd="0" presId="urn:microsoft.com/office/officeart/2005/8/layout/chevron2"/>
    <dgm:cxn modelId="{941A2F5A-6D37-4E7C-8F0A-DE200331E2E5}" type="presParOf" srcId="{513A0AF6-1432-4FFF-B86A-B911A1D73F6F}" destId="{32A62942-AE09-4D96-AF68-F6B68565CBE0}" srcOrd="1" destOrd="0" presId="urn:microsoft.com/office/officeart/2005/8/layout/chevron2"/>
    <dgm:cxn modelId="{727BEA69-908B-4214-A5C0-3D9E84C8F079}" type="presParOf" srcId="{513A0AF6-1432-4FFF-B86A-B911A1D73F6F}" destId="{86AFBA7A-D224-4A3F-84EC-782E806A59B2}" srcOrd="2" destOrd="0" presId="urn:microsoft.com/office/officeart/2005/8/layout/chevron2"/>
    <dgm:cxn modelId="{3F09C983-9C89-4D50-9792-F94773FD9797}" type="presParOf" srcId="{86AFBA7A-D224-4A3F-84EC-782E806A59B2}" destId="{68BC5E8B-F72C-40D5-A83E-0A9F23E88DEF}" srcOrd="0" destOrd="0" presId="urn:microsoft.com/office/officeart/2005/8/layout/chevron2"/>
    <dgm:cxn modelId="{F896DEE8-6953-47B4-A428-4DA55720999F}" type="presParOf" srcId="{86AFBA7A-D224-4A3F-84EC-782E806A59B2}" destId="{EBDBCFB7-506E-43B2-92E1-3D216E7177A4}" srcOrd="1" destOrd="0" presId="urn:microsoft.com/office/officeart/2005/8/layout/chevron2"/>
    <dgm:cxn modelId="{BB95C086-300F-40B6-BA98-BA69B1481EE0}" type="presParOf" srcId="{513A0AF6-1432-4FFF-B86A-B911A1D73F6F}" destId="{16F43BB6-5CAD-4886-9DDA-3C5016A27565}" srcOrd="3" destOrd="0" presId="urn:microsoft.com/office/officeart/2005/8/layout/chevron2"/>
    <dgm:cxn modelId="{E35ECDAC-7687-4D15-90C1-8566CA05D459}" type="presParOf" srcId="{513A0AF6-1432-4FFF-B86A-B911A1D73F6F}" destId="{545647DC-5CD1-4266-99C8-1AEBE3156758}" srcOrd="4" destOrd="0" presId="urn:microsoft.com/office/officeart/2005/8/layout/chevron2"/>
    <dgm:cxn modelId="{69470CA1-543B-4F0D-BA9C-4B9535AE0E85}" type="presParOf" srcId="{545647DC-5CD1-4266-99C8-1AEBE3156758}" destId="{6ED9C933-1B08-4C7A-887E-7B0616ABF321}" srcOrd="0" destOrd="0" presId="urn:microsoft.com/office/officeart/2005/8/layout/chevron2"/>
    <dgm:cxn modelId="{6E90D041-4B7C-42EE-8660-A16DD1C0FB10}" type="presParOf" srcId="{545647DC-5CD1-4266-99C8-1AEBE3156758}" destId="{13398475-81FC-44B5-8C20-93E149A71969}" srcOrd="1" destOrd="0" presId="urn:microsoft.com/office/officeart/2005/8/layout/chevron2"/>
    <dgm:cxn modelId="{15D296D7-28BD-4F32-9534-FAE96B93CB7D}" type="presParOf" srcId="{513A0AF6-1432-4FFF-B86A-B911A1D73F6F}" destId="{6A6DF843-A3B7-478E-809D-741F5DA63673}" srcOrd="5" destOrd="0" presId="urn:microsoft.com/office/officeart/2005/8/layout/chevron2"/>
    <dgm:cxn modelId="{8E1016C5-31FA-41B7-8BC0-097802346DCC}" type="presParOf" srcId="{513A0AF6-1432-4FFF-B86A-B911A1D73F6F}" destId="{133404A9-275F-4953-B257-B2575E031269}" srcOrd="6" destOrd="0" presId="urn:microsoft.com/office/officeart/2005/8/layout/chevron2"/>
    <dgm:cxn modelId="{EA015A7C-B13C-4EE3-A7FB-25E28320BA71}" type="presParOf" srcId="{133404A9-275F-4953-B257-B2575E031269}" destId="{A65A4D81-6BF2-46DD-A145-F8D4955BB4DC}" srcOrd="0" destOrd="0" presId="urn:microsoft.com/office/officeart/2005/8/layout/chevron2"/>
    <dgm:cxn modelId="{2912A054-A3A4-4B75-BC9D-84A04E18EE4C}" type="presParOf" srcId="{133404A9-275F-4953-B257-B2575E031269}" destId="{76164E69-2E5A-49EC-A079-A6049DAEE240}" srcOrd="1" destOrd="0" presId="urn:microsoft.com/office/officeart/2005/8/layout/chevron2"/>
    <dgm:cxn modelId="{C2B42E89-F3FC-436D-B4A1-78CD97C2518C}" type="presParOf" srcId="{513A0AF6-1432-4FFF-B86A-B911A1D73F6F}" destId="{A7D0CC69-1B8A-4346-8C80-96237A37D4A4}" srcOrd="7" destOrd="0" presId="urn:microsoft.com/office/officeart/2005/8/layout/chevron2"/>
    <dgm:cxn modelId="{40AA2169-C70F-412B-B0D2-D5F7FC074C03}" type="presParOf" srcId="{513A0AF6-1432-4FFF-B86A-B911A1D73F6F}" destId="{48625B8A-2074-4B0D-9D38-35C2057DCD7B}" srcOrd="8" destOrd="0" presId="urn:microsoft.com/office/officeart/2005/8/layout/chevron2"/>
    <dgm:cxn modelId="{C91AFE46-4428-48CF-9965-59617D658DA7}" type="presParOf" srcId="{48625B8A-2074-4B0D-9D38-35C2057DCD7B}" destId="{F355A110-0833-4AAD-AB12-209E41FB994C}" srcOrd="0" destOrd="0" presId="urn:microsoft.com/office/officeart/2005/8/layout/chevron2"/>
    <dgm:cxn modelId="{FD659669-A383-4F5A-B10B-16995A11CF81}" type="presParOf" srcId="{48625B8A-2074-4B0D-9D38-35C2057DCD7B}" destId="{EEDC8DB9-5C79-4DE3-A674-F472054BF0DE}" srcOrd="1" destOrd="0" presId="urn:microsoft.com/office/officeart/2005/8/layout/chevron2"/>
    <dgm:cxn modelId="{BEB429FF-B4F6-48ED-B843-D681A03A2FC1}" type="presParOf" srcId="{513A0AF6-1432-4FFF-B86A-B911A1D73F6F}" destId="{10FEC66F-1334-4382-B34C-D1B0C5FEDFC5}" srcOrd="9" destOrd="0" presId="urn:microsoft.com/office/officeart/2005/8/layout/chevron2"/>
    <dgm:cxn modelId="{265210E2-8FE9-4A3F-9B73-9E82515D6209}" type="presParOf" srcId="{513A0AF6-1432-4FFF-B86A-B911A1D73F6F}" destId="{0F68C4EB-7E2A-4D6E-B796-74888EF7B1C3}" srcOrd="10" destOrd="0" presId="urn:microsoft.com/office/officeart/2005/8/layout/chevron2"/>
    <dgm:cxn modelId="{2D749970-118E-4015-8F66-923AC027594C}" type="presParOf" srcId="{0F68C4EB-7E2A-4D6E-B796-74888EF7B1C3}" destId="{6D6B74D6-6D94-42F3-BD2E-145219415A88}" srcOrd="0" destOrd="0" presId="urn:microsoft.com/office/officeart/2005/8/layout/chevron2"/>
    <dgm:cxn modelId="{ED886F98-4B95-46D3-868F-CBCE0C5EB6CF}" type="presParOf" srcId="{0F68C4EB-7E2A-4D6E-B796-74888EF7B1C3}" destId="{CC800147-E8DA-4D2F-8C63-EEC58A801B0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3E7F7D-F428-4D99-B109-FA815BA39CBB}" type="doc">
      <dgm:prSet loTypeId="urn:microsoft.com/office/officeart/2005/8/layout/hList1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1AE2E2A0-DF8A-4B6D-A887-97BE505F65C8}">
      <dgm:prSet phldrT="[Text]" custT="1"/>
      <dgm:spPr/>
      <dgm:t>
        <a:bodyPr/>
        <a:lstStyle/>
        <a:p>
          <a:r>
            <a:rPr lang="en-US" sz="2600" b="1" dirty="0" smtClean="0"/>
            <a:t>Gaseous</a:t>
          </a:r>
          <a:endParaRPr lang="en-US" sz="2600" b="1" dirty="0"/>
        </a:p>
      </dgm:t>
    </dgm:pt>
    <dgm:pt modelId="{03FD0E64-1EBC-4240-9AA2-B56486E2E7F5}" type="parTrans" cxnId="{77D4E76C-FC87-4E2E-BAE4-BE4B823B281B}">
      <dgm:prSet/>
      <dgm:spPr/>
      <dgm:t>
        <a:bodyPr/>
        <a:lstStyle/>
        <a:p>
          <a:endParaRPr lang="en-US" sz="2600"/>
        </a:p>
      </dgm:t>
    </dgm:pt>
    <dgm:pt modelId="{B250E60C-C679-43B4-BAE8-F3650BBD197E}" type="sibTrans" cxnId="{77D4E76C-FC87-4E2E-BAE4-BE4B823B281B}">
      <dgm:prSet/>
      <dgm:spPr/>
      <dgm:t>
        <a:bodyPr/>
        <a:lstStyle/>
        <a:p>
          <a:endParaRPr lang="en-US" sz="2600"/>
        </a:p>
      </dgm:t>
    </dgm:pt>
    <dgm:pt modelId="{35659E9E-4AC0-4278-88D8-8DD08CE176A0}">
      <dgm:prSet phldrT="[Text]" custT="1"/>
      <dgm:spPr/>
      <dgm:t>
        <a:bodyPr/>
        <a:lstStyle/>
        <a:p>
          <a:r>
            <a:rPr lang="en-US" sz="2600" dirty="0" smtClean="0"/>
            <a:t>CNG</a:t>
          </a:r>
          <a:endParaRPr lang="en-US" sz="2600" dirty="0"/>
        </a:p>
      </dgm:t>
    </dgm:pt>
    <dgm:pt modelId="{1A9266B4-A259-4B27-86BE-ECBD65968EE4}" type="parTrans" cxnId="{1A51D60B-FF0C-4BE8-92F2-F2E6DD0CBEE7}">
      <dgm:prSet/>
      <dgm:spPr/>
      <dgm:t>
        <a:bodyPr/>
        <a:lstStyle/>
        <a:p>
          <a:endParaRPr lang="en-US" sz="2600"/>
        </a:p>
      </dgm:t>
    </dgm:pt>
    <dgm:pt modelId="{379E0AA1-592B-48E6-AFFA-63AD2FA4A435}" type="sibTrans" cxnId="{1A51D60B-FF0C-4BE8-92F2-F2E6DD0CBEE7}">
      <dgm:prSet/>
      <dgm:spPr/>
      <dgm:t>
        <a:bodyPr/>
        <a:lstStyle/>
        <a:p>
          <a:endParaRPr lang="en-US" sz="2600"/>
        </a:p>
      </dgm:t>
    </dgm:pt>
    <dgm:pt modelId="{787B4187-205D-4F2A-AA75-9485DCBB562B}">
      <dgm:prSet phldrT="[Text]" custT="1"/>
      <dgm:spPr/>
      <dgm:t>
        <a:bodyPr/>
        <a:lstStyle/>
        <a:p>
          <a:r>
            <a:rPr lang="en-US" sz="2600" b="1" dirty="0" smtClean="0"/>
            <a:t>Electric</a:t>
          </a:r>
          <a:endParaRPr lang="en-US" sz="2600" b="1" dirty="0"/>
        </a:p>
      </dgm:t>
    </dgm:pt>
    <dgm:pt modelId="{F1BF8DF2-705D-4D6E-80D8-7516A3E0CBBD}" type="parTrans" cxnId="{FE7EA839-0081-4357-8C7C-303B4FDB7ABF}">
      <dgm:prSet/>
      <dgm:spPr/>
      <dgm:t>
        <a:bodyPr/>
        <a:lstStyle/>
        <a:p>
          <a:endParaRPr lang="en-US" sz="2600"/>
        </a:p>
      </dgm:t>
    </dgm:pt>
    <dgm:pt modelId="{BD794CE4-13F5-4CF5-ACE9-C48A14A5C289}" type="sibTrans" cxnId="{FE7EA839-0081-4357-8C7C-303B4FDB7ABF}">
      <dgm:prSet/>
      <dgm:spPr/>
      <dgm:t>
        <a:bodyPr/>
        <a:lstStyle/>
        <a:p>
          <a:endParaRPr lang="en-US" sz="2600"/>
        </a:p>
      </dgm:t>
    </dgm:pt>
    <dgm:pt modelId="{348DD09D-9518-41A2-9AC8-2E6AC3C0FE32}">
      <dgm:prSet phldrT="[Text]" custT="1"/>
      <dgm:spPr/>
      <dgm:t>
        <a:bodyPr/>
        <a:lstStyle/>
        <a:p>
          <a:r>
            <a:rPr lang="en-US" sz="2600" dirty="0" smtClean="0"/>
            <a:t>Battery electric</a:t>
          </a:r>
          <a:endParaRPr lang="en-US" sz="2600" dirty="0"/>
        </a:p>
      </dgm:t>
    </dgm:pt>
    <dgm:pt modelId="{42F35F7E-8908-423D-9A31-C09805C4A5D9}" type="parTrans" cxnId="{69E72DD0-DD16-4225-B3E4-B23638296891}">
      <dgm:prSet/>
      <dgm:spPr/>
      <dgm:t>
        <a:bodyPr/>
        <a:lstStyle/>
        <a:p>
          <a:endParaRPr lang="en-US" sz="2600"/>
        </a:p>
      </dgm:t>
    </dgm:pt>
    <dgm:pt modelId="{2D0CD7C3-A765-4E4C-986C-D237B3193303}" type="sibTrans" cxnId="{69E72DD0-DD16-4225-B3E4-B23638296891}">
      <dgm:prSet/>
      <dgm:spPr/>
      <dgm:t>
        <a:bodyPr/>
        <a:lstStyle/>
        <a:p>
          <a:endParaRPr lang="en-US" sz="2600"/>
        </a:p>
      </dgm:t>
    </dgm:pt>
    <dgm:pt modelId="{CA733E9B-7951-483F-8D20-F0D82AF9B51C}">
      <dgm:prSet phldrT="[Text]" custT="1"/>
      <dgm:spPr/>
      <dgm:t>
        <a:bodyPr/>
        <a:lstStyle/>
        <a:p>
          <a:r>
            <a:rPr lang="en-US" sz="2600" dirty="0" smtClean="0"/>
            <a:t>Hybrid electric</a:t>
          </a:r>
          <a:endParaRPr lang="en-US" sz="2600" dirty="0"/>
        </a:p>
      </dgm:t>
    </dgm:pt>
    <dgm:pt modelId="{C2AB93BB-EA7D-4BE6-A99F-C39BD4E4BC3F}" type="parTrans" cxnId="{94F05F9E-BABD-4295-99FB-E7DE51AFD2DA}">
      <dgm:prSet/>
      <dgm:spPr/>
      <dgm:t>
        <a:bodyPr/>
        <a:lstStyle/>
        <a:p>
          <a:endParaRPr lang="en-US" sz="2600"/>
        </a:p>
      </dgm:t>
    </dgm:pt>
    <dgm:pt modelId="{17FD4096-E9C1-45F6-88CF-7DEDF6174CDB}" type="sibTrans" cxnId="{94F05F9E-BABD-4295-99FB-E7DE51AFD2DA}">
      <dgm:prSet/>
      <dgm:spPr/>
      <dgm:t>
        <a:bodyPr/>
        <a:lstStyle/>
        <a:p>
          <a:endParaRPr lang="en-US" sz="2600"/>
        </a:p>
      </dgm:t>
    </dgm:pt>
    <dgm:pt modelId="{FCBCA7B7-048C-478E-B57C-38AD5631A981}">
      <dgm:prSet phldrT="[Text]" custT="1"/>
      <dgm:spPr/>
      <dgm:t>
        <a:bodyPr/>
        <a:lstStyle/>
        <a:p>
          <a:r>
            <a:rPr lang="en-US" sz="2600" dirty="0" smtClean="0"/>
            <a:t>Propane</a:t>
          </a:r>
          <a:endParaRPr lang="en-US" sz="2600" dirty="0"/>
        </a:p>
      </dgm:t>
    </dgm:pt>
    <dgm:pt modelId="{B8B70A16-C82D-4B4B-83CF-79F1233BA2A2}" type="parTrans" cxnId="{237BF2F2-6E2D-49BD-AA9D-F0DA00D11855}">
      <dgm:prSet/>
      <dgm:spPr/>
      <dgm:t>
        <a:bodyPr/>
        <a:lstStyle/>
        <a:p>
          <a:endParaRPr lang="en-US" sz="2600"/>
        </a:p>
      </dgm:t>
    </dgm:pt>
    <dgm:pt modelId="{860F3C25-5CD0-4001-A481-AFC8A4B6B939}" type="sibTrans" cxnId="{237BF2F2-6E2D-49BD-AA9D-F0DA00D11855}">
      <dgm:prSet/>
      <dgm:spPr/>
      <dgm:t>
        <a:bodyPr/>
        <a:lstStyle/>
        <a:p>
          <a:endParaRPr lang="en-US" sz="2600"/>
        </a:p>
      </dgm:t>
    </dgm:pt>
    <dgm:pt modelId="{51BE911A-ADA6-4EE4-B39D-30C0DA4356B7}">
      <dgm:prSet phldrT="[Text]" custT="1"/>
      <dgm:spPr/>
      <dgm:t>
        <a:bodyPr/>
        <a:lstStyle/>
        <a:p>
          <a:r>
            <a:rPr lang="en-US" sz="2600" dirty="0" smtClean="0"/>
            <a:t>LNG</a:t>
          </a:r>
          <a:endParaRPr lang="en-US" sz="2600" dirty="0"/>
        </a:p>
      </dgm:t>
    </dgm:pt>
    <dgm:pt modelId="{694D60FA-4C6B-43DD-95D0-95CE3F7964E5}" type="sibTrans" cxnId="{B78CA2B9-3890-422A-99A5-57E079D23EBE}">
      <dgm:prSet/>
      <dgm:spPr/>
      <dgm:t>
        <a:bodyPr/>
        <a:lstStyle/>
        <a:p>
          <a:endParaRPr lang="en-US" sz="2600"/>
        </a:p>
      </dgm:t>
    </dgm:pt>
    <dgm:pt modelId="{D44B09DF-3085-40D5-B8B4-55803259D580}" type="parTrans" cxnId="{B78CA2B9-3890-422A-99A5-57E079D23EBE}">
      <dgm:prSet/>
      <dgm:spPr/>
      <dgm:t>
        <a:bodyPr/>
        <a:lstStyle/>
        <a:p>
          <a:endParaRPr lang="en-US" sz="2600"/>
        </a:p>
      </dgm:t>
    </dgm:pt>
    <dgm:pt modelId="{A3EB4F5C-DA07-4385-9856-974230B19395}">
      <dgm:prSet custT="1"/>
      <dgm:spPr/>
      <dgm:t>
        <a:bodyPr/>
        <a:lstStyle/>
        <a:p>
          <a:r>
            <a:rPr lang="en-US" sz="2600" b="1" dirty="0" smtClean="0"/>
            <a:t>Liquid</a:t>
          </a:r>
          <a:endParaRPr lang="en-US" sz="2600" b="1" dirty="0"/>
        </a:p>
      </dgm:t>
    </dgm:pt>
    <dgm:pt modelId="{B93CED9B-90D1-4FA2-9BFF-39B7E70D6678}" type="parTrans" cxnId="{EE7FDDCD-7D67-4435-94A9-74177FBF1858}">
      <dgm:prSet/>
      <dgm:spPr/>
      <dgm:t>
        <a:bodyPr/>
        <a:lstStyle/>
        <a:p>
          <a:endParaRPr lang="en-US" sz="2600"/>
        </a:p>
      </dgm:t>
    </dgm:pt>
    <dgm:pt modelId="{1F1AB80B-5AA5-4382-B1C3-3B1195D90A65}" type="sibTrans" cxnId="{EE7FDDCD-7D67-4435-94A9-74177FBF1858}">
      <dgm:prSet/>
      <dgm:spPr/>
      <dgm:t>
        <a:bodyPr/>
        <a:lstStyle/>
        <a:p>
          <a:endParaRPr lang="en-US" sz="2600"/>
        </a:p>
      </dgm:t>
    </dgm:pt>
    <dgm:pt modelId="{7AB25241-DE89-437D-9ED7-EE3FC7361342}">
      <dgm:prSet custT="1"/>
      <dgm:spPr/>
      <dgm:t>
        <a:bodyPr/>
        <a:lstStyle/>
        <a:p>
          <a:r>
            <a:rPr lang="en-US" sz="2600" dirty="0" smtClean="0"/>
            <a:t>Biodiesel</a:t>
          </a:r>
          <a:endParaRPr lang="en-US" sz="2600" dirty="0"/>
        </a:p>
      </dgm:t>
    </dgm:pt>
    <dgm:pt modelId="{9BA07052-D23F-422E-8A59-4D32E53E7719}" type="parTrans" cxnId="{200BB620-1D68-4405-BCBB-21862E27D743}">
      <dgm:prSet/>
      <dgm:spPr/>
      <dgm:t>
        <a:bodyPr/>
        <a:lstStyle/>
        <a:p>
          <a:endParaRPr lang="en-US" sz="2600"/>
        </a:p>
      </dgm:t>
    </dgm:pt>
    <dgm:pt modelId="{A6C30691-3047-4FD2-8250-337642ADC4B5}" type="sibTrans" cxnId="{200BB620-1D68-4405-BCBB-21862E27D743}">
      <dgm:prSet/>
      <dgm:spPr/>
      <dgm:t>
        <a:bodyPr/>
        <a:lstStyle/>
        <a:p>
          <a:endParaRPr lang="en-US" sz="2600"/>
        </a:p>
      </dgm:t>
    </dgm:pt>
    <dgm:pt modelId="{0A459575-88D3-43E7-8617-B186CFB554FD}">
      <dgm:prSet custT="1"/>
      <dgm:spPr/>
      <dgm:t>
        <a:bodyPr/>
        <a:lstStyle/>
        <a:p>
          <a:r>
            <a:rPr lang="en-US" sz="2600" dirty="0" smtClean="0"/>
            <a:t>Ethanol</a:t>
          </a:r>
          <a:endParaRPr lang="en-US" sz="2600" dirty="0"/>
        </a:p>
      </dgm:t>
    </dgm:pt>
    <dgm:pt modelId="{2456D625-5D24-4FB2-84C0-A7CB8AB41F44}" type="parTrans" cxnId="{2DD8B6BA-68C3-4FD9-984B-C24B5F77CF19}">
      <dgm:prSet/>
      <dgm:spPr/>
      <dgm:t>
        <a:bodyPr/>
        <a:lstStyle/>
        <a:p>
          <a:endParaRPr lang="en-US" sz="2600"/>
        </a:p>
      </dgm:t>
    </dgm:pt>
    <dgm:pt modelId="{92864BC6-976C-498A-A6F2-D2CE8A57169B}" type="sibTrans" cxnId="{2DD8B6BA-68C3-4FD9-984B-C24B5F77CF19}">
      <dgm:prSet/>
      <dgm:spPr/>
      <dgm:t>
        <a:bodyPr/>
        <a:lstStyle/>
        <a:p>
          <a:endParaRPr lang="en-US" sz="2600"/>
        </a:p>
      </dgm:t>
    </dgm:pt>
    <dgm:pt modelId="{C9983D21-D342-4901-8AE5-867028233476}" type="pres">
      <dgm:prSet presAssocID="{593E7F7D-F428-4D99-B109-FA815BA39C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3866DA-E192-4EAE-A1FD-A09DB55FF4C1}" type="pres">
      <dgm:prSet presAssocID="{1AE2E2A0-DF8A-4B6D-A887-97BE505F65C8}" presName="composite" presStyleCnt="0"/>
      <dgm:spPr/>
      <dgm:t>
        <a:bodyPr/>
        <a:lstStyle/>
        <a:p>
          <a:endParaRPr lang="en-US"/>
        </a:p>
      </dgm:t>
    </dgm:pt>
    <dgm:pt modelId="{C872BC0B-C044-46D1-A9F3-5C20221ACAB0}" type="pres">
      <dgm:prSet presAssocID="{1AE2E2A0-DF8A-4B6D-A887-97BE505F65C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7B8F9E-8EF4-4242-92AD-263CC65EDBAC}" type="pres">
      <dgm:prSet presAssocID="{1AE2E2A0-DF8A-4B6D-A887-97BE505F65C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94352D-EC6A-469C-95BE-EB7C71A17BBA}" type="pres">
      <dgm:prSet presAssocID="{B250E60C-C679-43B4-BAE8-F3650BBD197E}" presName="space" presStyleCnt="0"/>
      <dgm:spPr/>
      <dgm:t>
        <a:bodyPr/>
        <a:lstStyle/>
        <a:p>
          <a:endParaRPr lang="en-US"/>
        </a:p>
      </dgm:t>
    </dgm:pt>
    <dgm:pt modelId="{66819355-CA1A-4214-95F3-71E9C1651076}" type="pres">
      <dgm:prSet presAssocID="{787B4187-205D-4F2A-AA75-9485DCBB562B}" presName="composite" presStyleCnt="0"/>
      <dgm:spPr/>
      <dgm:t>
        <a:bodyPr/>
        <a:lstStyle/>
        <a:p>
          <a:endParaRPr lang="en-US"/>
        </a:p>
      </dgm:t>
    </dgm:pt>
    <dgm:pt modelId="{49B1082E-66FD-460E-95B3-353D6C947A2D}" type="pres">
      <dgm:prSet presAssocID="{787B4187-205D-4F2A-AA75-9485DCBB562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52F883-4433-4F7F-A9B7-60553EE5929F}" type="pres">
      <dgm:prSet presAssocID="{787B4187-205D-4F2A-AA75-9485DCBB562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5B248D-5626-4F3C-915C-5A8CAF0AAF3B}" type="pres">
      <dgm:prSet presAssocID="{BD794CE4-13F5-4CF5-ACE9-C48A14A5C289}" presName="space" presStyleCnt="0"/>
      <dgm:spPr/>
    </dgm:pt>
    <dgm:pt modelId="{A2C801B2-9C61-4F41-B741-9AF56FA668C5}" type="pres">
      <dgm:prSet presAssocID="{A3EB4F5C-DA07-4385-9856-974230B19395}" presName="composite" presStyleCnt="0"/>
      <dgm:spPr/>
    </dgm:pt>
    <dgm:pt modelId="{8B308646-0335-4CEA-9BBC-8517D0DCA913}" type="pres">
      <dgm:prSet presAssocID="{A3EB4F5C-DA07-4385-9856-974230B1939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5EFE3-8B0F-49D5-BDA7-176EC775919C}" type="pres">
      <dgm:prSet presAssocID="{A3EB4F5C-DA07-4385-9856-974230B1939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0D7C8B-A6BA-478E-B134-577A8B8E6DCC}" type="presOf" srcId="{FCBCA7B7-048C-478E-B57C-38AD5631A981}" destId="{2B7B8F9E-8EF4-4242-92AD-263CC65EDBAC}" srcOrd="0" destOrd="2" presId="urn:microsoft.com/office/officeart/2005/8/layout/hList1"/>
    <dgm:cxn modelId="{94F05F9E-BABD-4295-99FB-E7DE51AFD2DA}" srcId="{787B4187-205D-4F2A-AA75-9485DCBB562B}" destId="{CA733E9B-7951-483F-8D20-F0D82AF9B51C}" srcOrd="1" destOrd="0" parTransId="{C2AB93BB-EA7D-4BE6-A99F-C39BD4E4BC3F}" sibTransId="{17FD4096-E9C1-45F6-88CF-7DEDF6174CDB}"/>
    <dgm:cxn modelId="{1A51D60B-FF0C-4BE8-92F2-F2E6DD0CBEE7}" srcId="{1AE2E2A0-DF8A-4B6D-A887-97BE505F65C8}" destId="{35659E9E-4AC0-4278-88D8-8DD08CE176A0}" srcOrd="0" destOrd="0" parTransId="{1A9266B4-A259-4B27-86BE-ECBD65968EE4}" sibTransId="{379E0AA1-592B-48E6-AFFA-63AD2FA4A435}"/>
    <dgm:cxn modelId="{D21DE3FE-CB02-4852-A294-1B5686128EF0}" type="presOf" srcId="{787B4187-205D-4F2A-AA75-9485DCBB562B}" destId="{49B1082E-66FD-460E-95B3-353D6C947A2D}" srcOrd="0" destOrd="0" presId="urn:microsoft.com/office/officeart/2005/8/layout/hList1"/>
    <dgm:cxn modelId="{2DD8B6BA-68C3-4FD9-984B-C24B5F77CF19}" srcId="{A3EB4F5C-DA07-4385-9856-974230B19395}" destId="{0A459575-88D3-43E7-8617-B186CFB554FD}" srcOrd="1" destOrd="0" parTransId="{2456D625-5D24-4FB2-84C0-A7CB8AB41F44}" sibTransId="{92864BC6-976C-498A-A6F2-D2CE8A57169B}"/>
    <dgm:cxn modelId="{A1A88CE7-C56F-4512-A407-A501BB700B9C}" type="presOf" srcId="{35659E9E-4AC0-4278-88D8-8DD08CE176A0}" destId="{2B7B8F9E-8EF4-4242-92AD-263CC65EDBAC}" srcOrd="0" destOrd="0" presId="urn:microsoft.com/office/officeart/2005/8/layout/hList1"/>
    <dgm:cxn modelId="{5447A2F3-C732-43FC-AA6E-EF8DCDC16D87}" type="presOf" srcId="{1AE2E2A0-DF8A-4B6D-A887-97BE505F65C8}" destId="{C872BC0B-C044-46D1-A9F3-5C20221ACAB0}" srcOrd="0" destOrd="0" presId="urn:microsoft.com/office/officeart/2005/8/layout/hList1"/>
    <dgm:cxn modelId="{69E72DD0-DD16-4225-B3E4-B23638296891}" srcId="{787B4187-205D-4F2A-AA75-9485DCBB562B}" destId="{348DD09D-9518-41A2-9AC8-2E6AC3C0FE32}" srcOrd="0" destOrd="0" parTransId="{42F35F7E-8908-423D-9A31-C09805C4A5D9}" sibTransId="{2D0CD7C3-A765-4E4C-986C-D237B3193303}"/>
    <dgm:cxn modelId="{200BB620-1D68-4405-BCBB-21862E27D743}" srcId="{A3EB4F5C-DA07-4385-9856-974230B19395}" destId="{7AB25241-DE89-437D-9ED7-EE3FC7361342}" srcOrd="0" destOrd="0" parTransId="{9BA07052-D23F-422E-8A59-4D32E53E7719}" sibTransId="{A6C30691-3047-4FD2-8250-337642ADC4B5}"/>
    <dgm:cxn modelId="{77D4E76C-FC87-4E2E-BAE4-BE4B823B281B}" srcId="{593E7F7D-F428-4D99-B109-FA815BA39CBB}" destId="{1AE2E2A0-DF8A-4B6D-A887-97BE505F65C8}" srcOrd="0" destOrd="0" parTransId="{03FD0E64-1EBC-4240-9AA2-B56486E2E7F5}" sibTransId="{B250E60C-C679-43B4-BAE8-F3650BBD197E}"/>
    <dgm:cxn modelId="{ED1EC3D9-072E-4C60-89C9-60EC3F4A577E}" type="presOf" srcId="{0A459575-88D3-43E7-8617-B186CFB554FD}" destId="{1035EFE3-8B0F-49D5-BDA7-176EC775919C}" srcOrd="0" destOrd="1" presId="urn:microsoft.com/office/officeart/2005/8/layout/hList1"/>
    <dgm:cxn modelId="{EE7FDDCD-7D67-4435-94A9-74177FBF1858}" srcId="{593E7F7D-F428-4D99-B109-FA815BA39CBB}" destId="{A3EB4F5C-DA07-4385-9856-974230B19395}" srcOrd="2" destOrd="0" parTransId="{B93CED9B-90D1-4FA2-9BFF-39B7E70D6678}" sibTransId="{1F1AB80B-5AA5-4382-B1C3-3B1195D90A65}"/>
    <dgm:cxn modelId="{7A9DC247-A973-43D9-B3C0-2D1E3DAD1D84}" type="presOf" srcId="{348DD09D-9518-41A2-9AC8-2E6AC3C0FE32}" destId="{0052F883-4433-4F7F-A9B7-60553EE5929F}" srcOrd="0" destOrd="0" presId="urn:microsoft.com/office/officeart/2005/8/layout/hList1"/>
    <dgm:cxn modelId="{237BF2F2-6E2D-49BD-AA9D-F0DA00D11855}" srcId="{1AE2E2A0-DF8A-4B6D-A887-97BE505F65C8}" destId="{FCBCA7B7-048C-478E-B57C-38AD5631A981}" srcOrd="2" destOrd="0" parTransId="{B8B70A16-C82D-4B4B-83CF-79F1233BA2A2}" sibTransId="{860F3C25-5CD0-4001-A481-AFC8A4B6B939}"/>
    <dgm:cxn modelId="{99FCCFC5-CCE3-4A32-8584-476528AF5511}" type="presOf" srcId="{A3EB4F5C-DA07-4385-9856-974230B19395}" destId="{8B308646-0335-4CEA-9BBC-8517D0DCA913}" srcOrd="0" destOrd="0" presId="urn:microsoft.com/office/officeart/2005/8/layout/hList1"/>
    <dgm:cxn modelId="{3B02946F-74F9-428A-A73E-C4A4AA252F6E}" type="presOf" srcId="{7AB25241-DE89-437D-9ED7-EE3FC7361342}" destId="{1035EFE3-8B0F-49D5-BDA7-176EC775919C}" srcOrd="0" destOrd="0" presId="urn:microsoft.com/office/officeart/2005/8/layout/hList1"/>
    <dgm:cxn modelId="{CDFB4C2B-A516-4A0C-BFA7-FC3148E2AFA2}" type="presOf" srcId="{51BE911A-ADA6-4EE4-B39D-30C0DA4356B7}" destId="{2B7B8F9E-8EF4-4242-92AD-263CC65EDBAC}" srcOrd="0" destOrd="1" presId="urn:microsoft.com/office/officeart/2005/8/layout/hList1"/>
    <dgm:cxn modelId="{F4E919FD-CCDE-422B-807B-082BE4B5836C}" type="presOf" srcId="{CA733E9B-7951-483F-8D20-F0D82AF9B51C}" destId="{0052F883-4433-4F7F-A9B7-60553EE5929F}" srcOrd="0" destOrd="1" presId="urn:microsoft.com/office/officeart/2005/8/layout/hList1"/>
    <dgm:cxn modelId="{FE7EA839-0081-4357-8C7C-303B4FDB7ABF}" srcId="{593E7F7D-F428-4D99-B109-FA815BA39CBB}" destId="{787B4187-205D-4F2A-AA75-9485DCBB562B}" srcOrd="1" destOrd="0" parTransId="{F1BF8DF2-705D-4D6E-80D8-7516A3E0CBBD}" sibTransId="{BD794CE4-13F5-4CF5-ACE9-C48A14A5C289}"/>
    <dgm:cxn modelId="{B78CA2B9-3890-422A-99A5-57E079D23EBE}" srcId="{1AE2E2A0-DF8A-4B6D-A887-97BE505F65C8}" destId="{51BE911A-ADA6-4EE4-B39D-30C0DA4356B7}" srcOrd="1" destOrd="0" parTransId="{D44B09DF-3085-40D5-B8B4-55803259D580}" sibTransId="{694D60FA-4C6B-43DD-95D0-95CE3F7964E5}"/>
    <dgm:cxn modelId="{8D4FE204-92D8-46E3-925F-297422ACAA71}" type="presOf" srcId="{593E7F7D-F428-4D99-B109-FA815BA39CBB}" destId="{C9983D21-D342-4901-8AE5-867028233476}" srcOrd="0" destOrd="0" presId="urn:microsoft.com/office/officeart/2005/8/layout/hList1"/>
    <dgm:cxn modelId="{5718F6AF-8C21-48E5-93AE-B05B70218A23}" type="presParOf" srcId="{C9983D21-D342-4901-8AE5-867028233476}" destId="{423866DA-E192-4EAE-A1FD-A09DB55FF4C1}" srcOrd="0" destOrd="0" presId="urn:microsoft.com/office/officeart/2005/8/layout/hList1"/>
    <dgm:cxn modelId="{29CA03C1-62CC-4CE4-977A-0D9BD985A63B}" type="presParOf" srcId="{423866DA-E192-4EAE-A1FD-A09DB55FF4C1}" destId="{C872BC0B-C044-46D1-A9F3-5C20221ACAB0}" srcOrd="0" destOrd="0" presId="urn:microsoft.com/office/officeart/2005/8/layout/hList1"/>
    <dgm:cxn modelId="{6D2B114A-B40D-4507-9A4C-D81280D78A7A}" type="presParOf" srcId="{423866DA-E192-4EAE-A1FD-A09DB55FF4C1}" destId="{2B7B8F9E-8EF4-4242-92AD-263CC65EDBAC}" srcOrd="1" destOrd="0" presId="urn:microsoft.com/office/officeart/2005/8/layout/hList1"/>
    <dgm:cxn modelId="{FD79C77E-E327-4B96-9A52-9564DE56C211}" type="presParOf" srcId="{C9983D21-D342-4901-8AE5-867028233476}" destId="{C794352D-EC6A-469C-95BE-EB7C71A17BBA}" srcOrd="1" destOrd="0" presId="urn:microsoft.com/office/officeart/2005/8/layout/hList1"/>
    <dgm:cxn modelId="{96771A39-C4EE-4C86-B29D-06D72B090946}" type="presParOf" srcId="{C9983D21-D342-4901-8AE5-867028233476}" destId="{66819355-CA1A-4214-95F3-71E9C1651076}" srcOrd="2" destOrd="0" presId="urn:microsoft.com/office/officeart/2005/8/layout/hList1"/>
    <dgm:cxn modelId="{F8F4D0E5-ABCE-4E58-A741-1A0A90F865BF}" type="presParOf" srcId="{66819355-CA1A-4214-95F3-71E9C1651076}" destId="{49B1082E-66FD-460E-95B3-353D6C947A2D}" srcOrd="0" destOrd="0" presId="urn:microsoft.com/office/officeart/2005/8/layout/hList1"/>
    <dgm:cxn modelId="{8A6590E4-6234-45ED-9741-D7998AE451A7}" type="presParOf" srcId="{66819355-CA1A-4214-95F3-71E9C1651076}" destId="{0052F883-4433-4F7F-A9B7-60553EE5929F}" srcOrd="1" destOrd="0" presId="urn:microsoft.com/office/officeart/2005/8/layout/hList1"/>
    <dgm:cxn modelId="{CCB77FDA-50A6-4DE5-A514-0A8EC167AC24}" type="presParOf" srcId="{C9983D21-D342-4901-8AE5-867028233476}" destId="{705B248D-5626-4F3C-915C-5A8CAF0AAF3B}" srcOrd="3" destOrd="0" presId="urn:microsoft.com/office/officeart/2005/8/layout/hList1"/>
    <dgm:cxn modelId="{357285FD-114B-42F7-95AF-3C6D67192DBC}" type="presParOf" srcId="{C9983D21-D342-4901-8AE5-867028233476}" destId="{A2C801B2-9C61-4F41-B741-9AF56FA668C5}" srcOrd="4" destOrd="0" presId="urn:microsoft.com/office/officeart/2005/8/layout/hList1"/>
    <dgm:cxn modelId="{8B42CF3A-2A88-4735-B43B-C3C2E6ACAF2A}" type="presParOf" srcId="{A2C801B2-9C61-4F41-B741-9AF56FA668C5}" destId="{8B308646-0335-4CEA-9BBC-8517D0DCA913}" srcOrd="0" destOrd="0" presId="urn:microsoft.com/office/officeart/2005/8/layout/hList1"/>
    <dgm:cxn modelId="{135630E5-18E3-4453-BDE2-AE7E9F652C1C}" type="presParOf" srcId="{A2C801B2-9C61-4F41-B741-9AF56FA668C5}" destId="{1035EFE3-8B0F-49D5-BDA7-176EC775919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CCCE80-D097-4C7A-9F84-498356D3D48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33094-E051-4A16-B512-9407347D29F2}">
      <dgm:prSet phldrT="[Text]"/>
      <dgm:spPr/>
      <dgm:t>
        <a:bodyPr/>
        <a:lstStyle/>
        <a:p>
          <a:r>
            <a:rPr lang="en-US" dirty="0" smtClean="0"/>
            <a:t>Pros</a:t>
          </a:r>
          <a:endParaRPr lang="en-US" dirty="0"/>
        </a:p>
      </dgm:t>
    </dgm:pt>
    <dgm:pt modelId="{38733551-C0EA-4646-9211-43ABB50E3889}" type="parTrans" cxnId="{3553BD50-8724-4800-9A8B-7590F66EB22A}">
      <dgm:prSet/>
      <dgm:spPr/>
      <dgm:t>
        <a:bodyPr/>
        <a:lstStyle/>
        <a:p>
          <a:endParaRPr lang="en-US"/>
        </a:p>
      </dgm:t>
    </dgm:pt>
    <dgm:pt modelId="{8AD571AC-3802-45A1-A586-E5714AB934F2}" type="sibTrans" cxnId="{3553BD50-8724-4800-9A8B-7590F66EB22A}">
      <dgm:prSet/>
      <dgm:spPr/>
      <dgm:t>
        <a:bodyPr/>
        <a:lstStyle/>
        <a:p>
          <a:endParaRPr lang="en-US"/>
        </a:p>
      </dgm:t>
    </dgm:pt>
    <dgm:pt modelId="{D807D3D0-BC8A-4511-B45B-2DA96946F383}">
      <dgm:prSet phldrT="[Text]"/>
      <dgm:spPr/>
      <dgm:t>
        <a:bodyPr/>
        <a:lstStyle/>
        <a:p>
          <a:r>
            <a:rPr lang="en-US" dirty="0" smtClean="0"/>
            <a:t>Much transit experience</a:t>
          </a:r>
          <a:endParaRPr lang="en-US" dirty="0"/>
        </a:p>
      </dgm:t>
    </dgm:pt>
    <dgm:pt modelId="{745392D8-8E54-4521-B4C7-822C527EAB5A}" type="parTrans" cxnId="{313793AD-8568-4114-B351-D1DF5DFEC4CA}">
      <dgm:prSet/>
      <dgm:spPr/>
      <dgm:t>
        <a:bodyPr/>
        <a:lstStyle/>
        <a:p>
          <a:endParaRPr lang="en-US"/>
        </a:p>
      </dgm:t>
    </dgm:pt>
    <dgm:pt modelId="{F876ECE0-F1E9-4180-9B96-53CA05621808}" type="sibTrans" cxnId="{313793AD-8568-4114-B351-D1DF5DFEC4CA}">
      <dgm:prSet/>
      <dgm:spPr/>
      <dgm:t>
        <a:bodyPr/>
        <a:lstStyle/>
        <a:p>
          <a:endParaRPr lang="en-US"/>
        </a:p>
      </dgm:t>
    </dgm:pt>
    <dgm:pt modelId="{D1D45C11-2072-4D54-8129-C21AA88D76C0}">
      <dgm:prSet phldrT="[Text]"/>
      <dgm:spPr/>
      <dgm:t>
        <a:bodyPr/>
        <a:lstStyle/>
        <a:p>
          <a:r>
            <a:rPr lang="en-US" dirty="0" smtClean="0"/>
            <a:t>Fuel costs generally less that diesel</a:t>
          </a:r>
          <a:endParaRPr lang="en-US" dirty="0"/>
        </a:p>
      </dgm:t>
    </dgm:pt>
    <dgm:pt modelId="{9C42DDE7-C741-450A-AE03-5C387855C3B3}" type="parTrans" cxnId="{83D670C2-C844-46FC-BFC0-CD68F8E7C414}">
      <dgm:prSet/>
      <dgm:spPr/>
      <dgm:t>
        <a:bodyPr/>
        <a:lstStyle/>
        <a:p>
          <a:endParaRPr lang="en-US"/>
        </a:p>
      </dgm:t>
    </dgm:pt>
    <dgm:pt modelId="{1A6F8864-8055-43B7-B137-FABCEE2DA4DD}" type="sibTrans" cxnId="{83D670C2-C844-46FC-BFC0-CD68F8E7C414}">
      <dgm:prSet/>
      <dgm:spPr/>
      <dgm:t>
        <a:bodyPr/>
        <a:lstStyle/>
        <a:p>
          <a:endParaRPr lang="en-US"/>
        </a:p>
      </dgm:t>
    </dgm:pt>
    <dgm:pt modelId="{C6198662-2995-4C56-9B53-388BF3F71CF1}">
      <dgm:prSet phldrT="[Text]"/>
      <dgm:spPr/>
      <dgm:t>
        <a:bodyPr/>
        <a:lstStyle/>
        <a:p>
          <a:r>
            <a:rPr lang="en-US" dirty="0" smtClean="0"/>
            <a:t>Cons</a:t>
          </a:r>
          <a:endParaRPr lang="en-US" dirty="0"/>
        </a:p>
      </dgm:t>
    </dgm:pt>
    <dgm:pt modelId="{0B3C1A49-9161-416E-A76D-065A9CCAA29C}" type="parTrans" cxnId="{5CED9CDC-1546-4F8E-A345-A5FB1104CF1A}">
      <dgm:prSet/>
      <dgm:spPr/>
      <dgm:t>
        <a:bodyPr/>
        <a:lstStyle/>
        <a:p>
          <a:endParaRPr lang="en-US"/>
        </a:p>
      </dgm:t>
    </dgm:pt>
    <dgm:pt modelId="{8947E0E5-EC87-4487-8E7D-1033A9B40296}" type="sibTrans" cxnId="{5CED9CDC-1546-4F8E-A345-A5FB1104CF1A}">
      <dgm:prSet/>
      <dgm:spPr/>
      <dgm:t>
        <a:bodyPr/>
        <a:lstStyle/>
        <a:p>
          <a:endParaRPr lang="en-US"/>
        </a:p>
      </dgm:t>
    </dgm:pt>
    <dgm:pt modelId="{53D58DDF-C35E-40EC-A3CB-032A719FBF46}">
      <dgm:prSet phldrT="[Text]"/>
      <dgm:spPr/>
      <dgm:t>
        <a:bodyPr/>
        <a:lstStyle/>
        <a:p>
          <a:r>
            <a:rPr lang="en-US" dirty="0" smtClean="0"/>
            <a:t>Fire concerns; fire suppression equipment</a:t>
          </a:r>
          <a:endParaRPr lang="en-US" dirty="0"/>
        </a:p>
      </dgm:t>
    </dgm:pt>
    <dgm:pt modelId="{AABCEBBD-200D-49AA-A754-AEFE607D0321}" type="parTrans" cxnId="{AB9A3160-EAFD-4F45-B368-471ABFDCF888}">
      <dgm:prSet/>
      <dgm:spPr/>
      <dgm:t>
        <a:bodyPr/>
        <a:lstStyle/>
        <a:p>
          <a:endParaRPr lang="en-US"/>
        </a:p>
      </dgm:t>
    </dgm:pt>
    <dgm:pt modelId="{A5111874-C223-427D-969B-85DB206B28DF}" type="sibTrans" cxnId="{AB9A3160-EAFD-4F45-B368-471ABFDCF888}">
      <dgm:prSet/>
      <dgm:spPr/>
      <dgm:t>
        <a:bodyPr/>
        <a:lstStyle/>
        <a:p>
          <a:endParaRPr lang="en-US"/>
        </a:p>
      </dgm:t>
    </dgm:pt>
    <dgm:pt modelId="{F6F7C2AF-F6B1-451C-8B49-22DAE5805643}">
      <dgm:prSet phldrT="[Text]"/>
      <dgm:spPr/>
      <dgm:t>
        <a:bodyPr/>
        <a:lstStyle/>
        <a:p>
          <a:r>
            <a:rPr lang="en-US" dirty="0" smtClean="0"/>
            <a:t>Capital costs for facilities</a:t>
          </a:r>
          <a:endParaRPr lang="en-US" dirty="0"/>
        </a:p>
      </dgm:t>
    </dgm:pt>
    <dgm:pt modelId="{20F33DF5-ED8D-4663-883E-023AA75FAE1E}" type="parTrans" cxnId="{284B3157-C9B8-44A7-8C89-E8ED06046916}">
      <dgm:prSet/>
      <dgm:spPr/>
      <dgm:t>
        <a:bodyPr/>
        <a:lstStyle/>
        <a:p>
          <a:endParaRPr lang="en-US"/>
        </a:p>
      </dgm:t>
    </dgm:pt>
    <dgm:pt modelId="{51CC5AF3-F93F-45C9-A455-CF7E299A5599}" type="sibTrans" cxnId="{284B3157-C9B8-44A7-8C89-E8ED06046916}">
      <dgm:prSet/>
      <dgm:spPr/>
      <dgm:t>
        <a:bodyPr/>
        <a:lstStyle/>
        <a:p>
          <a:endParaRPr lang="en-US"/>
        </a:p>
      </dgm:t>
    </dgm:pt>
    <dgm:pt modelId="{20362562-EA6F-40B3-AABD-4E605118C7CA}">
      <dgm:prSet phldrT="[Text]"/>
      <dgm:spPr/>
      <dgm:t>
        <a:bodyPr/>
        <a:lstStyle/>
        <a:p>
          <a:endParaRPr lang="en-US" dirty="0"/>
        </a:p>
      </dgm:t>
    </dgm:pt>
    <dgm:pt modelId="{EFC8EE8A-DAB3-4A16-ABB5-42161C513696}" type="parTrans" cxnId="{5B78086D-A180-4CFD-BB15-4DBE35ABBC70}">
      <dgm:prSet/>
      <dgm:spPr/>
      <dgm:t>
        <a:bodyPr/>
        <a:lstStyle/>
        <a:p>
          <a:endParaRPr lang="en-US"/>
        </a:p>
      </dgm:t>
    </dgm:pt>
    <dgm:pt modelId="{EB3FAE16-0015-42F8-BA65-719AD53555A5}" type="sibTrans" cxnId="{5B78086D-A180-4CFD-BB15-4DBE35ABBC70}">
      <dgm:prSet/>
      <dgm:spPr/>
      <dgm:t>
        <a:bodyPr/>
        <a:lstStyle/>
        <a:p>
          <a:endParaRPr lang="en-US"/>
        </a:p>
      </dgm:t>
    </dgm:pt>
    <dgm:pt modelId="{8B6669E4-99B9-456F-8546-AB0016386409}">
      <dgm:prSet phldrT="[Text]"/>
      <dgm:spPr/>
      <dgm:t>
        <a:bodyPr/>
        <a:lstStyle/>
        <a:p>
          <a:r>
            <a:rPr lang="en-US" dirty="0" smtClean="0"/>
            <a:t>Durable and reliable engines</a:t>
          </a:r>
          <a:endParaRPr lang="en-US" dirty="0"/>
        </a:p>
      </dgm:t>
    </dgm:pt>
    <dgm:pt modelId="{E9F7160B-5F92-4979-8137-8251E1C1B9B0}" type="parTrans" cxnId="{BC43C0BF-21A1-4CD2-BB41-6D0F1359921B}">
      <dgm:prSet/>
      <dgm:spPr/>
      <dgm:t>
        <a:bodyPr/>
        <a:lstStyle/>
        <a:p>
          <a:endParaRPr lang="en-US"/>
        </a:p>
      </dgm:t>
    </dgm:pt>
    <dgm:pt modelId="{03981EE1-E710-4B41-BA8F-DB73025D958E}" type="sibTrans" cxnId="{BC43C0BF-21A1-4CD2-BB41-6D0F1359921B}">
      <dgm:prSet/>
      <dgm:spPr/>
      <dgm:t>
        <a:bodyPr/>
        <a:lstStyle/>
        <a:p>
          <a:endParaRPr lang="en-US"/>
        </a:p>
      </dgm:t>
    </dgm:pt>
    <dgm:pt modelId="{00057D03-CFC3-4D48-AD05-D3690F2F33A1}">
      <dgm:prSet phldrT="[Text]"/>
      <dgm:spPr/>
      <dgm:t>
        <a:bodyPr/>
        <a:lstStyle/>
        <a:p>
          <a:r>
            <a:rPr lang="en-US" dirty="0" smtClean="0"/>
            <a:t>Reliable supply</a:t>
          </a:r>
          <a:endParaRPr lang="en-US" dirty="0"/>
        </a:p>
      </dgm:t>
    </dgm:pt>
    <dgm:pt modelId="{B641D2A0-3619-4657-99DD-0CD980FD6BA0}" type="parTrans" cxnId="{E5A26492-B6CF-4002-8B6C-86924A451588}">
      <dgm:prSet/>
      <dgm:spPr/>
      <dgm:t>
        <a:bodyPr/>
        <a:lstStyle/>
        <a:p>
          <a:endParaRPr lang="en-US"/>
        </a:p>
      </dgm:t>
    </dgm:pt>
    <dgm:pt modelId="{C93969DF-D06D-40C0-818C-18C954F13C34}" type="sibTrans" cxnId="{E5A26492-B6CF-4002-8B6C-86924A451588}">
      <dgm:prSet/>
      <dgm:spPr/>
      <dgm:t>
        <a:bodyPr/>
        <a:lstStyle/>
        <a:p>
          <a:endParaRPr lang="en-US"/>
        </a:p>
      </dgm:t>
    </dgm:pt>
    <dgm:pt modelId="{CF843868-5474-4C18-8737-9DAD96D5977C}">
      <dgm:prSet phldrT="[Text]"/>
      <dgm:spPr/>
      <dgm:t>
        <a:bodyPr/>
        <a:lstStyle/>
        <a:p>
          <a:r>
            <a:rPr lang="en-US" dirty="0" smtClean="0"/>
            <a:t>Higher maintenance costs (CNG)</a:t>
          </a:r>
          <a:endParaRPr lang="en-US" dirty="0"/>
        </a:p>
      </dgm:t>
    </dgm:pt>
    <dgm:pt modelId="{39064092-9869-4D6D-A7D5-11B05F9C834E}" type="parTrans" cxnId="{67F3CB5E-F0F4-4BD3-948A-2F9998AC1556}">
      <dgm:prSet/>
      <dgm:spPr/>
      <dgm:t>
        <a:bodyPr/>
        <a:lstStyle/>
        <a:p>
          <a:endParaRPr lang="en-US"/>
        </a:p>
      </dgm:t>
    </dgm:pt>
    <dgm:pt modelId="{76387DA4-5D53-4205-AA8C-AA3EFA7848FA}" type="sibTrans" cxnId="{67F3CB5E-F0F4-4BD3-948A-2F9998AC1556}">
      <dgm:prSet/>
      <dgm:spPr/>
      <dgm:t>
        <a:bodyPr/>
        <a:lstStyle/>
        <a:p>
          <a:endParaRPr lang="en-US"/>
        </a:p>
      </dgm:t>
    </dgm:pt>
    <dgm:pt modelId="{3264178C-5ADE-45B3-B326-40173677B9CA}">
      <dgm:prSet phldrT="[Text]"/>
      <dgm:spPr/>
      <dgm:t>
        <a:bodyPr/>
        <a:lstStyle/>
        <a:p>
          <a:r>
            <a:rPr lang="en-US" dirty="0" smtClean="0"/>
            <a:t>Similar emissions</a:t>
          </a:r>
          <a:endParaRPr lang="en-US" dirty="0"/>
        </a:p>
      </dgm:t>
    </dgm:pt>
    <dgm:pt modelId="{4BBE6217-E83F-433A-8185-09A00C4EB960}" type="parTrans" cxnId="{DF37863A-ECD6-4C5B-918F-085DD8302D0C}">
      <dgm:prSet/>
      <dgm:spPr/>
      <dgm:t>
        <a:bodyPr/>
        <a:lstStyle/>
        <a:p>
          <a:endParaRPr lang="en-US"/>
        </a:p>
      </dgm:t>
    </dgm:pt>
    <dgm:pt modelId="{10B53568-F655-4EDF-B613-A929298E6EE3}" type="sibTrans" cxnId="{DF37863A-ECD6-4C5B-918F-085DD8302D0C}">
      <dgm:prSet/>
      <dgm:spPr/>
      <dgm:t>
        <a:bodyPr/>
        <a:lstStyle/>
        <a:p>
          <a:endParaRPr lang="en-US"/>
        </a:p>
      </dgm:t>
    </dgm:pt>
    <dgm:pt modelId="{210255BA-EABF-41E3-9D94-4ADA2CDA26C8}">
      <dgm:prSet phldrT="[Text]"/>
      <dgm:spPr/>
      <dgm:t>
        <a:bodyPr/>
        <a:lstStyle/>
        <a:p>
          <a:r>
            <a:rPr lang="en-US" dirty="0" smtClean="0"/>
            <a:t>Similar maintenance costs (LNG) </a:t>
          </a:r>
          <a:endParaRPr lang="en-US" dirty="0"/>
        </a:p>
      </dgm:t>
    </dgm:pt>
    <dgm:pt modelId="{7B241FF3-C308-4DA0-8AAB-51DCC9E8B126}" type="parTrans" cxnId="{BB52CE58-4373-46B1-848F-37729090E9FA}">
      <dgm:prSet/>
      <dgm:spPr/>
      <dgm:t>
        <a:bodyPr/>
        <a:lstStyle/>
        <a:p>
          <a:endParaRPr lang="en-US"/>
        </a:p>
      </dgm:t>
    </dgm:pt>
    <dgm:pt modelId="{7ECFA2C1-E149-45EB-BCDC-97653FA650AB}" type="sibTrans" cxnId="{BB52CE58-4373-46B1-848F-37729090E9FA}">
      <dgm:prSet/>
      <dgm:spPr/>
      <dgm:t>
        <a:bodyPr/>
        <a:lstStyle/>
        <a:p>
          <a:endParaRPr lang="en-US"/>
        </a:p>
      </dgm:t>
    </dgm:pt>
    <dgm:pt modelId="{BC089F5F-356B-4736-9506-33BC4660188F}">
      <dgm:prSet phldrT="[Text]"/>
      <dgm:spPr/>
      <dgm:t>
        <a:bodyPr/>
        <a:lstStyle/>
        <a:p>
          <a:r>
            <a:rPr lang="en-US" dirty="0" smtClean="0"/>
            <a:t>Lower fuel economy (due to tanks)</a:t>
          </a:r>
          <a:endParaRPr lang="en-US" dirty="0"/>
        </a:p>
      </dgm:t>
    </dgm:pt>
    <dgm:pt modelId="{A9356820-F7B0-44A1-91A7-9FAA9E7C5312}" type="parTrans" cxnId="{C42CFAAF-2216-4689-8037-21F2D61B784B}">
      <dgm:prSet/>
      <dgm:spPr/>
    </dgm:pt>
    <dgm:pt modelId="{50E5582E-E79D-490D-8A88-5F843380A9EE}" type="sibTrans" cxnId="{C42CFAAF-2216-4689-8037-21F2D61B784B}">
      <dgm:prSet/>
      <dgm:spPr/>
    </dgm:pt>
    <dgm:pt modelId="{2E93A4CB-A114-4D77-AEC5-87ABA218048E}">
      <dgm:prSet phldrT="[Text]"/>
      <dgm:spPr/>
      <dgm:t>
        <a:bodyPr/>
        <a:lstStyle/>
        <a:p>
          <a:r>
            <a:rPr lang="en-US" dirty="0" smtClean="0"/>
            <a:t>Maintenance and driver training</a:t>
          </a:r>
          <a:endParaRPr lang="en-US" dirty="0"/>
        </a:p>
      </dgm:t>
    </dgm:pt>
    <dgm:pt modelId="{12F5D280-4CB9-4175-9CC3-29D3A9F55E27}" type="parTrans" cxnId="{82509B11-D112-41FF-A9FE-5AB8D259D8AB}">
      <dgm:prSet/>
      <dgm:spPr/>
    </dgm:pt>
    <dgm:pt modelId="{8C4F0743-DE0A-49CB-B57D-24EBC20A7E12}" type="sibTrans" cxnId="{82509B11-D112-41FF-A9FE-5AB8D259D8AB}">
      <dgm:prSet/>
      <dgm:spPr/>
    </dgm:pt>
    <dgm:pt modelId="{63C29D57-A449-4F98-9BE4-2000BCDD5DF4}" type="pres">
      <dgm:prSet presAssocID="{29CCCE80-D097-4C7A-9F84-498356D3D48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1D298F-1EE9-4762-A6C2-23B9719759F7}" type="pres">
      <dgm:prSet presAssocID="{4E633094-E051-4A16-B512-9407347D29F2}" presName="composite" presStyleCnt="0"/>
      <dgm:spPr/>
    </dgm:pt>
    <dgm:pt modelId="{5443EDC4-D04F-4584-9C0E-BE159CF87F25}" type="pres">
      <dgm:prSet presAssocID="{4E633094-E051-4A16-B512-9407347D29F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32A2B-D22A-4FD9-88A3-69467FFA7176}" type="pres">
      <dgm:prSet presAssocID="{4E633094-E051-4A16-B512-9407347D29F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0CA4B-3A1A-4793-86E0-A1DDA39A7733}" type="pres">
      <dgm:prSet presAssocID="{8AD571AC-3802-45A1-A586-E5714AB934F2}" presName="space" presStyleCnt="0"/>
      <dgm:spPr/>
    </dgm:pt>
    <dgm:pt modelId="{7380AECB-7258-4716-B3E2-B59249741EB9}" type="pres">
      <dgm:prSet presAssocID="{C6198662-2995-4C56-9B53-388BF3F71CF1}" presName="composite" presStyleCnt="0"/>
      <dgm:spPr/>
    </dgm:pt>
    <dgm:pt modelId="{F1E42883-F985-45A7-9121-3EFB19F67E47}" type="pres">
      <dgm:prSet presAssocID="{C6198662-2995-4C56-9B53-388BF3F71C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BDF401-F6E6-4FB0-9AB4-685EA107814C}" type="pres">
      <dgm:prSet presAssocID="{C6198662-2995-4C56-9B53-388BF3F71CF1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2CFAAF-2216-4689-8037-21F2D61B784B}" srcId="{C6198662-2995-4C56-9B53-388BF3F71CF1}" destId="{BC089F5F-356B-4736-9506-33BC4660188F}" srcOrd="4" destOrd="0" parTransId="{A9356820-F7B0-44A1-91A7-9FAA9E7C5312}" sibTransId="{50E5582E-E79D-490D-8A88-5F843380A9EE}"/>
    <dgm:cxn modelId="{82509B11-D112-41FF-A9FE-5AB8D259D8AB}" srcId="{C6198662-2995-4C56-9B53-388BF3F71CF1}" destId="{2E93A4CB-A114-4D77-AEC5-87ABA218048E}" srcOrd="5" destOrd="0" parTransId="{12F5D280-4CB9-4175-9CC3-29D3A9F55E27}" sibTransId="{8C4F0743-DE0A-49CB-B57D-24EBC20A7E12}"/>
    <dgm:cxn modelId="{83D670C2-C844-46FC-BFC0-CD68F8E7C414}" srcId="{4E633094-E051-4A16-B512-9407347D29F2}" destId="{D1D45C11-2072-4D54-8129-C21AA88D76C0}" srcOrd="1" destOrd="0" parTransId="{9C42DDE7-C741-450A-AE03-5C387855C3B3}" sibTransId="{1A6F8864-8055-43B7-B137-FABCEE2DA4DD}"/>
    <dgm:cxn modelId="{EA748913-549E-48A2-BC57-2DF349F48B36}" type="presOf" srcId="{D807D3D0-BC8A-4511-B45B-2DA96946F383}" destId="{2FE32A2B-D22A-4FD9-88A3-69467FFA7176}" srcOrd="0" destOrd="0" presId="urn:microsoft.com/office/officeart/2005/8/layout/hList1"/>
    <dgm:cxn modelId="{3553BD50-8724-4800-9A8B-7590F66EB22A}" srcId="{29CCCE80-D097-4C7A-9F84-498356D3D481}" destId="{4E633094-E051-4A16-B512-9407347D29F2}" srcOrd="0" destOrd="0" parTransId="{38733551-C0EA-4646-9211-43ABB50E3889}" sibTransId="{8AD571AC-3802-45A1-A586-E5714AB934F2}"/>
    <dgm:cxn modelId="{258F317C-5086-4FB5-A053-011E3AFB56D9}" type="presOf" srcId="{210255BA-EABF-41E3-9D94-4ADA2CDA26C8}" destId="{2FE32A2B-D22A-4FD9-88A3-69467FFA7176}" srcOrd="0" destOrd="4" presId="urn:microsoft.com/office/officeart/2005/8/layout/hList1"/>
    <dgm:cxn modelId="{1B626AED-F0A1-4A5D-9BC2-3066362B81CF}" type="presOf" srcId="{8B6669E4-99B9-456F-8546-AB0016386409}" destId="{2FE32A2B-D22A-4FD9-88A3-69467FFA7176}" srcOrd="0" destOrd="2" presId="urn:microsoft.com/office/officeart/2005/8/layout/hList1"/>
    <dgm:cxn modelId="{BC43C0BF-21A1-4CD2-BB41-6D0F1359921B}" srcId="{4E633094-E051-4A16-B512-9407347D29F2}" destId="{8B6669E4-99B9-456F-8546-AB0016386409}" srcOrd="2" destOrd="0" parTransId="{E9F7160B-5F92-4979-8137-8251E1C1B9B0}" sibTransId="{03981EE1-E710-4B41-BA8F-DB73025D958E}"/>
    <dgm:cxn modelId="{DF37863A-ECD6-4C5B-918F-085DD8302D0C}" srcId="{C6198662-2995-4C56-9B53-388BF3F71CF1}" destId="{3264178C-5ADE-45B3-B326-40173677B9CA}" srcOrd="3" destOrd="0" parTransId="{4BBE6217-E83F-433A-8185-09A00C4EB960}" sibTransId="{10B53568-F655-4EDF-B613-A929298E6EE3}"/>
    <dgm:cxn modelId="{E8D8E3E4-9277-4F78-85E2-3F28F65296BF}" type="presOf" srcId="{4E633094-E051-4A16-B512-9407347D29F2}" destId="{5443EDC4-D04F-4584-9C0E-BE159CF87F25}" srcOrd="0" destOrd="0" presId="urn:microsoft.com/office/officeart/2005/8/layout/hList1"/>
    <dgm:cxn modelId="{DAE9D45C-BC51-4CB3-9C95-CD1EF75C6ECF}" type="presOf" srcId="{C6198662-2995-4C56-9B53-388BF3F71CF1}" destId="{F1E42883-F985-45A7-9121-3EFB19F67E47}" srcOrd="0" destOrd="0" presId="urn:microsoft.com/office/officeart/2005/8/layout/hList1"/>
    <dgm:cxn modelId="{313793AD-8568-4114-B351-D1DF5DFEC4CA}" srcId="{4E633094-E051-4A16-B512-9407347D29F2}" destId="{D807D3D0-BC8A-4511-B45B-2DA96946F383}" srcOrd="0" destOrd="0" parTransId="{745392D8-8E54-4521-B4C7-822C527EAB5A}" sibTransId="{F876ECE0-F1E9-4180-9B96-53CA05621808}"/>
    <dgm:cxn modelId="{BB52CE58-4373-46B1-848F-37729090E9FA}" srcId="{4E633094-E051-4A16-B512-9407347D29F2}" destId="{210255BA-EABF-41E3-9D94-4ADA2CDA26C8}" srcOrd="4" destOrd="0" parTransId="{7B241FF3-C308-4DA0-8AAB-51DCC9E8B126}" sibTransId="{7ECFA2C1-E149-45EB-BCDC-97653FA650AB}"/>
    <dgm:cxn modelId="{5CED9CDC-1546-4F8E-A345-A5FB1104CF1A}" srcId="{29CCCE80-D097-4C7A-9F84-498356D3D481}" destId="{C6198662-2995-4C56-9B53-388BF3F71CF1}" srcOrd="1" destOrd="0" parTransId="{0B3C1A49-9161-416E-A76D-065A9CCAA29C}" sibTransId="{8947E0E5-EC87-4487-8E7D-1033A9B40296}"/>
    <dgm:cxn modelId="{749EE524-7EC0-4ED3-8EA7-109094970AF6}" type="presOf" srcId="{2E93A4CB-A114-4D77-AEC5-87ABA218048E}" destId="{B5BDF401-F6E6-4FB0-9AB4-685EA107814C}" srcOrd="0" destOrd="5" presId="urn:microsoft.com/office/officeart/2005/8/layout/hList1"/>
    <dgm:cxn modelId="{BF936F32-E176-42DE-B4CA-4D2486683FC1}" type="presOf" srcId="{F6F7C2AF-F6B1-451C-8B49-22DAE5805643}" destId="{B5BDF401-F6E6-4FB0-9AB4-685EA107814C}" srcOrd="0" destOrd="1" presId="urn:microsoft.com/office/officeart/2005/8/layout/hList1"/>
    <dgm:cxn modelId="{E20BDC99-357D-40DF-8E18-FDCA2410C98F}" type="presOf" srcId="{00057D03-CFC3-4D48-AD05-D3690F2F33A1}" destId="{2FE32A2B-D22A-4FD9-88A3-69467FFA7176}" srcOrd="0" destOrd="3" presId="urn:microsoft.com/office/officeart/2005/8/layout/hList1"/>
    <dgm:cxn modelId="{E5A26492-B6CF-4002-8B6C-86924A451588}" srcId="{4E633094-E051-4A16-B512-9407347D29F2}" destId="{00057D03-CFC3-4D48-AD05-D3690F2F33A1}" srcOrd="3" destOrd="0" parTransId="{B641D2A0-3619-4657-99DD-0CD980FD6BA0}" sibTransId="{C93969DF-D06D-40C0-818C-18C954F13C34}"/>
    <dgm:cxn modelId="{D13EA01B-7261-4A7D-BF57-9095AC58C555}" type="presOf" srcId="{BC089F5F-356B-4736-9506-33BC4660188F}" destId="{B5BDF401-F6E6-4FB0-9AB4-685EA107814C}" srcOrd="0" destOrd="4" presId="urn:microsoft.com/office/officeart/2005/8/layout/hList1"/>
    <dgm:cxn modelId="{7F89CE40-40C3-4F42-8CA5-681CF7F43AF6}" type="presOf" srcId="{CF843868-5474-4C18-8737-9DAD96D5977C}" destId="{B5BDF401-F6E6-4FB0-9AB4-685EA107814C}" srcOrd="0" destOrd="2" presId="urn:microsoft.com/office/officeart/2005/8/layout/hList1"/>
    <dgm:cxn modelId="{284B3157-C9B8-44A7-8C89-E8ED06046916}" srcId="{C6198662-2995-4C56-9B53-388BF3F71CF1}" destId="{F6F7C2AF-F6B1-451C-8B49-22DAE5805643}" srcOrd="1" destOrd="0" parTransId="{20F33DF5-ED8D-4663-883E-023AA75FAE1E}" sibTransId="{51CC5AF3-F93F-45C9-A455-CF7E299A5599}"/>
    <dgm:cxn modelId="{AB9A3160-EAFD-4F45-B368-471ABFDCF888}" srcId="{C6198662-2995-4C56-9B53-388BF3F71CF1}" destId="{53D58DDF-C35E-40EC-A3CB-032A719FBF46}" srcOrd="0" destOrd="0" parTransId="{AABCEBBD-200D-49AA-A754-AEFE607D0321}" sibTransId="{A5111874-C223-427D-969B-85DB206B28DF}"/>
    <dgm:cxn modelId="{F31734CF-6B4C-4CBF-903B-54EFED1DE148}" type="presOf" srcId="{3264178C-5ADE-45B3-B326-40173677B9CA}" destId="{B5BDF401-F6E6-4FB0-9AB4-685EA107814C}" srcOrd="0" destOrd="3" presId="urn:microsoft.com/office/officeart/2005/8/layout/hList1"/>
    <dgm:cxn modelId="{67F3CB5E-F0F4-4BD3-948A-2F9998AC1556}" srcId="{C6198662-2995-4C56-9B53-388BF3F71CF1}" destId="{CF843868-5474-4C18-8737-9DAD96D5977C}" srcOrd="2" destOrd="0" parTransId="{39064092-9869-4D6D-A7D5-11B05F9C834E}" sibTransId="{76387DA4-5D53-4205-AA8C-AA3EFA7848FA}"/>
    <dgm:cxn modelId="{EA6032CE-F732-4F87-B195-9D002A04F9FD}" type="presOf" srcId="{53D58DDF-C35E-40EC-A3CB-032A719FBF46}" destId="{B5BDF401-F6E6-4FB0-9AB4-685EA107814C}" srcOrd="0" destOrd="0" presId="urn:microsoft.com/office/officeart/2005/8/layout/hList1"/>
    <dgm:cxn modelId="{25D72525-2824-43EE-9195-CF90A5092FE5}" type="presOf" srcId="{20362562-EA6F-40B3-AABD-4E605118C7CA}" destId="{2FE32A2B-D22A-4FD9-88A3-69467FFA7176}" srcOrd="0" destOrd="5" presId="urn:microsoft.com/office/officeart/2005/8/layout/hList1"/>
    <dgm:cxn modelId="{5B78086D-A180-4CFD-BB15-4DBE35ABBC70}" srcId="{4E633094-E051-4A16-B512-9407347D29F2}" destId="{20362562-EA6F-40B3-AABD-4E605118C7CA}" srcOrd="5" destOrd="0" parTransId="{EFC8EE8A-DAB3-4A16-ABB5-42161C513696}" sibTransId="{EB3FAE16-0015-42F8-BA65-719AD53555A5}"/>
    <dgm:cxn modelId="{96C18E26-9FC1-401F-B867-4ED2DCD89906}" type="presOf" srcId="{D1D45C11-2072-4D54-8129-C21AA88D76C0}" destId="{2FE32A2B-D22A-4FD9-88A3-69467FFA7176}" srcOrd="0" destOrd="1" presId="urn:microsoft.com/office/officeart/2005/8/layout/hList1"/>
    <dgm:cxn modelId="{0A56148C-8B7C-446F-BB86-DA586691FB31}" type="presOf" srcId="{29CCCE80-D097-4C7A-9F84-498356D3D481}" destId="{63C29D57-A449-4F98-9BE4-2000BCDD5DF4}" srcOrd="0" destOrd="0" presId="urn:microsoft.com/office/officeart/2005/8/layout/hList1"/>
    <dgm:cxn modelId="{53026A21-0BE8-4537-A3B7-8637283B9C62}" type="presParOf" srcId="{63C29D57-A449-4F98-9BE4-2000BCDD5DF4}" destId="{7F1D298F-1EE9-4762-A6C2-23B9719759F7}" srcOrd="0" destOrd="0" presId="urn:microsoft.com/office/officeart/2005/8/layout/hList1"/>
    <dgm:cxn modelId="{9CBF8D47-BBDC-4133-AE74-1FE909254FCA}" type="presParOf" srcId="{7F1D298F-1EE9-4762-A6C2-23B9719759F7}" destId="{5443EDC4-D04F-4584-9C0E-BE159CF87F25}" srcOrd="0" destOrd="0" presId="urn:microsoft.com/office/officeart/2005/8/layout/hList1"/>
    <dgm:cxn modelId="{C016AE21-C1B6-4DBD-A72C-C7961B02203A}" type="presParOf" srcId="{7F1D298F-1EE9-4762-A6C2-23B9719759F7}" destId="{2FE32A2B-D22A-4FD9-88A3-69467FFA7176}" srcOrd="1" destOrd="0" presId="urn:microsoft.com/office/officeart/2005/8/layout/hList1"/>
    <dgm:cxn modelId="{93957694-AB6F-4AA4-85B7-018E611625C8}" type="presParOf" srcId="{63C29D57-A449-4F98-9BE4-2000BCDD5DF4}" destId="{B460CA4B-3A1A-4793-86E0-A1DDA39A7733}" srcOrd="1" destOrd="0" presId="urn:microsoft.com/office/officeart/2005/8/layout/hList1"/>
    <dgm:cxn modelId="{6E8A4B12-0CAD-4BA3-B198-D36096CBC35F}" type="presParOf" srcId="{63C29D57-A449-4F98-9BE4-2000BCDD5DF4}" destId="{7380AECB-7258-4716-B3E2-B59249741EB9}" srcOrd="2" destOrd="0" presId="urn:microsoft.com/office/officeart/2005/8/layout/hList1"/>
    <dgm:cxn modelId="{CB5B449F-D8B0-4578-9D0E-6AECC2D3D65D}" type="presParOf" srcId="{7380AECB-7258-4716-B3E2-B59249741EB9}" destId="{F1E42883-F985-45A7-9121-3EFB19F67E47}" srcOrd="0" destOrd="0" presId="urn:microsoft.com/office/officeart/2005/8/layout/hList1"/>
    <dgm:cxn modelId="{CBE60F7D-7151-4487-B559-42E3CC3C2005}" type="presParOf" srcId="{7380AECB-7258-4716-B3E2-B59249741EB9}" destId="{B5BDF401-F6E6-4FB0-9AB4-685EA1078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CCCE80-D097-4C7A-9F84-498356D3D48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33094-E051-4A16-B512-9407347D29F2}">
      <dgm:prSet phldrT="[Text]"/>
      <dgm:spPr/>
      <dgm:t>
        <a:bodyPr/>
        <a:lstStyle/>
        <a:p>
          <a:r>
            <a:rPr lang="en-US" dirty="0" smtClean="0"/>
            <a:t>Pros</a:t>
          </a:r>
          <a:endParaRPr lang="en-US" dirty="0"/>
        </a:p>
      </dgm:t>
    </dgm:pt>
    <dgm:pt modelId="{38733551-C0EA-4646-9211-43ABB50E3889}" type="parTrans" cxnId="{3553BD50-8724-4800-9A8B-7590F66EB22A}">
      <dgm:prSet/>
      <dgm:spPr/>
      <dgm:t>
        <a:bodyPr/>
        <a:lstStyle/>
        <a:p>
          <a:endParaRPr lang="en-US"/>
        </a:p>
      </dgm:t>
    </dgm:pt>
    <dgm:pt modelId="{8AD571AC-3802-45A1-A586-E5714AB934F2}" type="sibTrans" cxnId="{3553BD50-8724-4800-9A8B-7590F66EB22A}">
      <dgm:prSet/>
      <dgm:spPr/>
      <dgm:t>
        <a:bodyPr/>
        <a:lstStyle/>
        <a:p>
          <a:endParaRPr lang="en-US"/>
        </a:p>
      </dgm:t>
    </dgm:pt>
    <dgm:pt modelId="{D807D3D0-BC8A-4511-B45B-2DA96946F383}">
      <dgm:prSet phldrT="[Text]"/>
      <dgm:spPr/>
      <dgm:t>
        <a:bodyPr/>
        <a:lstStyle/>
        <a:p>
          <a:r>
            <a:rPr lang="en-US" dirty="0" smtClean="0"/>
            <a:t>Long history in light- and med- duty </a:t>
          </a:r>
          <a:endParaRPr lang="en-US" dirty="0"/>
        </a:p>
      </dgm:t>
    </dgm:pt>
    <dgm:pt modelId="{745392D8-8E54-4521-B4C7-822C527EAB5A}" type="parTrans" cxnId="{313793AD-8568-4114-B351-D1DF5DFEC4CA}">
      <dgm:prSet/>
      <dgm:spPr/>
      <dgm:t>
        <a:bodyPr/>
        <a:lstStyle/>
        <a:p>
          <a:endParaRPr lang="en-US"/>
        </a:p>
      </dgm:t>
    </dgm:pt>
    <dgm:pt modelId="{F876ECE0-F1E9-4180-9B96-53CA05621808}" type="sibTrans" cxnId="{313793AD-8568-4114-B351-D1DF5DFEC4CA}">
      <dgm:prSet/>
      <dgm:spPr/>
      <dgm:t>
        <a:bodyPr/>
        <a:lstStyle/>
        <a:p>
          <a:endParaRPr lang="en-US"/>
        </a:p>
      </dgm:t>
    </dgm:pt>
    <dgm:pt modelId="{D1D45C11-2072-4D54-8129-C21AA88D76C0}">
      <dgm:prSet phldrT="[Text]"/>
      <dgm:spPr/>
      <dgm:t>
        <a:bodyPr/>
        <a:lstStyle/>
        <a:p>
          <a:r>
            <a:rPr lang="en-US" dirty="0" smtClean="0"/>
            <a:t>Domestic in Texas</a:t>
          </a:r>
          <a:endParaRPr lang="en-US" dirty="0"/>
        </a:p>
      </dgm:t>
    </dgm:pt>
    <dgm:pt modelId="{9C42DDE7-C741-450A-AE03-5C387855C3B3}" type="parTrans" cxnId="{83D670C2-C844-46FC-BFC0-CD68F8E7C414}">
      <dgm:prSet/>
      <dgm:spPr/>
      <dgm:t>
        <a:bodyPr/>
        <a:lstStyle/>
        <a:p>
          <a:endParaRPr lang="en-US"/>
        </a:p>
      </dgm:t>
    </dgm:pt>
    <dgm:pt modelId="{1A6F8864-8055-43B7-B137-FABCEE2DA4DD}" type="sibTrans" cxnId="{83D670C2-C844-46FC-BFC0-CD68F8E7C414}">
      <dgm:prSet/>
      <dgm:spPr/>
      <dgm:t>
        <a:bodyPr/>
        <a:lstStyle/>
        <a:p>
          <a:endParaRPr lang="en-US"/>
        </a:p>
      </dgm:t>
    </dgm:pt>
    <dgm:pt modelId="{C6198662-2995-4C56-9B53-388BF3F71CF1}">
      <dgm:prSet phldrT="[Text]"/>
      <dgm:spPr/>
      <dgm:t>
        <a:bodyPr/>
        <a:lstStyle/>
        <a:p>
          <a:r>
            <a:rPr lang="en-US" dirty="0" smtClean="0"/>
            <a:t>Cons</a:t>
          </a:r>
          <a:endParaRPr lang="en-US" dirty="0"/>
        </a:p>
      </dgm:t>
    </dgm:pt>
    <dgm:pt modelId="{0B3C1A49-9161-416E-A76D-065A9CCAA29C}" type="parTrans" cxnId="{5CED9CDC-1546-4F8E-A345-A5FB1104CF1A}">
      <dgm:prSet/>
      <dgm:spPr/>
      <dgm:t>
        <a:bodyPr/>
        <a:lstStyle/>
        <a:p>
          <a:endParaRPr lang="en-US"/>
        </a:p>
      </dgm:t>
    </dgm:pt>
    <dgm:pt modelId="{8947E0E5-EC87-4487-8E7D-1033A9B40296}" type="sibTrans" cxnId="{5CED9CDC-1546-4F8E-A345-A5FB1104CF1A}">
      <dgm:prSet/>
      <dgm:spPr/>
      <dgm:t>
        <a:bodyPr/>
        <a:lstStyle/>
        <a:p>
          <a:endParaRPr lang="en-US"/>
        </a:p>
      </dgm:t>
    </dgm:pt>
    <dgm:pt modelId="{53D58DDF-C35E-40EC-A3CB-032A719FBF46}">
      <dgm:prSet phldrT="[Text]"/>
      <dgm:spPr/>
      <dgm:t>
        <a:bodyPr/>
        <a:lstStyle/>
        <a:p>
          <a:r>
            <a:rPr lang="en-US" dirty="0" smtClean="0"/>
            <a:t>No heavy duty propane buses available</a:t>
          </a:r>
          <a:endParaRPr lang="en-US" dirty="0"/>
        </a:p>
      </dgm:t>
    </dgm:pt>
    <dgm:pt modelId="{AABCEBBD-200D-49AA-A754-AEFE607D0321}" type="parTrans" cxnId="{AB9A3160-EAFD-4F45-B368-471ABFDCF888}">
      <dgm:prSet/>
      <dgm:spPr/>
      <dgm:t>
        <a:bodyPr/>
        <a:lstStyle/>
        <a:p>
          <a:endParaRPr lang="en-US"/>
        </a:p>
      </dgm:t>
    </dgm:pt>
    <dgm:pt modelId="{A5111874-C223-427D-969B-85DB206B28DF}" type="sibTrans" cxnId="{AB9A3160-EAFD-4F45-B368-471ABFDCF888}">
      <dgm:prSet/>
      <dgm:spPr/>
      <dgm:t>
        <a:bodyPr/>
        <a:lstStyle/>
        <a:p>
          <a:endParaRPr lang="en-US"/>
        </a:p>
      </dgm:t>
    </dgm:pt>
    <dgm:pt modelId="{F6F7C2AF-F6B1-451C-8B49-22DAE5805643}">
      <dgm:prSet phldrT="[Text]"/>
      <dgm:spPr/>
      <dgm:t>
        <a:bodyPr/>
        <a:lstStyle/>
        <a:p>
          <a:r>
            <a:rPr lang="en-US" dirty="0" smtClean="0"/>
            <a:t>Lower fuel economy</a:t>
          </a:r>
          <a:endParaRPr lang="en-US" dirty="0"/>
        </a:p>
      </dgm:t>
    </dgm:pt>
    <dgm:pt modelId="{20F33DF5-ED8D-4663-883E-023AA75FAE1E}" type="parTrans" cxnId="{284B3157-C9B8-44A7-8C89-E8ED06046916}">
      <dgm:prSet/>
      <dgm:spPr/>
      <dgm:t>
        <a:bodyPr/>
        <a:lstStyle/>
        <a:p>
          <a:endParaRPr lang="en-US"/>
        </a:p>
      </dgm:t>
    </dgm:pt>
    <dgm:pt modelId="{51CC5AF3-F93F-45C9-A455-CF7E299A5599}" type="sibTrans" cxnId="{284B3157-C9B8-44A7-8C89-E8ED06046916}">
      <dgm:prSet/>
      <dgm:spPr/>
      <dgm:t>
        <a:bodyPr/>
        <a:lstStyle/>
        <a:p>
          <a:endParaRPr lang="en-US"/>
        </a:p>
      </dgm:t>
    </dgm:pt>
    <dgm:pt modelId="{9696404A-99CB-4759-A4B8-9E4411D925B3}">
      <dgm:prSet phldrT="[Text]"/>
      <dgm:spPr/>
      <dgm:t>
        <a:bodyPr/>
        <a:lstStyle/>
        <a:p>
          <a:r>
            <a:rPr lang="en-US" dirty="0" smtClean="0"/>
            <a:t>May have lower maintenance costs</a:t>
          </a:r>
          <a:endParaRPr lang="en-US" dirty="0"/>
        </a:p>
      </dgm:t>
    </dgm:pt>
    <dgm:pt modelId="{1F205B13-1828-4FA9-994A-BCAC786AB1E6}" type="parTrans" cxnId="{FEC8E84F-D588-45AD-A8C0-7CAB12562566}">
      <dgm:prSet/>
      <dgm:spPr/>
      <dgm:t>
        <a:bodyPr/>
        <a:lstStyle/>
        <a:p>
          <a:endParaRPr lang="en-US"/>
        </a:p>
      </dgm:t>
    </dgm:pt>
    <dgm:pt modelId="{BA441409-160B-4A35-8C6D-E1CCB00B400D}" type="sibTrans" cxnId="{FEC8E84F-D588-45AD-A8C0-7CAB12562566}">
      <dgm:prSet/>
      <dgm:spPr/>
      <dgm:t>
        <a:bodyPr/>
        <a:lstStyle/>
        <a:p>
          <a:endParaRPr lang="en-US"/>
        </a:p>
      </dgm:t>
    </dgm:pt>
    <dgm:pt modelId="{6F8B32FA-5D14-4AA4-9142-041DD2DA0AF0}">
      <dgm:prSet phldrT="[Text]"/>
      <dgm:spPr/>
      <dgm:t>
        <a:bodyPr/>
        <a:lstStyle/>
        <a:p>
          <a:r>
            <a:rPr lang="en-US" dirty="0" smtClean="0"/>
            <a:t>May have lower fuel costs</a:t>
          </a:r>
          <a:endParaRPr lang="en-US" dirty="0"/>
        </a:p>
      </dgm:t>
    </dgm:pt>
    <dgm:pt modelId="{2A2D618D-0E45-4776-8C3C-225DB47B8F0B}" type="parTrans" cxnId="{0731390F-FCA4-4C10-9A86-929066D11A25}">
      <dgm:prSet/>
      <dgm:spPr/>
      <dgm:t>
        <a:bodyPr/>
        <a:lstStyle/>
        <a:p>
          <a:endParaRPr lang="en-US"/>
        </a:p>
      </dgm:t>
    </dgm:pt>
    <dgm:pt modelId="{9C79D4EA-51F2-4A36-8394-028A10246B09}" type="sibTrans" cxnId="{0731390F-FCA4-4C10-9A86-929066D11A25}">
      <dgm:prSet/>
      <dgm:spPr/>
      <dgm:t>
        <a:bodyPr/>
        <a:lstStyle/>
        <a:p>
          <a:endParaRPr lang="en-US"/>
        </a:p>
      </dgm:t>
    </dgm:pt>
    <dgm:pt modelId="{6B14B5FA-6D8D-4590-8A85-3C965BB48043}">
      <dgm:prSet phldrT="[Text]"/>
      <dgm:spPr/>
      <dgm:t>
        <a:bodyPr/>
        <a:lstStyle/>
        <a:p>
          <a:r>
            <a:rPr lang="en-US" dirty="0" smtClean="0"/>
            <a:t>Specialized safety and maintenance</a:t>
          </a:r>
          <a:endParaRPr lang="en-US" dirty="0"/>
        </a:p>
      </dgm:t>
    </dgm:pt>
    <dgm:pt modelId="{E08D3D80-689C-4350-86B2-82CF356CB35A}" type="parTrans" cxnId="{282C080B-F306-4FAC-A86C-BD669C8FD1EE}">
      <dgm:prSet/>
      <dgm:spPr/>
      <dgm:t>
        <a:bodyPr/>
        <a:lstStyle/>
        <a:p>
          <a:endParaRPr lang="en-US"/>
        </a:p>
      </dgm:t>
    </dgm:pt>
    <dgm:pt modelId="{581EC1F9-C05F-476B-94C2-E081C00C4871}" type="sibTrans" cxnId="{282C080B-F306-4FAC-A86C-BD669C8FD1EE}">
      <dgm:prSet/>
      <dgm:spPr/>
      <dgm:t>
        <a:bodyPr/>
        <a:lstStyle/>
        <a:p>
          <a:endParaRPr lang="en-US"/>
        </a:p>
      </dgm:t>
    </dgm:pt>
    <dgm:pt modelId="{6F70C76D-E701-40C0-A824-74A250629E02}">
      <dgm:prSet phldrT="[Text]"/>
      <dgm:spPr/>
      <dgm:t>
        <a:bodyPr/>
        <a:lstStyle/>
        <a:p>
          <a:endParaRPr lang="en-US" dirty="0"/>
        </a:p>
      </dgm:t>
    </dgm:pt>
    <dgm:pt modelId="{498A4B1F-FF03-4C0E-8D62-F147BE519BE4}" type="parTrans" cxnId="{C26E1D39-DF4C-49DD-9649-DFC5E614A125}">
      <dgm:prSet/>
      <dgm:spPr/>
      <dgm:t>
        <a:bodyPr/>
        <a:lstStyle/>
        <a:p>
          <a:endParaRPr lang="en-US"/>
        </a:p>
      </dgm:t>
    </dgm:pt>
    <dgm:pt modelId="{860EC6E1-8225-4C5C-9B05-E06E49739171}" type="sibTrans" cxnId="{C26E1D39-DF4C-49DD-9649-DFC5E614A125}">
      <dgm:prSet/>
      <dgm:spPr/>
      <dgm:t>
        <a:bodyPr/>
        <a:lstStyle/>
        <a:p>
          <a:endParaRPr lang="en-US"/>
        </a:p>
      </dgm:t>
    </dgm:pt>
    <dgm:pt modelId="{B9B6C2F9-0636-4DCF-9333-C4DC6DDF9627}">
      <dgm:prSet phldrT="[Text]"/>
      <dgm:spPr/>
      <dgm:t>
        <a:bodyPr/>
        <a:lstStyle/>
        <a:p>
          <a:r>
            <a:rPr lang="en-US" dirty="0" smtClean="0"/>
            <a:t>Infrastructure costs</a:t>
          </a:r>
          <a:endParaRPr lang="en-US" dirty="0"/>
        </a:p>
      </dgm:t>
    </dgm:pt>
    <dgm:pt modelId="{DAD62432-588F-4EDE-866B-F7AAB4599C84}" type="parTrans" cxnId="{9A580212-5B56-4B45-83C2-C674EB96034C}">
      <dgm:prSet/>
      <dgm:spPr/>
      <dgm:t>
        <a:bodyPr/>
        <a:lstStyle/>
        <a:p>
          <a:endParaRPr lang="en-US"/>
        </a:p>
      </dgm:t>
    </dgm:pt>
    <dgm:pt modelId="{6FF88762-0854-496E-9840-250C41801DCA}" type="sibTrans" cxnId="{9A580212-5B56-4B45-83C2-C674EB96034C}">
      <dgm:prSet/>
      <dgm:spPr/>
      <dgm:t>
        <a:bodyPr/>
        <a:lstStyle/>
        <a:p>
          <a:endParaRPr lang="en-US"/>
        </a:p>
      </dgm:t>
    </dgm:pt>
    <dgm:pt modelId="{D844B839-F48A-454C-877E-01D14E8D3192}">
      <dgm:prSet phldrT="[Text]"/>
      <dgm:spPr/>
      <dgm:t>
        <a:bodyPr/>
        <a:lstStyle/>
        <a:p>
          <a:r>
            <a:rPr lang="en-US" dirty="0" smtClean="0"/>
            <a:t>Reliability comparable to CNG</a:t>
          </a:r>
          <a:endParaRPr lang="en-US" dirty="0"/>
        </a:p>
      </dgm:t>
    </dgm:pt>
    <dgm:pt modelId="{07A6C8C1-15F9-491A-9621-0C61ED96F0CB}" type="parTrans" cxnId="{321D69B5-340D-431D-8172-25F1FF48AFC2}">
      <dgm:prSet/>
      <dgm:spPr/>
      <dgm:t>
        <a:bodyPr/>
        <a:lstStyle/>
        <a:p>
          <a:endParaRPr lang="en-US"/>
        </a:p>
      </dgm:t>
    </dgm:pt>
    <dgm:pt modelId="{71CD948D-D974-47BE-9FA3-EC7A3B755FCF}" type="sibTrans" cxnId="{321D69B5-340D-431D-8172-25F1FF48AFC2}">
      <dgm:prSet/>
      <dgm:spPr/>
      <dgm:t>
        <a:bodyPr/>
        <a:lstStyle/>
        <a:p>
          <a:endParaRPr lang="en-US"/>
        </a:p>
      </dgm:t>
    </dgm:pt>
    <dgm:pt modelId="{459519F7-A741-46B7-8A5B-AEB5ECB61A65}">
      <dgm:prSet phldrT="[Text]"/>
      <dgm:spPr/>
      <dgm:t>
        <a:bodyPr/>
        <a:lstStyle/>
        <a:p>
          <a:r>
            <a:rPr lang="en-US" dirty="0" smtClean="0"/>
            <a:t>Longer engine life</a:t>
          </a:r>
          <a:endParaRPr lang="en-US" dirty="0"/>
        </a:p>
      </dgm:t>
    </dgm:pt>
    <dgm:pt modelId="{EEE11443-B2DF-47BA-849E-43BC092D7064}" type="parTrans" cxnId="{6A1FC178-D17A-4522-9E48-80DC156A7208}">
      <dgm:prSet/>
      <dgm:spPr/>
      <dgm:t>
        <a:bodyPr/>
        <a:lstStyle/>
        <a:p>
          <a:endParaRPr lang="en-US"/>
        </a:p>
      </dgm:t>
    </dgm:pt>
    <dgm:pt modelId="{18DE228A-702C-4EC0-B1DD-9FD6F5C008DA}" type="sibTrans" cxnId="{6A1FC178-D17A-4522-9E48-80DC156A7208}">
      <dgm:prSet/>
      <dgm:spPr/>
      <dgm:t>
        <a:bodyPr/>
        <a:lstStyle/>
        <a:p>
          <a:endParaRPr lang="en-US"/>
        </a:p>
      </dgm:t>
    </dgm:pt>
    <dgm:pt modelId="{63C29D57-A449-4F98-9BE4-2000BCDD5DF4}" type="pres">
      <dgm:prSet presAssocID="{29CCCE80-D097-4C7A-9F84-498356D3D48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1D298F-1EE9-4762-A6C2-23B9719759F7}" type="pres">
      <dgm:prSet presAssocID="{4E633094-E051-4A16-B512-9407347D29F2}" presName="composite" presStyleCnt="0"/>
      <dgm:spPr/>
    </dgm:pt>
    <dgm:pt modelId="{5443EDC4-D04F-4584-9C0E-BE159CF87F25}" type="pres">
      <dgm:prSet presAssocID="{4E633094-E051-4A16-B512-9407347D29F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32A2B-D22A-4FD9-88A3-69467FFA7176}" type="pres">
      <dgm:prSet presAssocID="{4E633094-E051-4A16-B512-9407347D29F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0CA4B-3A1A-4793-86E0-A1DDA39A7733}" type="pres">
      <dgm:prSet presAssocID="{8AD571AC-3802-45A1-A586-E5714AB934F2}" presName="space" presStyleCnt="0"/>
      <dgm:spPr/>
    </dgm:pt>
    <dgm:pt modelId="{7380AECB-7258-4716-B3E2-B59249741EB9}" type="pres">
      <dgm:prSet presAssocID="{C6198662-2995-4C56-9B53-388BF3F71CF1}" presName="composite" presStyleCnt="0"/>
      <dgm:spPr/>
    </dgm:pt>
    <dgm:pt modelId="{F1E42883-F985-45A7-9121-3EFB19F67E47}" type="pres">
      <dgm:prSet presAssocID="{C6198662-2995-4C56-9B53-388BF3F71C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BDF401-F6E6-4FB0-9AB4-685EA107814C}" type="pres">
      <dgm:prSet presAssocID="{C6198662-2995-4C56-9B53-388BF3F71CF1}" presName="desTx" presStyleLbl="alignAccFollowNode1" presStyleIdx="1" presStyleCnt="2" custLinFactNeighborX="1" custLinFactNeighborY="-4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D670C2-C844-46FC-BFC0-CD68F8E7C414}" srcId="{4E633094-E051-4A16-B512-9407347D29F2}" destId="{D1D45C11-2072-4D54-8129-C21AA88D76C0}" srcOrd="1" destOrd="0" parTransId="{9C42DDE7-C741-450A-AE03-5C387855C3B3}" sibTransId="{1A6F8864-8055-43B7-B137-FABCEE2DA4DD}"/>
    <dgm:cxn modelId="{BF16B573-934C-45BE-A2C7-B0437EAFD919}" type="presOf" srcId="{F6F7C2AF-F6B1-451C-8B49-22DAE5805643}" destId="{B5BDF401-F6E6-4FB0-9AB4-685EA107814C}" srcOrd="0" destOrd="1" presId="urn:microsoft.com/office/officeart/2005/8/layout/hList1"/>
    <dgm:cxn modelId="{00FED359-BD5B-4DEA-B248-E398A7475748}" type="presOf" srcId="{53D58DDF-C35E-40EC-A3CB-032A719FBF46}" destId="{B5BDF401-F6E6-4FB0-9AB4-685EA107814C}" srcOrd="0" destOrd="0" presId="urn:microsoft.com/office/officeart/2005/8/layout/hList1"/>
    <dgm:cxn modelId="{282C080B-F306-4FAC-A86C-BD669C8FD1EE}" srcId="{C6198662-2995-4C56-9B53-388BF3F71CF1}" destId="{6B14B5FA-6D8D-4590-8A85-3C965BB48043}" srcOrd="2" destOrd="0" parTransId="{E08D3D80-689C-4350-86B2-82CF356CB35A}" sibTransId="{581EC1F9-C05F-476B-94C2-E081C00C4871}"/>
    <dgm:cxn modelId="{3553BD50-8724-4800-9A8B-7590F66EB22A}" srcId="{29CCCE80-D097-4C7A-9F84-498356D3D481}" destId="{4E633094-E051-4A16-B512-9407347D29F2}" srcOrd="0" destOrd="0" parTransId="{38733551-C0EA-4646-9211-43ABB50E3889}" sibTransId="{8AD571AC-3802-45A1-A586-E5714AB934F2}"/>
    <dgm:cxn modelId="{321D69B5-340D-431D-8172-25F1FF48AFC2}" srcId="{4E633094-E051-4A16-B512-9407347D29F2}" destId="{D844B839-F48A-454C-877E-01D14E8D3192}" srcOrd="4" destOrd="0" parTransId="{07A6C8C1-15F9-491A-9621-0C61ED96F0CB}" sibTransId="{71CD948D-D974-47BE-9FA3-EC7A3B755FCF}"/>
    <dgm:cxn modelId="{45C38989-6A9D-41EF-858B-61BA30BC72F5}" type="presOf" srcId="{6B14B5FA-6D8D-4590-8A85-3C965BB48043}" destId="{B5BDF401-F6E6-4FB0-9AB4-685EA107814C}" srcOrd="0" destOrd="2" presId="urn:microsoft.com/office/officeart/2005/8/layout/hList1"/>
    <dgm:cxn modelId="{CCED41C4-5EB8-4216-9601-E244BBD1E41A}" type="presOf" srcId="{B9B6C2F9-0636-4DCF-9333-C4DC6DDF9627}" destId="{B5BDF401-F6E6-4FB0-9AB4-685EA107814C}" srcOrd="0" destOrd="3" presId="urn:microsoft.com/office/officeart/2005/8/layout/hList1"/>
    <dgm:cxn modelId="{313793AD-8568-4114-B351-D1DF5DFEC4CA}" srcId="{4E633094-E051-4A16-B512-9407347D29F2}" destId="{D807D3D0-BC8A-4511-B45B-2DA96946F383}" srcOrd="0" destOrd="0" parTransId="{745392D8-8E54-4521-B4C7-822C527EAB5A}" sibTransId="{F876ECE0-F1E9-4180-9B96-53CA05621808}"/>
    <dgm:cxn modelId="{5CED9CDC-1546-4F8E-A345-A5FB1104CF1A}" srcId="{29CCCE80-D097-4C7A-9F84-498356D3D481}" destId="{C6198662-2995-4C56-9B53-388BF3F71CF1}" srcOrd="1" destOrd="0" parTransId="{0B3C1A49-9161-416E-A76D-065A9CCAA29C}" sibTransId="{8947E0E5-EC87-4487-8E7D-1033A9B40296}"/>
    <dgm:cxn modelId="{EB3B2571-8175-4311-99C1-E629A7E027C9}" type="presOf" srcId="{D844B839-F48A-454C-877E-01D14E8D3192}" destId="{2FE32A2B-D22A-4FD9-88A3-69467FFA7176}" srcOrd="0" destOrd="4" presId="urn:microsoft.com/office/officeart/2005/8/layout/hList1"/>
    <dgm:cxn modelId="{FEC8E84F-D588-45AD-A8C0-7CAB12562566}" srcId="{4E633094-E051-4A16-B512-9407347D29F2}" destId="{9696404A-99CB-4759-A4B8-9E4411D925B3}" srcOrd="2" destOrd="0" parTransId="{1F205B13-1828-4FA9-994A-BCAC786AB1E6}" sibTransId="{BA441409-160B-4A35-8C6D-E1CCB00B400D}"/>
    <dgm:cxn modelId="{C26E1D39-DF4C-49DD-9649-DFC5E614A125}" srcId="{C6198662-2995-4C56-9B53-388BF3F71CF1}" destId="{6F70C76D-E701-40C0-A824-74A250629E02}" srcOrd="4" destOrd="0" parTransId="{498A4B1F-FF03-4C0E-8D62-F147BE519BE4}" sibTransId="{860EC6E1-8225-4C5C-9B05-E06E49739171}"/>
    <dgm:cxn modelId="{0731390F-FCA4-4C10-9A86-929066D11A25}" srcId="{4E633094-E051-4A16-B512-9407347D29F2}" destId="{6F8B32FA-5D14-4AA4-9142-041DD2DA0AF0}" srcOrd="3" destOrd="0" parTransId="{2A2D618D-0E45-4776-8C3C-225DB47B8F0B}" sibTransId="{9C79D4EA-51F2-4A36-8394-028A10246B09}"/>
    <dgm:cxn modelId="{0D964F8A-CD1E-48F0-92EC-7D7C587462E2}" type="presOf" srcId="{459519F7-A741-46B7-8A5B-AEB5ECB61A65}" destId="{2FE32A2B-D22A-4FD9-88A3-69467FFA7176}" srcOrd="0" destOrd="5" presId="urn:microsoft.com/office/officeart/2005/8/layout/hList1"/>
    <dgm:cxn modelId="{4DD7A82F-42F2-42A1-A953-DF300BB177F0}" type="presOf" srcId="{9696404A-99CB-4759-A4B8-9E4411D925B3}" destId="{2FE32A2B-D22A-4FD9-88A3-69467FFA7176}" srcOrd="0" destOrd="2" presId="urn:microsoft.com/office/officeart/2005/8/layout/hList1"/>
    <dgm:cxn modelId="{666125AC-06B1-4AC1-B1F2-AF63B3E00C39}" type="presOf" srcId="{29CCCE80-D097-4C7A-9F84-498356D3D481}" destId="{63C29D57-A449-4F98-9BE4-2000BCDD5DF4}" srcOrd="0" destOrd="0" presId="urn:microsoft.com/office/officeart/2005/8/layout/hList1"/>
    <dgm:cxn modelId="{284B3157-C9B8-44A7-8C89-E8ED06046916}" srcId="{C6198662-2995-4C56-9B53-388BF3F71CF1}" destId="{F6F7C2AF-F6B1-451C-8B49-22DAE5805643}" srcOrd="1" destOrd="0" parTransId="{20F33DF5-ED8D-4663-883E-023AA75FAE1E}" sibTransId="{51CC5AF3-F93F-45C9-A455-CF7E299A5599}"/>
    <dgm:cxn modelId="{9182A28E-11A5-496A-B3F3-BFC3AA420EA2}" type="presOf" srcId="{D1D45C11-2072-4D54-8129-C21AA88D76C0}" destId="{2FE32A2B-D22A-4FD9-88A3-69467FFA7176}" srcOrd="0" destOrd="1" presId="urn:microsoft.com/office/officeart/2005/8/layout/hList1"/>
    <dgm:cxn modelId="{AB9A3160-EAFD-4F45-B368-471ABFDCF888}" srcId="{C6198662-2995-4C56-9B53-388BF3F71CF1}" destId="{53D58DDF-C35E-40EC-A3CB-032A719FBF46}" srcOrd="0" destOrd="0" parTransId="{AABCEBBD-200D-49AA-A754-AEFE607D0321}" sibTransId="{A5111874-C223-427D-969B-85DB206B28DF}"/>
    <dgm:cxn modelId="{9A580212-5B56-4B45-83C2-C674EB96034C}" srcId="{C6198662-2995-4C56-9B53-388BF3F71CF1}" destId="{B9B6C2F9-0636-4DCF-9333-C4DC6DDF9627}" srcOrd="3" destOrd="0" parTransId="{DAD62432-588F-4EDE-866B-F7AAB4599C84}" sibTransId="{6FF88762-0854-496E-9840-250C41801DCA}"/>
    <dgm:cxn modelId="{CDE7BA26-D696-4DFA-A610-5DCA2DCD47BC}" type="presOf" srcId="{D807D3D0-BC8A-4511-B45B-2DA96946F383}" destId="{2FE32A2B-D22A-4FD9-88A3-69467FFA7176}" srcOrd="0" destOrd="0" presId="urn:microsoft.com/office/officeart/2005/8/layout/hList1"/>
    <dgm:cxn modelId="{A8437D87-B688-4746-B5D0-E418D5D4DE4F}" type="presOf" srcId="{C6198662-2995-4C56-9B53-388BF3F71CF1}" destId="{F1E42883-F985-45A7-9121-3EFB19F67E47}" srcOrd="0" destOrd="0" presId="urn:microsoft.com/office/officeart/2005/8/layout/hList1"/>
    <dgm:cxn modelId="{BAA14A16-C840-49D3-810D-AD33FC5B3344}" type="presOf" srcId="{6F70C76D-E701-40C0-A824-74A250629E02}" destId="{B5BDF401-F6E6-4FB0-9AB4-685EA107814C}" srcOrd="0" destOrd="4" presId="urn:microsoft.com/office/officeart/2005/8/layout/hList1"/>
    <dgm:cxn modelId="{B3A7F364-D17D-4594-99C6-B8F364506122}" type="presOf" srcId="{4E633094-E051-4A16-B512-9407347D29F2}" destId="{5443EDC4-D04F-4584-9C0E-BE159CF87F25}" srcOrd="0" destOrd="0" presId="urn:microsoft.com/office/officeart/2005/8/layout/hList1"/>
    <dgm:cxn modelId="{B051E3AF-2B85-4E28-8CBB-B4193C3325D0}" type="presOf" srcId="{6F8B32FA-5D14-4AA4-9142-041DD2DA0AF0}" destId="{2FE32A2B-D22A-4FD9-88A3-69467FFA7176}" srcOrd="0" destOrd="3" presId="urn:microsoft.com/office/officeart/2005/8/layout/hList1"/>
    <dgm:cxn modelId="{6A1FC178-D17A-4522-9E48-80DC156A7208}" srcId="{4E633094-E051-4A16-B512-9407347D29F2}" destId="{459519F7-A741-46B7-8A5B-AEB5ECB61A65}" srcOrd="5" destOrd="0" parTransId="{EEE11443-B2DF-47BA-849E-43BC092D7064}" sibTransId="{18DE228A-702C-4EC0-B1DD-9FD6F5C008DA}"/>
    <dgm:cxn modelId="{1480794A-FC00-4DA0-9919-AD48E6ED46AA}" type="presParOf" srcId="{63C29D57-A449-4F98-9BE4-2000BCDD5DF4}" destId="{7F1D298F-1EE9-4762-A6C2-23B9719759F7}" srcOrd="0" destOrd="0" presId="urn:microsoft.com/office/officeart/2005/8/layout/hList1"/>
    <dgm:cxn modelId="{E76080BC-FA76-4FAE-87FD-6A429D608F8B}" type="presParOf" srcId="{7F1D298F-1EE9-4762-A6C2-23B9719759F7}" destId="{5443EDC4-D04F-4584-9C0E-BE159CF87F25}" srcOrd="0" destOrd="0" presId="urn:microsoft.com/office/officeart/2005/8/layout/hList1"/>
    <dgm:cxn modelId="{37570809-B7BE-486F-9F5D-568771867A12}" type="presParOf" srcId="{7F1D298F-1EE9-4762-A6C2-23B9719759F7}" destId="{2FE32A2B-D22A-4FD9-88A3-69467FFA7176}" srcOrd="1" destOrd="0" presId="urn:microsoft.com/office/officeart/2005/8/layout/hList1"/>
    <dgm:cxn modelId="{47458A8D-03B6-4108-B550-B223231FD7D9}" type="presParOf" srcId="{63C29D57-A449-4F98-9BE4-2000BCDD5DF4}" destId="{B460CA4B-3A1A-4793-86E0-A1DDA39A7733}" srcOrd="1" destOrd="0" presId="urn:microsoft.com/office/officeart/2005/8/layout/hList1"/>
    <dgm:cxn modelId="{26145289-A9C1-43FF-A1C2-A3D4CB28458A}" type="presParOf" srcId="{63C29D57-A449-4F98-9BE4-2000BCDD5DF4}" destId="{7380AECB-7258-4716-B3E2-B59249741EB9}" srcOrd="2" destOrd="0" presId="urn:microsoft.com/office/officeart/2005/8/layout/hList1"/>
    <dgm:cxn modelId="{F498B775-C80F-4FD1-B197-37991C0E816E}" type="presParOf" srcId="{7380AECB-7258-4716-B3E2-B59249741EB9}" destId="{F1E42883-F985-45A7-9121-3EFB19F67E47}" srcOrd="0" destOrd="0" presId="urn:microsoft.com/office/officeart/2005/8/layout/hList1"/>
    <dgm:cxn modelId="{D1EEE19B-6D94-4DEC-B3B8-F2AD2E62C269}" type="presParOf" srcId="{7380AECB-7258-4716-B3E2-B59249741EB9}" destId="{B5BDF401-F6E6-4FB0-9AB4-685EA1078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CCCE80-D097-4C7A-9F84-498356D3D48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33094-E051-4A16-B512-9407347D29F2}">
      <dgm:prSet phldrT="[Text]"/>
      <dgm:spPr/>
      <dgm:t>
        <a:bodyPr/>
        <a:lstStyle/>
        <a:p>
          <a:r>
            <a:rPr lang="en-US" dirty="0" smtClean="0"/>
            <a:t>Pros</a:t>
          </a:r>
          <a:endParaRPr lang="en-US" dirty="0"/>
        </a:p>
      </dgm:t>
    </dgm:pt>
    <dgm:pt modelId="{38733551-C0EA-4646-9211-43ABB50E3889}" type="parTrans" cxnId="{3553BD50-8724-4800-9A8B-7590F66EB22A}">
      <dgm:prSet/>
      <dgm:spPr/>
      <dgm:t>
        <a:bodyPr/>
        <a:lstStyle/>
        <a:p>
          <a:endParaRPr lang="en-US"/>
        </a:p>
      </dgm:t>
    </dgm:pt>
    <dgm:pt modelId="{8AD571AC-3802-45A1-A586-E5714AB934F2}" type="sibTrans" cxnId="{3553BD50-8724-4800-9A8B-7590F66EB22A}">
      <dgm:prSet/>
      <dgm:spPr/>
      <dgm:t>
        <a:bodyPr/>
        <a:lstStyle/>
        <a:p>
          <a:endParaRPr lang="en-US"/>
        </a:p>
      </dgm:t>
    </dgm:pt>
    <dgm:pt modelId="{D807D3D0-BC8A-4511-B45B-2DA96946F383}">
      <dgm:prSet phldrT="[Text]"/>
      <dgm:spPr/>
      <dgm:t>
        <a:bodyPr/>
        <a:lstStyle/>
        <a:p>
          <a:r>
            <a:rPr lang="en-US" dirty="0" smtClean="0"/>
            <a:t>Potentially reduced maintenance</a:t>
          </a:r>
          <a:endParaRPr lang="en-US" dirty="0"/>
        </a:p>
      </dgm:t>
    </dgm:pt>
    <dgm:pt modelId="{745392D8-8E54-4521-B4C7-822C527EAB5A}" type="parTrans" cxnId="{313793AD-8568-4114-B351-D1DF5DFEC4CA}">
      <dgm:prSet/>
      <dgm:spPr/>
      <dgm:t>
        <a:bodyPr/>
        <a:lstStyle/>
        <a:p>
          <a:endParaRPr lang="en-US"/>
        </a:p>
      </dgm:t>
    </dgm:pt>
    <dgm:pt modelId="{F876ECE0-F1E9-4180-9B96-53CA05621808}" type="sibTrans" cxnId="{313793AD-8568-4114-B351-D1DF5DFEC4CA}">
      <dgm:prSet/>
      <dgm:spPr/>
      <dgm:t>
        <a:bodyPr/>
        <a:lstStyle/>
        <a:p>
          <a:endParaRPr lang="en-US"/>
        </a:p>
      </dgm:t>
    </dgm:pt>
    <dgm:pt modelId="{C6198662-2995-4C56-9B53-388BF3F71CF1}">
      <dgm:prSet phldrT="[Text]"/>
      <dgm:spPr/>
      <dgm:t>
        <a:bodyPr/>
        <a:lstStyle/>
        <a:p>
          <a:r>
            <a:rPr lang="en-US" dirty="0" smtClean="0"/>
            <a:t>Cons</a:t>
          </a:r>
          <a:endParaRPr lang="en-US" dirty="0"/>
        </a:p>
      </dgm:t>
    </dgm:pt>
    <dgm:pt modelId="{0B3C1A49-9161-416E-A76D-065A9CCAA29C}" type="parTrans" cxnId="{5CED9CDC-1546-4F8E-A345-A5FB1104CF1A}">
      <dgm:prSet/>
      <dgm:spPr/>
      <dgm:t>
        <a:bodyPr/>
        <a:lstStyle/>
        <a:p>
          <a:endParaRPr lang="en-US"/>
        </a:p>
      </dgm:t>
    </dgm:pt>
    <dgm:pt modelId="{8947E0E5-EC87-4487-8E7D-1033A9B40296}" type="sibTrans" cxnId="{5CED9CDC-1546-4F8E-A345-A5FB1104CF1A}">
      <dgm:prSet/>
      <dgm:spPr/>
      <dgm:t>
        <a:bodyPr/>
        <a:lstStyle/>
        <a:p>
          <a:endParaRPr lang="en-US"/>
        </a:p>
      </dgm:t>
    </dgm:pt>
    <dgm:pt modelId="{53D58DDF-C35E-40EC-A3CB-032A719FBF46}">
      <dgm:prSet phldrT="[Text]"/>
      <dgm:spPr/>
      <dgm:t>
        <a:bodyPr/>
        <a:lstStyle/>
        <a:p>
          <a:r>
            <a:rPr lang="en-US" dirty="0" smtClean="0"/>
            <a:t>Battery system maintenance</a:t>
          </a:r>
          <a:endParaRPr lang="en-US" dirty="0"/>
        </a:p>
      </dgm:t>
    </dgm:pt>
    <dgm:pt modelId="{AABCEBBD-200D-49AA-A754-AEFE607D0321}" type="parTrans" cxnId="{AB9A3160-EAFD-4F45-B368-471ABFDCF888}">
      <dgm:prSet/>
      <dgm:spPr/>
      <dgm:t>
        <a:bodyPr/>
        <a:lstStyle/>
        <a:p>
          <a:endParaRPr lang="en-US"/>
        </a:p>
      </dgm:t>
    </dgm:pt>
    <dgm:pt modelId="{A5111874-C223-427D-969B-85DB206B28DF}" type="sibTrans" cxnId="{AB9A3160-EAFD-4F45-B368-471ABFDCF888}">
      <dgm:prSet/>
      <dgm:spPr/>
      <dgm:t>
        <a:bodyPr/>
        <a:lstStyle/>
        <a:p>
          <a:endParaRPr lang="en-US"/>
        </a:p>
      </dgm:t>
    </dgm:pt>
    <dgm:pt modelId="{F5691122-4594-4C12-A307-35D19799395C}">
      <dgm:prSet/>
      <dgm:spPr/>
      <dgm:t>
        <a:bodyPr/>
        <a:lstStyle/>
        <a:p>
          <a:r>
            <a:rPr lang="en-US" dirty="0" smtClean="0"/>
            <a:t>Fueling/charging training</a:t>
          </a:r>
        </a:p>
      </dgm:t>
    </dgm:pt>
    <dgm:pt modelId="{FEDC918D-6B61-49BF-9389-0CE6AEE25CA1}" type="parTrans" cxnId="{84801919-DC05-4EC5-AEC8-7A698DAF2FD3}">
      <dgm:prSet/>
      <dgm:spPr/>
      <dgm:t>
        <a:bodyPr/>
        <a:lstStyle/>
        <a:p>
          <a:endParaRPr lang="en-US"/>
        </a:p>
      </dgm:t>
    </dgm:pt>
    <dgm:pt modelId="{B87F523C-CB79-4297-8DA3-CEB573AF14BD}" type="sibTrans" cxnId="{84801919-DC05-4EC5-AEC8-7A698DAF2FD3}">
      <dgm:prSet/>
      <dgm:spPr/>
      <dgm:t>
        <a:bodyPr/>
        <a:lstStyle/>
        <a:p>
          <a:endParaRPr lang="en-US"/>
        </a:p>
      </dgm:t>
    </dgm:pt>
    <dgm:pt modelId="{63C56C19-7D84-4D71-B3C3-F4A414595346}">
      <dgm:prSet/>
      <dgm:spPr/>
      <dgm:t>
        <a:bodyPr/>
        <a:lstStyle/>
        <a:p>
          <a:endParaRPr lang="en-US" dirty="0" smtClean="0"/>
        </a:p>
      </dgm:t>
    </dgm:pt>
    <dgm:pt modelId="{7A074B58-39F6-4757-AB4F-E5167DACFF0E}" type="parTrans" cxnId="{5D0D0A61-5FE8-400B-B5FE-CAE367508E9B}">
      <dgm:prSet/>
      <dgm:spPr/>
      <dgm:t>
        <a:bodyPr/>
        <a:lstStyle/>
        <a:p>
          <a:endParaRPr lang="en-US"/>
        </a:p>
      </dgm:t>
    </dgm:pt>
    <dgm:pt modelId="{E52B6BFD-4D7C-4E11-A08A-587721731235}" type="sibTrans" cxnId="{5D0D0A61-5FE8-400B-B5FE-CAE367508E9B}">
      <dgm:prSet/>
      <dgm:spPr/>
      <dgm:t>
        <a:bodyPr/>
        <a:lstStyle/>
        <a:p>
          <a:endParaRPr lang="en-US"/>
        </a:p>
      </dgm:t>
    </dgm:pt>
    <dgm:pt modelId="{FA12AF9C-29F8-4A41-A618-08DBEF583FFE}">
      <dgm:prSet phldrT="[Text]"/>
      <dgm:spPr/>
      <dgm:t>
        <a:bodyPr/>
        <a:lstStyle/>
        <a:p>
          <a:r>
            <a:rPr lang="en-US" dirty="0" smtClean="0"/>
            <a:t>Potentially reduced fuel costs</a:t>
          </a:r>
          <a:endParaRPr lang="en-US" dirty="0"/>
        </a:p>
      </dgm:t>
    </dgm:pt>
    <dgm:pt modelId="{BE22433A-BB5A-4CEB-8186-E94511E6AB38}" type="parTrans" cxnId="{B7C1379E-0CC4-4FD4-8E12-7E9B1D980FC6}">
      <dgm:prSet/>
      <dgm:spPr/>
      <dgm:t>
        <a:bodyPr/>
        <a:lstStyle/>
        <a:p>
          <a:endParaRPr lang="en-US"/>
        </a:p>
      </dgm:t>
    </dgm:pt>
    <dgm:pt modelId="{AE9CBBAA-5B0A-48F5-AF0B-79B388CFF5F3}" type="sibTrans" cxnId="{B7C1379E-0CC4-4FD4-8E12-7E9B1D980FC6}">
      <dgm:prSet/>
      <dgm:spPr/>
      <dgm:t>
        <a:bodyPr/>
        <a:lstStyle/>
        <a:p>
          <a:endParaRPr lang="en-US"/>
        </a:p>
      </dgm:t>
    </dgm:pt>
    <dgm:pt modelId="{AD8A594A-0B54-4D20-829B-9380635303CD}">
      <dgm:prSet/>
      <dgm:spPr/>
      <dgm:t>
        <a:bodyPr/>
        <a:lstStyle/>
        <a:p>
          <a:r>
            <a:rPr lang="en-US" dirty="0" smtClean="0"/>
            <a:t>Battery replacement may be costly</a:t>
          </a:r>
        </a:p>
      </dgm:t>
    </dgm:pt>
    <dgm:pt modelId="{D188E23B-D0B2-48AB-98C2-FFCF770E74DE}" type="parTrans" cxnId="{053BD0DE-08D6-40F2-90DB-D4206D20234E}">
      <dgm:prSet/>
      <dgm:spPr/>
      <dgm:t>
        <a:bodyPr/>
        <a:lstStyle/>
        <a:p>
          <a:endParaRPr lang="en-US"/>
        </a:p>
      </dgm:t>
    </dgm:pt>
    <dgm:pt modelId="{61601BA6-1C49-403D-92B9-5C38A1D8824E}" type="sibTrans" cxnId="{053BD0DE-08D6-40F2-90DB-D4206D20234E}">
      <dgm:prSet/>
      <dgm:spPr/>
      <dgm:t>
        <a:bodyPr/>
        <a:lstStyle/>
        <a:p>
          <a:endParaRPr lang="en-US"/>
        </a:p>
      </dgm:t>
    </dgm:pt>
    <dgm:pt modelId="{38494E28-1853-43F7-9978-FB3DAAB2C0B6}">
      <dgm:prSet phldrT="[Text]"/>
      <dgm:spPr/>
      <dgm:t>
        <a:bodyPr/>
        <a:lstStyle/>
        <a:p>
          <a:r>
            <a:rPr lang="en-US" dirty="0" smtClean="0"/>
            <a:t>Improved fuel economy</a:t>
          </a:r>
          <a:endParaRPr lang="en-US" dirty="0"/>
        </a:p>
      </dgm:t>
    </dgm:pt>
    <dgm:pt modelId="{37003D9C-6C15-4BA0-892B-3ED4C843EC03}" type="parTrans" cxnId="{0633FB94-222E-4200-B476-6EFC2C74EBC1}">
      <dgm:prSet/>
      <dgm:spPr/>
      <dgm:t>
        <a:bodyPr/>
        <a:lstStyle/>
        <a:p>
          <a:endParaRPr lang="en-US"/>
        </a:p>
      </dgm:t>
    </dgm:pt>
    <dgm:pt modelId="{C3BE7679-BC33-4051-84D7-ACEEE03BAD73}" type="sibTrans" cxnId="{0633FB94-222E-4200-B476-6EFC2C74EBC1}">
      <dgm:prSet/>
      <dgm:spPr/>
      <dgm:t>
        <a:bodyPr/>
        <a:lstStyle/>
        <a:p>
          <a:endParaRPr lang="en-US"/>
        </a:p>
      </dgm:t>
    </dgm:pt>
    <dgm:pt modelId="{949AA8D7-9EE6-44CE-B13B-9414930C38CA}">
      <dgm:prSet phldrT="[Text]"/>
      <dgm:spPr/>
      <dgm:t>
        <a:bodyPr/>
        <a:lstStyle/>
        <a:p>
          <a:r>
            <a:rPr lang="en-US" dirty="0" smtClean="0"/>
            <a:t>May be emissions reductions</a:t>
          </a:r>
          <a:endParaRPr lang="en-US" dirty="0"/>
        </a:p>
      </dgm:t>
    </dgm:pt>
    <dgm:pt modelId="{ABDC341F-22B5-4C98-A4DC-3161659638A2}" type="parTrans" cxnId="{2A6E32CE-520C-4ACC-BAE3-789ABAB8B548}">
      <dgm:prSet/>
      <dgm:spPr/>
      <dgm:t>
        <a:bodyPr/>
        <a:lstStyle/>
        <a:p>
          <a:endParaRPr lang="en-US"/>
        </a:p>
      </dgm:t>
    </dgm:pt>
    <dgm:pt modelId="{4D50CF4D-54B2-4C0F-9D3A-26F090AB878C}" type="sibTrans" cxnId="{2A6E32CE-520C-4ACC-BAE3-789ABAB8B548}">
      <dgm:prSet/>
      <dgm:spPr/>
      <dgm:t>
        <a:bodyPr/>
        <a:lstStyle/>
        <a:p>
          <a:endParaRPr lang="en-US"/>
        </a:p>
      </dgm:t>
    </dgm:pt>
    <dgm:pt modelId="{63C29D57-A449-4F98-9BE4-2000BCDD5DF4}" type="pres">
      <dgm:prSet presAssocID="{29CCCE80-D097-4C7A-9F84-498356D3D48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1D298F-1EE9-4762-A6C2-23B9719759F7}" type="pres">
      <dgm:prSet presAssocID="{4E633094-E051-4A16-B512-9407347D29F2}" presName="composite" presStyleCnt="0"/>
      <dgm:spPr/>
    </dgm:pt>
    <dgm:pt modelId="{5443EDC4-D04F-4584-9C0E-BE159CF87F25}" type="pres">
      <dgm:prSet presAssocID="{4E633094-E051-4A16-B512-9407347D29F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32A2B-D22A-4FD9-88A3-69467FFA7176}" type="pres">
      <dgm:prSet presAssocID="{4E633094-E051-4A16-B512-9407347D29F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0CA4B-3A1A-4793-86E0-A1DDA39A7733}" type="pres">
      <dgm:prSet presAssocID="{8AD571AC-3802-45A1-A586-E5714AB934F2}" presName="space" presStyleCnt="0"/>
      <dgm:spPr/>
    </dgm:pt>
    <dgm:pt modelId="{7380AECB-7258-4716-B3E2-B59249741EB9}" type="pres">
      <dgm:prSet presAssocID="{C6198662-2995-4C56-9B53-388BF3F71CF1}" presName="composite" presStyleCnt="0"/>
      <dgm:spPr/>
    </dgm:pt>
    <dgm:pt modelId="{F1E42883-F985-45A7-9121-3EFB19F67E47}" type="pres">
      <dgm:prSet presAssocID="{C6198662-2995-4C56-9B53-388BF3F71C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BDF401-F6E6-4FB0-9AB4-685EA107814C}" type="pres">
      <dgm:prSet presAssocID="{C6198662-2995-4C56-9B53-388BF3F71CF1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3BD0DE-08D6-40F2-90DB-D4206D20234E}" srcId="{C6198662-2995-4C56-9B53-388BF3F71CF1}" destId="{AD8A594A-0B54-4D20-829B-9380635303CD}" srcOrd="2" destOrd="0" parTransId="{D188E23B-D0B2-48AB-98C2-FFCF770E74DE}" sibTransId="{61601BA6-1C49-403D-92B9-5C38A1D8824E}"/>
    <dgm:cxn modelId="{CD4DBFBE-9063-464A-8872-05F031729200}" type="presOf" srcId="{C6198662-2995-4C56-9B53-388BF3F71CF1}" destId="{F1E42883-F985-45A7-9121-3EFB19F67E47}" srcOrd="0" destOrd="0" presId="urn:microsoft.com/office/officeart/2005/8/layout/hList1"/>
    <dgm:cxn modelId="{BDDC9F26-E455-4857-8F82-203AD50F4EAA}" type="presOf" srcId="{FA12AF9C-29F8-4A41-A618-08DBEF583FFE}" destId="{2FE32A2B-D22A-4FD9-88A3-69467FFA7176}" srcOrd="0" destOrd="1" presId="urn:microsoft.com/office/officeart/2005/8/layout/hList1"/>
    <dgm:cxn modelId="{3553BD50-8724-4800-9A8B-7590F66EB22A}" srcId="{29CCCE80-D097-4C7A-9F84-498356D3D481}" destId="{4E633094-E051-4A16-B512-9407347D29F2}" srcOrd="0" destOrd="0" parTransId="{38733551-C0EA-4646-9211-43ABB50E3889}" sibTransId="{8AD571AC-3802-45A1-A586-E5714AB934F2}"/>
    <dgm:cxn modelId="{2E73163A-006D-4AA9-B062-CA60F62EB080}" type="presOf" srcId="{D807D3D0-BC8A-4511-B45B-2DA96946F383}" destId="{2FE32A2B-D22A-4FD9-88A3-69467FFA7176}" srcOrd="0" destOrd="0" presId="urn:microsoft.com/office/officeart/2005/8/layout/hList1"/>
    <dgm:cxn modelId="{362D917E-FE65-46C7-9247-78F36051E1F1}" type="presOf" srcId="{AD8A594A-0B54-4D20-829B-9380635303CD}" destId="{B5BDF401-F6E6-4FB0-9AB4-685EA107814C}" srcOrd="0" destOrd="2" presId="urn:microsoft.com/office/officeart/2005/8/layout/hList1"/>
    <dgm:cxn modelId="{627E9DDE-98E9-4946-96CC-F403830E0BFD}" type="presOf" srcId="{38494E28-1853-43F7-9978-FB3DAAB2C0B6}" destId="{2FE32A2B-D22A-4FD9-88A3-69467FFA7176}" srcOrd="0" destOrd="2" presId="urn:microsoft.com/office/officeart/2005/8/layout/hList1"/>
    <dgm:cxn modelId="{313793AD-8568-4114-B351-D1DF5DFEC4CA}" srcId="{4E633094-E051-4A16-B512-9407347D29F2}" destId="{D807D3D0-BC8A-4511-B45B-2DA96946F383}" srcOrd="0" destOrd="0" parTransId="{745392D8-8E54-4521-B4C7-822C527EAB5A}" sibTransId="{F876ECE0-F1E9-4180-9B96-53CA05621808}"/>
    <dgm:cxn modelId="{63CBBA0A-2724-4F27-A66E-383AF77615EA}" type="presOf" srcId="{29CCCE80-D097-4C7A-9F84-498356D3D481}" destId="{63C29D57-A449-4F98-9BE4-2000BCDD5DF4}" srcOrd="0" destOrd="0" presId="urn:microsoft.com/office/officeart/2005/8/layout/hList1"/>
    <dgm:cxn modelId="{5CED9CDC-1546-4F8E-A345-A5FB1104CF1A}" srcId="{29CCCE80-D097-4C7A-9F84-498356D3D481}" destId="{C6198662-2995-4C56-9B53-388BF3F71CF1}" srcOrd="1" destOrd="0" parTransId="{0B3C1A49-9161-416E-A76D-065A9CCAA29C}" sibTransId="{8947E0E5-EC87-4487-8E7D-1033A9B40296}"/>
    <dgm:cxn modelId="{B7C1379E-0CC4-4FD4-8E12-7E9B1D980FC6}" srcId="{4E633094-E051-4A16-B512-9407347D29F2}" destId="{FA12AF9C-29F8-4A41-A618-08DBEF583FFE}" srcOrd="1" destOrd="0" parTransId="{BE22433A-BB5A-4CEB-8186-E94511E6AB38}" sibTransId="{AE9CBBAA-5B0A-48F5-AF0B-79B388CFF5F3}"/>
    <dgm:cxn modelId="{B2805E4B-BF4E-4E25-8088-27709679451B}" type="presOf" srcId="{63C56C19-7D84-4D71-B3C3-F4A414595346}" destId="{B5BDF401-F6E6-4FB0-9AB4-685EA107814C}" srcOrd="0" destOrd="3" presId="urn:microsoft.com/office/officeart/2005/8/layout/hList1"/>
    <dgm:cxn modelId="{84801919-DC05-4EC5-AEC8-7A698DAF2FD3}" srcId="{C6198662-2995-4C56-9B53-388BF3F71CF1}" destId="{F5691122-4594-4C12-A307-35D19799395C}" srcOrd="1" destOrd="0" parTransId="{FEDC918D-6B61-49BF-9389-0CE6AEE25CA1}" sibTransId="{B87F523C-CB79-4297-8DA3-CEB573AF14BD}"/>
    <dgm:cxn modelId="{C8A31E3E-8832-4DF2-8824-746D09867D41}" type="presOf" srcId="{F5691122-4594-4C12-A307-35D19799395C}" destId="{B5BDF401-F6E6-4FB0-9AB4-685EA107814C}" srcOrd="0" destOrd="1" presId="urn:microsoft.com/office/officeart/2005/8/layout/hList1"/>
    <dgm:cxn modelId="{FAEE9461-B8FE-404A-A0BE-F097CCACA1AA}" type="presOf" srcId="{53D58DDF-C35E-40EC-A3CB-032A719FBF46}" destId="{B5BDF401-F6E6-4FB0-9AB4-685EA107814C}" srcOrd="0" destOrd="0" presId="urn:microsoft.com/office/officeart/2005/8/layout/hList1"/>
    <dgm:cxn modelId="{0633FB94-222E-4200-B476-6EFC2C74EBC1}" srcId="{4E633094-E051-4A16-B512-9407347D29F2}" destId="{38494E28-1853-43F7-9978-FB3DAAB2C0B6}" srcOrd="2" destOrd="0" parTransId="{37003D9C-6C15-4BA0-892B-3ED4C843EC03}" sibTransId="{C3BE7679-BC33-4051-84D7-ACEEE03BAD73}"/>
    <dgm:cxn modelId="{EAB6D8BF-54E0-4AF0-AA4A-0D368431F0CF}" type="presOf" srcId="{4E633094-E051-4A16-B512-9407347D29F2}" destId="{5443EDC4-D04F-4584-9C0E-BE159CF87F25}" srcOrd="0" destOrd="0" presId="urn:microsoft.com/office/officeart/2005/8/layout/hList1"/>
    <dgm:cxn modelId="{AB9A3160-EAFD-4F45-B368-471ABFDCF888}" srcId="{C6198662-2995-4C56-9B53-388BF3F71CF1}" destId="{53D58DDF-C35E-40EC-A3CB-032A719FBF46}" srcOrd="0" destOrd="0" parTransId="{AABCEBBD-200D-49AA-A754-AEFE607D0321}" sibTransId="{A5111874-C223-427D-969B-85DB206B28DF}"/>
    <dgm:cxn modelId="{66B6FC95-D43C-4D59-B5F6-C5B68D639D50}" type="presOf" srcId="{949AA8D7-9EE6-44CE-B13B-9414930C38CA}" destId="{2FE32A2B-D22A-4FD9-88A3-69467FFA7176}" srcOrd="0" destOrd="3" presId="urn:microsoft.com/office/officeart/2005/8/layout/hList1"/>
    <dgm:cxn modelId="{5D0D0A61-5FE8-400B-B5FE-CAE367508E9B}" srcId="{C6198662-2995-4C56-9B53-388BF3F71CF1}" destId="{63C56C19-7D84-4D71-B3C3-F4A414595346}" srcOrd="3" destOrd="0" parTransId="{7A074B58-39F6-4757-AB4F-E5167DACFF0E}" sibTransId="{E52B6BFD-4D7C-4E11-A08A-587721731235}"/>
    <dgm:cxn modelId="{2A6E32CE-520C-4ACC-BAE3-789ABAB8B548}" srcId="{4E633094-E051-4A16-B512-9407347D29F2}" destId="{949AA8D7-9EE6-44CE-B13B-9414930C38CA}" srcOrd="3" destOrd="0" parTransId="{ABDC341F-22B5-4C98-A4DC-3161659638A2}" sibTransId="{4D50CF4D-54B2-4C0F-9D3A-26F090AB878C}"/>
    <dgm:cxn modelId="{9183E3EB-4AAC-4A63-A5DC-1B705F729672}" type="presParOf" srcId="{63C29D57-A449-4F98-9BE4-2000BCDD5DF4}" destId="{7F1D298F-1EE9-4762-A6C2-23B9719759F7}" srcOrd="0" destOrd="0" presId="urn:microsoft.com/office/officeart/2005/8/layout/hList1"/>
    <dgm:cxn modelId="{47BA8C4C-5F1C-4441-8388-EC64ECBE73A0}" type="presParOf" srcId="{7F1D298F-1EE9-4762-A6C2-23B9719759F7}" destId="{5443EDC4-D04F-4584-9C0E-BE159CF87F25}" srcOrd="0" destOrd="0" presId="urn:microsoft.com/office/officeart/2005/8/layout/hList1"/>
    <dgm:cxn modelId="{FB68AAB0-5E65-463C-B7F7-E704D82F157A}" type="presParOf" srcId="{7F1D298F-1EE9-4762-A6C2-23B9719759F7}" destId="{2FE32A2B-D22A-4FD9-88A3-69467FFA7176}" srcOrd="1" destOrd="0" presId="urn:microsoft.com/office/officeart/2005/8/layout/hList1"/>
    <dgm:cxn modelId="{50A0ED7D-BA4E-4134-9101-82AEAFBE6340}" type="presParOf" srcId="{63C29D57-A449-4F98-9BE4-2000BCDD5DF4}" destId="{B460CA4B-3A1A-4793-86E0-A1DDA39A7733}" srcOrd="1" destOrd="0" presId="urn:microsoft.com/office/officeart/2005/8/layout/hList1"/>
    <dgm:cxn modelId="{CB68E05A-7526-49A8-9170-593465CBAE56}" type="presParOf" srcId="{63C29D57-A449-4F98-9BE4-2000BCDD5DF4}" destId="{7380AECB-7258-4716-B3E2-B59249741EB9}" srcOrd="2" destOrd="0" presId="urn:microsoft.com/office/officeart/2005/8/layout/hList1"/>
    <dgm:cxn modelId="{B9267D87-BA83-46C1-BA5C-B91FF406DB57}" type="presParOf" srcId="{7380AECB-7258-4716-B3E2-B59249741EB9}" destId="{F1E42883-F985-45A7-9121-3EFB19F67E47}" srcOrd="0" destOrd="0" presId="urn:microsoft.com/office/officeart/2005/8/layout/hList1"/>
    <dgm:cxn modelId="{2EC7FD44-AA0E-4518-BB69-0C32051DDC11}" type="presParOf" srcId="{7380AECB-7258-4716-B3E2-B59249741EB9}" destId="{B5BDF401-F6E6-4FB0-9AB4-685EA1078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9CCCE80-D097-4C7A-9F84-498356D3D48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33094-E051-4A16-B512-9407347D29F2}">
      <dgm:prSet phldrT="[Text]"/>
      <dgm:spPr/>
      <dgm:t>
        <a:bodyPr/>
        <a:lstStyle/>
        <a:p>
          <a:r>
            <a:rPr lang="en-US" dirty="0" smtClean="0"/>
            <a:t>Pros</a:t>
          </a:r>
          <a:endParaRPr lang="en-US" dirty="0"/>
        </a:p>
      </dgm:t>
    </dgm:pt>
    <dgm:pt modelId="{38733551-C0EA-4646-9211-43ABB50E3889}" type="parTrans" cxnId="{3553BD50-8724-4800-9A8B-7590F66EB22A}">
      <dgm:prSet/>
      <dgm:spPr/>
      <dgm:t>
        <a:bodyPr/>
        <a:lstStyle/>
        <a:p>
          <a:endParaRPr lang="en-US"/>
        </a:p>
      </dgm:t>
    </dgm:pt>
    <dgm:pt modelId="{8AD571AC-3802-45A1-A586-E5714AB934F2}" type="sibTrans" cxnId="{3553BD50-8724-4800-9A8B-7590F66EB22A}">
      <dgm:prSet/>
      <dgm:spPr/>
      <dgm:t>
        <a:bodyPr/>
        <a:lstStyle/>
        <a:p>
          <a:endParaRPr lang="en-US"/>
        </a:p>
      </dgm:t>
    </dgm:pt>
    <dgm:pt modelId="{D807D3D0-BC8A-4511-B45B-2DA96946F383}">
      <dgm:prSet phldrT="[Text]"/>
      <dgm:spPr/>
      <dgm:t>
        <a:bodyPr/>
        <a:lstStyle/>
        <a:p>
          <a:r>
            <a:rPr lang="en-US" dirty="0" smtClean="0"/>
            <a:t>Interchangeable with diesel</a:t>
          </a:r>
          <a:endParaRPr lang="en-US" dirty="0"/>
        </a:p>
      </dgm:t>
    </dgm:pt>
    <dgm:pt modelId="{745392D8-8E54-4521-B4C7-822C527EAB5A}" type="parTrans" cxnId="{313793AD-8568-4114-B351-D1DF5DFEC4CA}">
      <dgm:prSet/>
      <dgm:spPr/>
      <dgm:t>
        <a:bodyPr/>
        <a:lstStyle/>
        <a:p>
          <a:endParaRPr lang="en-US"/>
        </a:p>
      </dgm:t>
    </dgm:pt>
    <dgm:pt modelId="{F876ECE0-F1E9-4180-9B96-53CA05621808}" type="sibTrans" cxnId="{313793AD-8568-4114-B351-D1DF5DFEC4CA}">
      <dgm:prSet/>
      <dgm:spPr/>
      <dgm:t>
        <a:bodyPr/>
        <a:lstStyle/>
        <a:p>
          <a:endParaRPr lang="en-US"/>
        </a:p>
      </dgm:t>
    </dgm:pt>
    <dgm:pt modelId="{C6198662-2995-4C56-9B53-388BF3F71CF1}">
      <dgm:prSet phldrT="[Text]"/>
      <dgm:spPr/>
      <dgm:t>
        <a:bodyPr/>
        <a:lstStyle/>
        <a:p>
          <a:r>
            <a:rPr lang="en-US" dirty="0" smtClean="0"/>
            <a:t>Cons</a:t>
          </a:r>
          <a:endParaRPr lang="en-US" dirty="0"/>
        </a:p>
      </dgm:t>
    </dgm:pt>
    <dgm:pt modelId="{0B3C1A49-9161-416E-A76D-065A9CCAA29C}" type="parTrans" cxnId="{5CED9CDC-1546-4F8E-A345-A5FB1104CF1A}">
      <dgm:prSet/>
      <dgm:spPr/>
      <dgm:t>
        <a:bodyPr/>
        <a:lstStyle/>
        <a:p>
          <a:endParaRPr lang="en-US"/>
        </a:p>
      </dgm:t>
    </dgm:pt>
    <dgm:pt modelId="{8947E0E5-EC87-4487-8E7D-1033A9B40296}" type="sibTrans" cxnId="{5CED9CDC-1546-4F8E-A345-A5FB1104CF1A}">
      <dgm:prSet/>
      <dgm:spPr/>
      <dgm:t>
        <a:bodyPr/>
        <a:lstStyle/>
        <a:p>
          <a:endParaRPr lang="en-US"/>
        </a:p>
      </dgm:t>
    </dgm:pt>
    <dgm:pt modelId="{53D58DDF-C35E-40EC-A3CB-032A719FBF46}">
      <dgm:prSet phldrT="[Text]"/>
      <dgm:spPr/>
      <dgm:t>
        <a:bodyPr/>
        <a:lstStyle/>
        <a:p>
          <a:r>
            <a:rPr lang="en-US" dirty="0" smtClean="0"/>
            <a:t>Reduce fuel economy, power, and torque</a:t>
          </a:r>
          <a:endParaRPr lang="en-US" dirty="0"/>
        </a:p>
      </dgm:t>
    </dgm:pt>
    <dgm:pt modelId="{AABCEBBD-200D-49AA-A754-AEFE607D0321}" type="parTrans" cxnId="{AB9A3160-EAFD-4F45-B368-471ABFDCF888}">
      <dgm:prSet/>
      <dgm:spPr/>
      <dgm:t>
        <a:bodyPr/>
        <a:lstStyle/>
        <a:p>
          <a:endParaRPr lang="en-US"/>
        </a:p>
      </dgm:t>
    </dgm:pt>
    <dgm:pt modelId="{A5111874-C223-427D-969B-85DB206B28DF}" type="sibTrans" cxnId="{AB9A3160-EAFD-4F45-B368-471ABFDCF888}">
      <dgm:prSet/>
      <dgm:spPr/>
      <dgm:t>
        <a:bodyPr/>
        <a:lstStyle/>
        <a:p>
          <a:endParaRPr lang="en-US"/>
        </a:p>
      </dgm:t>
    </dgm:pt>
    <dgm:pt modelId="{F6F7C2AF-F6B1-451C-8B49-22DAE5805643}">
      <dgm:prSet phldrT="[Text]"/>
      <dgm:spPr/>
      <dgm:t>
        <a:bodyPr/>
        <a:lstStyle/>
        <a:p>
          <a:r>
            <a:rPr lang="en-US" dirty="0" smtClean="0"/>
            <a:t>Maintenance problems in cold</a:t>
          </a:r>
          <a:endParaRPr lang="en-US" dirty="0"/>
        </a:p>
      </dgm:t>
    </dgm:pt>
    <dgm:pt modelId="{20F33DF5-ED8D-4663-883E-023AA75FAE1E}" type="parTrans" cxnId="{284B3157-C9B8-44A7-8C89-E8ED06046916}">
      <dgm:prSet/>
      <dgm:spPr/>
      <dgm:t>
        <a:bodyPr/>
        <a:lstStyle/>
        <a:p>
          <a:endParaRPr lang="en-US"/>
        </a:p>
      </dgm:t>
    </dgm:pt>
    <dgm:pt modelId="{51CC5AF3-F93F-45C9-A455-CF7E299A5599}" type="sibTrans" cxnId="{284B3157-C9B8-44A7-8C89-E8ED06046916}">
      <dgm:prSet/>
      <dgm:spPr/>
      <dgm:t>
        <a:bodyPr/>
        <a:lstStyle/>
        <a:p>
          <a:endParaRPr lang="en-US"/>
        </a:p>
      </dgm:t>
    </dgm:pt>
    <dgm:pt modelId="{A4EE4F2D-CEF4-40FF-BDEA-559EE5157829}">
      <dgm:prSet phldrT="[Text]"/>
      <dgm:spPr/>
      <dgm:t>
        <a:bodyPr/>
        <a:lstStyle/>
        <a:p>
          <a:r>
            <a:rPr lang="en-US" dirty="0" smtClean="0"/>
            <a:t>Life cycle GHG emissions may be reduced</a:t>
          </a:r>
          <a:endParaRPr lang="en-US" dirty="0"/>
        </a:p>
      </dgm:t>
    </dgm:pt>
    <dgm:pt modelId="{328CD5D2-A911-47D1-8D03-76A44879D8D4}" type="parTrans" cxnId="{044A8798-CA55-4824-9A69-CD932513AD61}">
      <dgm:prSet/>
      <dgm:spPr/>
      <dgm:t>
        <a:bodyPr/>
        <a:lstStyle/>
        <a:p>
          <a:endParaRPr lang="en-US"/>
        </a:p>
      </dgm:t>
    </dgm:pt>
    <dgm:pt modelId="{73A6B43E-C217-4396-B943-8FC429319FB6}" type="sibTrans" cxnId="{044A8798-CA55-4824-9A69-CD932513AD61}">
      <dgm:prSet/>
      <dgm:spPr/>
      <dgm:t>
        <a:bodyPr/>
        <a:lstStyle/>
        <a:p>
          <a:endParaRPr lang="en-US"/>
        </a:p>
      </dgm:t>
    </dgm:pt>
    <dgm:pt modelId="{3725E4FA-0B21-4958-99A1-63945803E29E}">
      <dgm:prSet phldrT="[Text]"/>
      <dgm:spPr/>
      <dgm:t>
        <a:bodyPr/>
        <a:lstStyle/>
        <a:p>
          <a:r>
            <a:rPr lang="en-US" dirty="0" smtClean="0"/>
            <a:t>Fuel may be less expensive</a:t>
          </a:r>
          <a:endParaRPr lang="en-US" dirty="0"/>
        </a:p>
      </dgm:t>
    </dgm:pt>
    <dgm:pt modelId="{0E730393-8995-4C16-91B3-449A2078E55E}" type="parTrans" cxnId="{814A2784-7AF7-4355-99ED-D4955B4AA82D}">
      <dgm:prSet/>
      <dgm:spPr/>
      <dgm:t>
        <a:bodyPr/>
        <a:lstStyle/>
        <a:p>
          <a:endParaRPr lang="en-US"/>
        </a:p>
      </dgm:t>
    </dgm:pt>
    <dgm:pt modelId="{EBB5413A-9C57-4541-9B3F-7DD7DEC2179E}" type="sibTrans" cxnId="{814A2784-7AF7-4355-99ED-D4955B4AA82D}">
      <dgm:prSet/>
      <dgm:spPr/>
      <dgm:t>
        <a:bodyPr/>
        <a:lstStyle/>
        <a:p>
          <a:endParaRPr lang="en-US"/>
        </a:p>
      </dgm:t>
    </dgm:pt>
    <dgm:pt modelId="{3D54C81A-CA61-4A07-A179-ADED8A57D4BC}">
      <dgm:prSet phldrT="[Text]"/>
      <dgm:spPr/>
      <dgm:t>
        <a:bodyPr/>
        <a:lstStyle/>
        <a:p>
          <a:r>
            <a:rPr lang="en-US" dirty="0" smtClean="0"/>
            <a:t>Blend quality control</a:t>
          </a:r>
          <a:endParaRPr lang="en-US" dirty="0"/>
        </a:p>
      </dgm:t>
    </dgm:pt>
    <dgm:pt modelId="{2AE58B0C-5221-4360-BA53-A0BE9A1BD355}" type="parTrans" cxnId="{0C9B4CA8-787C-4E49-A8AE-4CAB36D7E643}">
      <dgm:prSet/>
      <dgm:spPr/>
      <dgm:t>
        <a:bodyPr/>
        <a:lstStyle/>
        <a:p>
          <a:endParaRPr lang="en-US"/>
        </a:p>
      </dgm:t>
    </dgm:pt>
    <dgm:pt modelId="{F412D678-C99B-457F-9BF6-BFC27F7821CE}" type="sibTrans" cxnId="{0C9B4CA8-787C-4E49-A8AE-4CAB36D7E643}">
      <dgm:prSet/>
      <dgm:spPr/>
      <dgm:t>
        <a:bodyPr/>
        <a:lstStyle/>
        <a:p>
          <a:endParaRPr lang="en-US"/>
        </a:p>
      </dgm:t>
    </dgm:pt>
    <dgm:pt modelId="{DD9C9AE0-F41D-49D4-AEB0-02BC4AB0E7DF}">
      <dgm:prSet phldrT="[Text]"/>
      <dgm:spPr/>
      <dgm:t>
        <a:bodyPr/>
        <a:lstStyle/>
        <a:p>
          <a:r>
            <a:rPr lang="en-US" dirty="0" smtClean="0"/>
            <a:t>Possibly increased engine performance</a:t>
          </a:r>
          <a:endParaRPr lang="en-US" dirty="0"/>
        </a:p>
      </dgm:t>
    </dgm:pt>
    <dgm:pt modelId="{60A2037C-12F8-4297-A809-A31537467F84}" type="parTrans" cxnId="{9D4674DB-196E-4077-AFD7-E0E72312AE3B}">
      <dgm:prSet/>
      <dgm:spPr/>
      <dgm:t>
        <a:bodyPr/>
        <a:lstStyle/>
        <a:p>
          <a:endParaRPr lang="en-US"/>
        </a:p>
      </dgm:t>
    </dgm:pt>
    <dgm:pt modelId="{051A714D-A73C-49A6-AA98-8B473D359AF5}" type="sibTrans" cxnId="{9D4674DB-196E-4077-AFD7-E0E72312AE3B}">
      <dgm:prSet/>
      <dgm:spPr/>
      <dgm:t>
        <a:bodyPr/>
        <a:lstStyle/>
        <a:p>
          <a:endParaRPr lang="en-US"/>
        </a:p>
      </dgm:t>
    </dgm:pt>
    <dgm:pt modelId="{BBB8B225-7D09-4120-BAC4-FF2BF3A282F0}">
      <dgm:prSet phldrT="[Text]"/>
      <dgm:spPr/>
      <dgm:t>
        <a:bodyPr/>
        <a:lstStyle/>
        <a:p>
          <a:r>
            <a:rPr lang="en-US" dirty="0" smtClean="0"/>
            <a:t>Standard handling procedures</a:t>
          </a:r>
          <a:endParaRPr lang="en-US" dirty="0"/>
        </a:p>
      </dgm:t>
    </dgm:pt>
    <dgm:pt modelId="{27F2D226-3709-425B-8DE1-84EDE1D347C9}" type="parTrans" cxnId="{1C301B6A-41C3-4029-88D3-4D1D78173E9C}">
      <dgm:prSet/>
      <dgm:spPr/>
      <dgm:t>
        <a:bodyPr/>
        <a:lstStyle/>
        <a:p>
          <a:endParaRPr lang="en-US"/>
        </a:p>
      </dgm:t>
    </dgm:pt>
    <dgm:pt modelId="{CA544D02-BBCD-41A9-A659-E0DD742C1681}" type="sibTrans" cxnId="{1C301B6A-41C3-4029-88D3-4D1D78173E9C}">
      <dgm:prSet/>
      <dgm:spPr/>
      <dgm:t>
        <a:bodyPr/>
        <a:lstStyle/>
        <a:p>
          <a:endParaRPr lang="en-US"/>
        </a:p>
      </dgm:t>
    </dgm:pt>
    <dgm:pt modelId="{7600F6F6-98AD-4875-9A34-C92412547C40}">
      <dgm:prSet phldrT="[Text]"/>
      <dgm:spPr/>
      <dgm:t>
        <a:bodyPr/>
        <a:lstStyle/>
        <a:p>
          <a:r>
            <a:rPr lang="en-US" dirty="0" smtClean="0"/>
            <a:t>Does not void warranty for most engines</a:t>
          </a:r>
          <a:endParaRPr lang="en-US" dirty="0"/>
        </a:p>
      </dgm:t>
    </dgm:pt>
    <dgm:pt modelId="{D9AD14DD-CF4C-4057-8601-A024F69268CC}" type="parTrans" cxnId="{0360D86D-DE51-4F64-B378-9128CF3F9AE0}">
      <dgm:prSet/>
      <dgm:spPr/>
      <dgm:t>
        <a:bodyPr/>
        <a:lstStyle/>
        <a:p>
          <a:endParaRPr lang="en-US"/>
        </a:p>
      </dgm:t>
    </dgm:pt>
    <dgm:pt modelId="{B812D8AD-2A26-49B4-871A-D89EEBA0ABF1}" type="sibTrans" cxnId="{0360D86D-DE51-4F64-B378-9128CF3F9AE0}">
      <dgm:prSet/>
      <dgm:spPr/>
      <dgm:t>
        <a:bodyPr/>
        <a:lstStyle/>
        <a:p>
          <a:endParaRPr lang="en-US"/>
        </a:p>
      </dgm:t>
    </dgm:pt>
    <dgm:pt modelId="{6852861D-3B8A-4371-8F9E-B6DE53F51822}">
      <dgm:prSet phldrT="[Text]"/>
      <dgm:spPr/>
      <dgm:t>
        <a:bodyPr/>
        <a:lstStyle/>
        <a:p>
          <a:r>
            <a:rPr lang="en-US" dirty="0" smtClean="0"/>
            <a:t>Reliability similar to diesel</a:t>
          </a:r>
          <a:endParaRPr lang="en-US" dirty="0"/>
        </a:p>
      </dgm:t>
    </dgm:pt>
    <dgm:pt modelId="{5D15D80B-B096-4B5A-B2F1-D8806165C53B}" type="parTrans" cxnId="{5AEC14AE-B6F4-43E6-8F73-7115A39ABEF9}">
      <dgm:prSet/>
      <dgm:spPr/>
      <dgm:t>
        <a:bodyPr/>
        <a:lstStyle/>
        <a:p>
          <a:endParaRPr lang="en-US"/>
        </a:p>
      </dgm:t>
    </dgm:pt>
    <dgm:pt modelId="{262524C1-F71F-49A4-B29E-1B503AD94893}" type="sibTrans" cxnId="{5AEC14AE-B6F4-43E6-8F73-7115A39ABEF9}">
      <dgm:prSet/>
      <dgm:spPr/>
      <dgm:t>
        <a:bodyPr/>
        <a:lstStyle/>
        <a:p>
          <a:endParaRPr lang="en-US"/>
        </a:p>
      </dgm:t>
    </dgm:pt>
    <dgm:pt modelId="{08176FBF-5765-438E-944E-3147E23D47E1}">
      <dgm:prSet phldrT="[Text]"/>
      <dgm:spPr/>
      <dgm:t>
        <a:bodyPr/>
        <a:lstStyle/>
        <a:p>
          <a:r>
            <a:rPr lang="en-US" dirty="0" smtClean="0"/>
            <a:t>Not compatible with all materials (hoses, gaskets)</a:t>
          </a:r>
          <a:endParaRPr lang="en-US" dirty="0"/>
        </a:p>
      </dgm:t>
    </dgm:pt>
    <dgm:pt modelId="{B06BFBCD-47CC-44BE-A764-8ABCDFAB92DE}" type="parTrans" cxnId="{970DB27A-3032-4B5B-A5FC-45461A8A9031}">
      <dgm:prSet/>
      <dgm:spPr/>
      <dgm:t>
        <a:bodyPr/>
        <a:lstStyle/>
        <a:p>
          <a:endParaRPr lang="en-US"/>
        </a:p>
      </dgm:t>
    </dgm:pt>
    <dgm:pt modelId="{9F3BC8AD-65A6-473A-BBC1-1211C260ACB4}" type="sibTrans" cxnId="{970DB27A-3032-4B5B-A5FC-45461A8A9031}">
      <dgm:prSet/>
      <dgm:spPr/>
      <dgm:t>
        <a:bodyPr/>
        <a:lstStyle/>
        <a:p>
          <a:endParaRPr lang="en-US"/>
        </a:p>
      </dgm:t>
    </dgm:pt>
    <dgm:pt modelId="{63C29D57-A449-4F98-9BE4-2000BCDD5DF4}" type="pres">
      <dgm:prSet presAssocID="{29CCCE80-D097-4C7A-9F84-498356D3D48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1D298F-1EE9-4762-A6C2-23B9719759F7}" type="pres">
      <dgm:prSet presAssocID="{4E633094-E051-4A16-B512-9407347D29F2}" presName="composite" presStyleCnt="0"/>
      <dgm:spPr/>
    </dgm:pt>
    <dgm:pt modelId="{5443EDC4-D04F-4584-9C0E-BE159CF87F25}" type="pres">
      <dgm:prSet presAssocID="{4E633094-E051-4A16-B512-9407347D29F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32A2B-D22A-4FD9-88A3-69467FFA7176}" type="pres">
      <dgm:prSet presAssocID="{4E633094-E051-4A16-B512-9407347D29F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0CA4B-3A1A-4793-86E0-A1DDA39A7733}" type="pres">
      <dgm:prSet presAssocID="{8AD571AC-3802-45A1-A586-E5714AB934F2}" presName="space" presStyleCnt="0"/>
      <dgm:spPr/>
    </dgm:pt>
    <dgm:pt modelId="{7380AECB-7258-4716-B3E2-B59249741EB9}" type="pres">
      <dgm:prSet presAssocID="{C6198662-2995-4C56-9B53-388BF3F71CF1}" presName="composite" presStyleCnt="0"/>
      <dgm:spPr/>
    </dgm:pt>
    <dgm:pt modelId="{F1E42883-F985-45A7-9121-3EFB19F67E47}" type="pres">
      <dgm:prSet presAssocID="{C6198662-2995-4C56-9B53-388BF3F71C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BDF401-F6E6-4FB0-9AB4-685EA107814C}" type="pres">
      <dgm:prSet presAssocID="{C6198662-2995-4C56-9B53-388BF3F71CF1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83D656-C223-4A6B-ACD2-2E4678611317}" type="presOf" srcId="{4E633094-E051-4A16-B512-9407347D29F2}" destId="{5443EDC4-D04F-4584-9C0E-BE159CF87F25}" srcOrd="0" destOrd="0" presId="urn:microsoft.com/office/officeart/2005/8/layout/hList1"/>
    <dgm:cxn modelId="{8933F01A-57A4-44F5-A426-140CAB70F3ED}" type="presOf" srcId="{DD9C9AE0-F41D-49D4-AEB0-02BC4AB0E7DF}" destId="{2FE32A2B-D22A-4FD9-88A3-69467FFA7176}" srcOrd="0" destOrd="3" presId="urn:microsoft.com/office/officeart/2005/8/layout/hList1"/>
    <dgm:cxn modelId="{970DB27A-3032-4B5B-A5FC-45461A8A9031}" srcId="{C6198662-2995-4C56-9B53-388BF3F71CF1}" destId="{08176FBF-5765-438E-944E-3147E23D47E1}" srcOrd="3" destOrd="0" parTransId="{B06BFBCD-47CC-44BE-A764-8ABCDFAB92DE}" sibTransId="{9F3BC8AD-65A6-473A-BBC1-1211C260ACB4}"/>
    <dgm:cxn modelId="{ADC34677-0515-4E5B-8269-F0B18438CE26}" type="presOf" srcId="{29CCCE80-D097-4C7A-9F84-498356D3D481}" destId="{63C29D57-A449-4F98-9BE4-2000BCDD5DF4}" srcOrd="0" destOrd="0" presId="urn:microsoft.com/office/officeart/2005/8/layout/hList1"/>
    <dgm:cxn modelId="{1C301B6A-41C3-4029-88D3-4D1D78173E9C}" srcId="{4E633094-E051-4A16-B512-9407347D29F2}" destId="{BBB8B225-7D09-4120-BAC4-FF2BF3A282F0}" srcOrd="4" destOrd="0" parTransId="{27F2D226-3709-425B-8DE1-84EDE1D347C9}" sibTransId="{CA544D02-BBCD-41A9-A659-E0DD742C1681}"/>
    <dgm:cxn modelId="{3553BD50-8724-4800-9A8B-7590F66EB22A}" srcId="{29CCCE80-D097-4C7A-9F84-498356D3D481}" destId="{4E633094-E051-4A16-B512-9407347D29F2}" srcOrd="0" destOrd="0" parTransId="{38733551-C0EA-4646-9211-43ABB50E3889}" sibTransId="{8AD571AC-3802-45A1-A586-E5714AB934F2}"/>
    <dgm:cxn modelId="{0AF12872-0E9E-44B4-B1F7-6794F5012CBA}" type="presOf" srcId="{3725E4FA-0B21-4958-99A1-63945803E29E}" destId="{2FE32A2B-D22A-4FD9-88A3-69467FFA7176}" srcOrd="0" destOrd="2" presId="urn:microsoft.com/office/officeart/2005/8/layout/hList1"/>
    <dgm:cxn modelId="{E2EA596C-9665-4A51-86B9-055C0841D1A1}" type="presOf" srcId="{A4EE4F2D-CEF4-40FF-BDEA-559EE5157829}" destId="{2FE32A2B-D22A-4FD9-88A3-69467FFA7176}" srcOrd="0" destOrd="1" presId="urn:microsoft.com/office/officeart/2005/8/layout/hList1"/>
    <dgm:cxn modelId="{B4BCA6A4-7891-488E-8261-0C5C0D3D1D73}" type="presOf" srcId="{53D58DDF-C35E-40EC-A3CB-032A719FBF46}" destId="{B5BDF401-F6E6-4FB0-9AB4-685EA107814C}" srcOrd="0" destOrd="0" presId="urn:microsoft.com/office/officeart/2005/8/layout/hList1"/>
    <dgm:cxn modelId="{44800374-60F4-4D81-9F9A-5212618B8287}" type="presOf" srcId="{6852861D-3B8A-4371-8F9E-B6DE53F51822}" destId="{2FE32A2B-D22A-4FD9-88A3-69467FFA7176}" srcOrd="0" destOrd="6" presId="urn:microsoft.com/office/officeart/2005/8/layout/hList1"/>
    <dgm:cxn modelId="{313793AD-8568-4114-B351-D1DF5DFEC4CA}" srcId="{4E633094-E051-4A16-B512-9407347D29F2}" destId="{D807D3D0-BC8A-4511-B45B-2DA96946F383}" srcOrd="0" destOrd="0" parTransId="{745392D8-8E54-4521-B4C7-822C527EAB5A}" sibTransId="{F876ECE0-F1E9-4180-9B96-53CA05621808}"/>
    <dgm:cxn modelId="{D1FFE85D-F6E2-42D4-8784-8A603C33825D}" type="presOf" srcId="{C6198662-2995-4C56-9B53-388BF3F71CF1}" destId="{F1E42883-F985-45A7-9121-3EFB19F67E47}" srcOrd="0" destOrd="0" presId="urn:microsoft.com/office/officeart/2005/8/layout/hList1"/>
    <dgm:cxn modelId="{0C9B4CA8-787C-4E49-A8AE-4CAB36D7E643}" srcId="{C6198662-2995-4C56-9B53-388BF3F71CF1}" destId="{3D54C81A-CA61-4A07-A179-ADED8A57D4BC}" srcOrd="1" destOrd="0" parTransId="{2AE58B0C-5221-4360-BA53-A0BE9A1BD355}" sibTransId="{F412D678-C99B-457F-9BF6-BFC27F7821CE}"/>
    <dgm:cxn modelId="{5CED9CDC-1546-4F8E-A345-A5FB1104CF1A}" srcId="{29CCCE80-D097-4C7A-9F84-498356D3D481}" destId="{C6198662-2995-4C56-9B53-388BF3F71CF1}" srcOrd="1" destOrd="0" parTransId="{0B3C1A49-9161-416E-A76D-065A9CCAA29C}" sibTransId="{8947E0E5-EC87-4487-8E7D-1033A9B40296}"/>
    <dgm:cxn modelId="{D0DC6767-2DD1-4E87-9190-A5C317351AAB}" type="presOf" srcId="{08176FBF-5765-438E-944E-3147E23D47E1}" destId="{B5BDF401-F6E6-4FB0-9AB4-685EA107814C}" srcOrd="0" destOrd="3" presId="urn:microsoft.com/office/officeart/2005/8/layout/hList1"/>
    <dgm:cxn modelId="{C8F093A9-B4EB-4EC0-AA85-CE143E02EB22}" type="presOf" srcId="{BBB8B225-7D09-4120-BAC4-FF2BF3A282F0}" destId="{2FE32A2B-D22A-4FD9-88A3-69467FFA7176}" srcOrd="0" destOrd="4" presId="urn:microsoft.com/office/officeart/2005/8/layout/hList1"/>
    <dgm:cxn modelId="{A6DF2692-4F48-4627-B4F8-FA28699BC06F}" type="presOf" srcId="{F6F7C2AF-F6B1-451C-8B49-22DAE5805643}" destId="{B5BDF401-F6E6-4FB0-9AB4-685EA107814C}" srcOrd="0" destOrd="2" presId="urn:microsoft.com/office/officeart/2005/8/layout/hList1"/>
    <dgm:cxn modelId="{814A2784-7AF7-4355-99ED-D4955B4AA82D}" srcId="{4E633094-E051-4A16-B512-9407347D29F2}" destId="{3725E4FA-0B21-4958-99A1-63945803E29E}" srcOrd="2" destOrd="0" parTransId="{0E730393-8995-4C16-91B3-449A2078E55E}" sibTransId="{EBB5413A-9C57-4541-9B3F-7DD7DEC2179E}"/>
    <dgm:cxn modelId="{284B3157-C9B8-44A7-8C89-E8ED06046916}" srcId="{C6198662-2995-4C56-9B53-388BF3F71CF1}" destId="{F6F7C2AF-F6B1-451C-8B49-22DAE5805643}" srcOrd="2" destOrd="0" parTransId="{20F33DF5-ED8D-4663-883E-023AA75FAE1E}" sibTransId="{51CC5AF3-F93F-45C9-A455-CF7E299A5599}"/>
    <dgm:cxn modelId="{9D4674DB-196E-4077-AFD7-E0E72312AE3B}" srcId="{4E633094-E051-4A16-B512-9407347D29F2}" destId="{DD9C9AE0-F41D-49D4-AEB0-02BC4AB0E7DF}" srcOrd="3" destOrd="0" parTransId="{60A2037C-12F8-4297-A809-A31537467F84}" sibTransId="{051A714D-A73C-49A6-AA98-8B473D359AF5}"/>
    <dgm:cxn modelId="{AB9A3160-EAFD-4F45-B368-471ABFDCF888}" srcId="{C6198662-2995-4C56-9B53-388BF3F71CF1}" destId="{53D58DDF-C35E-40EC-A3CB-032A719FBF46}" srcOrd="0" destOrd="0" parTransId="{AABCEBBD-200D-49AA-A754-AEFE607D0321}" sibTransId="{A5111874-C223-427D-969B-85DB206B28DF}"/>
    <dgm:cxn modelId="{0360D86D-DE51-4F64-B378-9128CF3F9AE0}" srcId="{4E633094-E051-4A16-B512-9407347D29F2}" destId="{7600F6F6-98AD-4875-9A34-C92412547C40}" srcOrd="5" destOrd="0" parTransId="{D9AD14DD-CF4C-4057-8601-A024F69268CC}" sibTransId="{B812D8AD-2A26-49B4-871A-D89EEBA0ABF1}"/>
    <dgm:cxn modelId="{044A8798-CA55-4824-9A69-CD932513AD61}" srcId="{4E633094-E051-4A16-B512-9407347D29F2}" destId="{A4EE4F2D-CEF4-40FF-BDEA-559EE5157829}" srcOrd="1" destOrd="0" parTransId="{328CD5D2-A911-47D1-8D03-76A44879D8D4}" sibTransId="{73A6B43E-C217-4396-B943-8FC429319FB6}"/>
    <dgm:cxn modelId="{D8D2ECBE-0DA0-4DC6-A61A-82D86EF8CFB9}" type="presOf" srcId="{3D54C81A-CA61-4A07-A179-ADED8A57D4BC}" destId="{B5BDF401-F6E6-4FB0-9AB4-685EA107814C}" srcOrd="0" destOrd="1" presId="urn:microsoft.com/office/officeart/2005/8/layout/hList1"/>
    <dgm:cxn modelId="{30C5C048-B7F8-4AAE-83FD-A81FAFE94BAC}" type="presOf" srcId="{7600F6F6-98AD-4875-9A34-C92412547C40}" destId="{2FE32A2B-D22A-4FD9-88A3-69467FFA7176}" srcOrd="0" destOrd="5" presId="urn:microsoft.com/office/officeart/2005/8/layout/hList1"/>
    <dgm:cxn modelId="{5AEC14AE-B6F4-43E6-8F73-7115A39ABEF9}" srcId="{4E633094-E051-4A16-B512-9407347D29F2}" destId="{6852861D-3B8A-4371-8F9E-B6DE53F51822}" srcOrd="6" destOrd="0" parTransId="{5D15D80B-B096-4B5A-B2F1-D8806165C53B}" sibTransId="{262524C1-F71F-49A4-B29E-1B503AD94893}"/>
    <dgm:cxn modelId="{E4B1AB92-31C9-4EF3-AD01-ECAAA5773A0C}" type="presOf" srcId="{D807D3D0-BC8A-4511-B45B-2DA96946F383}" destId="{2FE32A2B-D22A-4FD9-88A3-69467FFA7176}" srcOrd="0" destOrd="0" presId="urn:microsoft.com/office/officeart/2005/8/layout/hList1"/>
    <dgm:cxn modelId="{7161F731-CA34-4F8B-9D28-7F5268E52BE7}" type="presParOf" srcId="{63C29D57-A449-4F98-9BE4-2000BCDD5DF4}" destId="{7F1D298F-1EE9-4762-A6C2-23B9719759F7}" srcOrd="0" destOrd="0" presId="urn:microsoft.com/office/officeart/2005/8/layout/hList1"/>
    <dgm:cxn modelId="{9D10B9FF-93AA-4E3F-A5A9-F511DC354908}" type="presParOf" srcId="{7F1D298F-1EE9-4762-A6C2-23B9719759F7}" destId="{5443EDC4-D04F-4584-9C0E-BE159CF87F25}" srcOrd="0" destOrd="0" presId="urn:microsoft.com/office/officeart/2005/8/layout/hList1"/>
    <dgm:cxn modelId="{F19D44DC-A57E-4D7D-8E1D-9AE7098A98BB}" type="presParOf" srcId="{7F1D298F-1EE9-4762-A6C2-23B9719759F7}" destId="{2FE32A2B-D22A-4FD9-88A3-69467FFA7176}" srcOrd="1" destOrd="0" presId="urn:microsoft.com/office/officeart/2005/8/layout/hList1"/>
    <dgm:cxn modelId="{05D1BDD8-1707-4BFB-8BC1-D76060675DBA}" type="presParOf" srcId="{63C29D57-A449-4F98-9BE4-2000BCDD5DF4}" destId="{B460CA4B-3A1A-4793-86E0-A1DDA39A7733}" srcOrd="1" destOrd="0" presId="urn:microsoft.com/office/officeart/2005/8/layout/hList1"/>
    <dgm:cxn modelId="{6C396884-EEBC-41C8-B803-68DD15CA6383}" type="presParOf" srcId="{63C29D57-A449-4F98-9BE4-2000BCDD5DF4}" destId="{7380AECB-7258-4716-B3E2-B59249741EB9}" srcOrd="2" destOrd="0" presId="urn:microsoft.com/office/officeart/2005/8/layout/hList1"/>
    <dgm:cxn modelId="{3971C8AB-9FE9-4C83-81DC-C4ECFE1CDD8E}" type="presParOf" srcId="{7380AECB-7258-4716-B3E2-B59249741EB9}" destId="{F1E42883-F985-45A7-9121-3EFB19F67E47}" srcOrd="0" destOrd="0" presId="urn:microsoft.com/office/officeart/2005/8/layout/hList1"/>
    <dgm:cxn modelId="{AE8E19F9-5408-4756-BEFE-E55117B4C1EE}" type="presParOf" srcId="{7380AECB-7258-4716-B3E2-B59249741EB9}" destId="{B5BDF401-F6E6-4FB0-9AB4-685EA1078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9CCCE80-D097-4C7A-9F84-498356D3D481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E633094-E051-4A16-B512-9407347D29F2}">
      <dgm:prSet phldrT="[Text]"/>
      <dgm:spPr/>
      <dgm:t>
        <a:bodyPr/>
        <a:lstStyle/>
        <a:p>
          <a:r>
            <a:rPr lang="en-US" dirty="0" smtClean="0"/>
            <a:t>Pros</a:t>
          </a:r>
          <a:endParaRPr lang="en-US" dirty="0"/>
        </a:p>
      </dgm:t>
    </dgm:pt>
    <dgm:pt modelId="{38733551-C0EA-4646-9211-43ABB50E3889}" type="parTrans" cxnId="{3553BD50-8724-4800-9A8B-7590F66EB22A}">
      <dgm:prSet/>
      <dgm:spPr/>
      <dgm:t>
        <a:bodyPr/>
        <a:lstStyle/>
        <a:p>
          <a:endParaRPr lang="en-US"/>
        </a:p>
      </dgm:t>
    </dgm:pt>
    <dgm:pt modelId="{8AD571AC-3802-45A1-A586-E5714AB934F2}" type="sibTrans" cxnId="{3553BD50-8724-4800-9A8B-7590F66EB22A}">
      <dgm:prSet/>
      <dgm:spPr/>
      <dgm:t>
        <a:bodyPr/>
        <a:lstStyle/>
        <a:p>
          <a:endParaRPr lang="en-US"/>
        </a:p>
      </dgm:t>
    </dgm:pt>
    <dgm:pt modelId="{D807D3D0-BC8A-4511-B45B-2DA96946F383}">
      <dgm:prSet phldrT="[Text]"/>
      <dgm:spPr/>
      <dgm:t>
        <a:bodyPr/>
        <a:lstStyle/>
        <a:p>
          <a:r>
            <a:rPr lang="en-US" dirty="0" smtClean="0"/>
            <a:t>Paratransit vans available</a:t>
          </a:r>
          <a:endParaRPr lang="en-US" dirty="0"/>
        </a:p>
      </dgm:t>
    </dgm:pt>
    <dgm:pt modelId="{745392D8-8E54-4521-B4C7-822C527EAB5A}" type="parTrans" cxnId="{313793AD-8568-4114-B351-D1DF5DFEC4CA}">
      <dgm:prSet/>
      <dgm:spPr/>
      <dgm:t>
        <a:bodyPr/>
        <a:lstStyle/>
        <a:p>
          <a:endParaRPr lang="en-US"/>
        </a:p>
      </dgm:t>
    </dgm:pt>
    <dgm:pt modelId="{F876ECE0-F1E9-4180-9B96-53CA05621808}" type="sibTrans" cxnId="{313793AD-8568-4114-B351-D1DF5DFEC4CA}">
      <dgm:prSet/>
      <dgm:spPr/>
      <dgm:t>
        <a:bodyPr/>
        <a:lstStyle/>
        <a:p>
          <a:endParaRPr lang="en-US"/>
        </a:p>
      </dgm:t>
    </dgm:pt>
    <dgm:pt modelId="{D1D45C11-2072-4D54-8129-C21AA88D76C0}">
      <dgm:prSet phldrT="[Text]"/>
      <dgm:spPr/>
      <dgm:t>
        <a:bodyPr/>
        <a:lstStyle/>
        <a:p>
          <a:r>
            <a:rPr lang="en-US" dirty="0" smtClean="0"/>
            <a:t>Often produced locally</a:t>
          </a:r>
          <a:endParaRPr lang="en-US" dirty="0"/>
        </a:p>
      </dgm:t>
    </dgm:pt>
    <dgm:pt modelId="{9C42DDE7-C741-450A-AE03-5C387855C3B3}" type="parTrans" cxnId="{83D670C2-C844-46FC-BFC0-CD68F8E7C414}">
      <dgm:prSet/>
      <dgm:spPr/>
      <dgm:t>
        <a:bodyPr/>
        <a:lstStyle/>
        <a:p>
          <a:endParaRPr lang="en-US"/>
        </a:p>
      </dgm:t>
    </dgm:pt>
    <dgm:pt modelId="{1A6F8864-8055-43B7-B137-FABCEE2DA4DD}" type="sibTrans" cxnId="{83D670C2-C844-46FC-BFC0-CD68F8E7C414}">
      <dgm:prSet/>
      <dgm:spPr/>
      <dgm:t>
        <a:bodyPr/>
        <a:lstStyle/>
        <a:p>
          <a:endParaRPr lang="en-US"/>
        </a:p>
      </dgm:t>
    </dgm:pt>
    <dgm:pt modelId="{C6198662-2995-4C56-9B53-388BF3F71CF1}">
      <dgm:prSet phldrT="[Text]"/>
      <dgm:spPr/>
      <dgm:t>
        <a:bodyPr/>
        <a:lstStyle/>
        <a:p>
          <a:r>
            <a:rPr lang="en-US" dirty="0" smtClean="0"/>
            <a:t>Cons</a:t>
          </a:r>
          <a:endParaRPr lang="en-US" dirty="0"/>
        </a:p>
      </dgm:t>
    </dgm:pt>
    <dgm:pt modelId="{0B3C1A49-9161-416E-A76D-065A9CCAA29C}" type="parTrans" cxnId="{5CED9CDC-1546-4F8E-A345-A5FB1104CF1A}">
      <dgm:prSet/>
      <dgm:spPr/>
      <dgm:t>
        <a:bodyPr/>
        <a:lstStyle/>
        <a:p>
          <a:endParaRPr lang="en-US"/>
        </a:p>
      </dgm:t>
    </dgm:pt>
    <dgm:pt modelId="{8947E0E5-EC87-4487-8E7D-1033A9B40296}" type="sibTrans" cxnId="{5CED9CDC-1546-4F8E-A345-A5FB1104CF1A}">
      <dgm:prSet/>
      <dgm:spPr/>
      <dgm:t>
        <a:bodyPr/>
        <a:lstStyle/>
        <a:p>
          <a:endParaRPr lang="en-US"/>
        </a:p>
      </dgm:t>
    </dgm:pt>
    <dgm:pt modelId="{53D58DDF-C35E-40EC-A3CB-032A719FBF46}">
      <dgm:prSet phldrT="[Text]"/>
      <dgm:spPr/>
      <dgm:t>
        <a:bodyPr/>
        <a:lstStyle/>
        <a:p>
          <a:r>
            <a:rPr lang="en-US" dirty="0" smtClean="0"/>
            <a:t>NO buses in the United States that use E85 blend</a:t>
          </a:r>
          <a:endParaRPr lang="en-US" dirty="0"/>
        </a:p>
      </dgm:t>
    </dgm:pt>
    <dgm:pt modelId="{AABCEBBD-200D-49AA-A754-AEFE607D0321}" type="parTrans" cxnId="{AB9A3160-EAFD-4F45-B368-471ABFDCF888}">
      <dgm:prSet/>
      <dgm:spPr/>
      <dgm:t>
        <a:bodyPr/>
        <a:lstStyle/>
        <a:p>
          <a:endParaRPr lang="en-US"/>
        </a:p>
      </dgm:t>
    </dgm:pt>
    <dgm:pt modelId="{A5111874-C223-427D-969B-85DB206B28DF}" type="sibTrans" cxnId="{AB9A3160-EAFD-4F45-B368-471ABFDCF888}">
      <dgm:prSet/>
      <dgm:spPr/>
      <dgm:t>
        <a:bodyPr/>
        <a:lstStyle/>
        <a:p>
          <a:endParaRPr lang="en-US"/>
        </a:p>
      </dgm:t>
    </dgm:pt>
    <dgm:pt modelId="{F6F7C2AF-F6B1-451C-8B49-22DAE5805643}">
      <dgm:prSet phldrT="[Text]"/>
      <dgm:spPr/>
      <dgm:t>
        <a:bodyPr/>
        <a:lstStyle/>
        <a:p>
          <a:r>
            <a:rPr lang="en-US" dirty="0" smtClean="0"/>
            <a:t>Dispensing modifications</a:t>
          </a:r>
          <a:endParaRPr lang="en-US" dirty="0"/>
        </a:p>
      </dgm:t>
    </dgm:pt>
    <dgm:pt modelId="{20F33DF5-ED8D-4663-883E-023AA75FAE1E}" type="parTrans" cxnId="{284B3157-C9B8-44A7-8C89-E8ED06046916}">
      <dgm:prSet/>
      <dgm:spPr/>
      <dgm:t>
        <a:bodyPr/>
        <a:lstStyle/>
        <a:p>
          <a:endParaRPr lang="en-US"/>
        </a:p>
      </dgm:t>
    </dgm:pt>
    <dgm:pt modelId="{51CC5AF3-F93F-45C9-A455-CF7E299A5599}" type="sibTrans" cxnId="{284B3157-C9B8-44A7-8C89-E8ED06046916}">
      <dgm:prSet/>
      <dgm:spPr/>
      <dgm:t>
        <a:bodyPr/>
        <a:lstStyle/>
        <a:p>
          <a:endParaRPr lang="en-US"/>
        </a:p>
      </dgm:t>
    </dgm:pt>
    <dgm:pt modelId="{813BF1D5-0243-49C6-BE2C-A1D16BC9DB5F}">
      <dgm:prSet phldrT="[Text]"/>
      <dgm:spPr/>
      <dgm:t>
        <a:bodyPr/>
        <a:lstStyle/>
        <a:p>
          <a:r>
            <a:rPr lang="en-US" dirty="0" smtClean="0"/>
            <a:t>No special training</a:t>
          </a:r>
          <a:endParaRPr lang="en-US" dirty="0"/>
        </a:p>
      </dgm:t>
    </dgm:pt>
    <dgm:pt modelId="{F1E490EC-3A8E-497D-9607-C5255C208F19}" type="parTrans" cxnId="{3C3F31DF-A900-4245-8B51-A8823EB9B2B9}">
      <dgm:prSet/>
      <dgm:spPr/>
      <dgm:t>
        <a:bodyPr/>
        <a:lstStyle/>
        <a:p>
          <a:endParaRPr lang="en-US"/>
        </a:p>
      </dgm:t>
    </dgm:pt>
    <dgm:pt modelId="{9DCF9BD0-AFAD-444D-81DA-3FD4CD898CA3}" type="sibTrans" cxnId="{3C3F31DF-A900-4245-8B51-A8823EB9B2B9}">
      <dgm:prSet/>
      <dgm:spPr/>
      <dgm:t>
        <a:bodyPr/>
        <a:lstStyle/>
        <a:p>
          <a:endParaRPr lang="en-US"/>
        </a:p>
      </dgm:t>
    </dgm:pt>
    <dgm:pt modelId="{C0DA26E9-40A1-4516-8B76-018935206412}">
      <dgm:prSet phldrT="[Text]"/>
      <dgm:spPr/>
      <dgm:t>
        <a:bodyPr/>
        <a:lstStyle/>
        <a:p>
          <a:endParaRPr lang="en-US" dirty="0"/>
        </a:p>
      </dgm:t>
    </dgm:pt>
    <dgm:pt modelId="{F5DDAA4F-A32D-41A0-A210-8A8E401DAE42}" type="parTrans" cxnId="{0BDB231A-4B6C-4369-B2D0-E7BDA3126BA6}">
      <dgm:prSet/>
      <dgm:spPr/>
      <dgm:t>
        <a:bodyPr/>
        <a:lstStyle/>
        <a:p>
          <a:endParaRPr lang="en-US"/>
        </a:p>
      </dgm:t>
    </dgm:pt>
    <dgm:pt modelId="{EC43B207-8C0B-4449-B43E-F569309F9E66}" type="sibTrans" cxnId="{0BDB231A-4B6C-4369-B2D0-E7BDA3126BA6}">
      <dgm:prSet/>
      <dgm:spPr/>
      <dgm:t>
        <a:bodyPr/>
        <a:lstStyle/>
        <a:p>
          <a:endParaRPr lang="en-US"/>
        </a:p>
      </dgm:t>
    </dgm:pt>
    <dgm:pt modelId="{BB71DD69-B97F-4ECB-9B56-AC85D83B8406}">
      <dgm:prSet phldrT="[Text]"/>
      <dgm:spPr/>
      <dgm:t>
        <a:bodyPr/>
        <a:lstStyle/>
        <a:p>
          <a:r>
            <a:rPr lang="en-US" dirty="0" smtClean="0"/>
            <a:t>Cold-start issues</a:t>
          </a:r>
          <a:endParaRPr lang="en-US" dirty="0"/>
        </a:p>
      </dgm:t>
    </dgm:pt>
    <dgm:pt modelId="{37C49E51-E74E-4EB9-AB01-BB8C69C9A49A}" type="parTrans" cxnId="{944C850E-8E0F-4444-B07D-B2584516EFD0}">
      <dgm:prSet/>
      <dgm:spPr/>
      <dgm:t>
        <a:bodyPr/>
        <a:lstStyle/>
        <a:p>
          <a:endParaRPr lang="en-US"/>
        </a:p>
      </dgm:t>
    </dgm:pt>
    <dgm:pt modelId="{89608AD8-E7B2-4936-A38C-D8434DC5EF69}" type="sibTrans" cxnId="{944C850E-8E0F-4444-B07D-B2584516EFD0}">
      <dgm:prSet/>
      <dgm:spPr/>
      <dgm:t>
        <a:bodyPr/>
        <a:lstStyle/>
        <a:p>
          <a:endParaRPr lang="en-US"/>
        </a:p>
      </dgm:t>
    </dgm:pt>
    <dgm:pt modelId="{5599B6B2-6991-4995-80C1-A888124FE1F5}">
      <dgm:prSet phldrT="[Text]"/>
      <dgm:spPr/>
      <dgm:t>
        <a:bodyPr/>
        <a:lstStyle/>
        <a:p>
          <a:r>
            <a:rPr lang="en-US" dirty="0" smtClean="0"/>
            <a:t>Established fuel</a:t>
          </a:r>
          <a:endParaRPr lang="en-US" dirty="0"/>
        </a:p>
      </dgm:t>
    </dgm:pt>
    <dgm:pt modelId="{441E10CC-7A85-40A0-BFC5-EA1FDE116D1E}" type="parTrans" cxnId="{1CF07AB8-B784-4CFD-868F-E39CB7DFD482}">
      <dgm:prSet/>
      <dgm:spPr/>
      <dgm:t>
        <a:bodyPr/>
        <a:lstStyle/>
        <a:p>
          <a:endParaRPr lang="en-US"/>
        </a:p>
      </dgm:t>
    </dgm:pt>
    <dgm:pt modelId="{62832389-E3BC-4587-A91A-137027AA8B5B}" type="sibTrans" cxnId="{1CF07AB8-B784-4CFD-868F-E39CB7DFD482}">
      <dgm:prSet/>
      <dgm:spPr/>
      <dgm:t>
        <a:bodyPr/>
        <a:lstStyle/>
        <a:p>
          <a:endParaRPr lang="en-US"/>
        </a:p>
      </dgm:t>
    </dgm:pt>
    <dgm:pt modelId="{6484ADDD-D736-47E6-AB90-9C49455A6451}">
      <dgm:prSet phldrT="[Text]"/>
      <dgm:spPr/>
      <dgm:t>
        <a:bodyPr/>
        <a:lstStyle/>
        <a:p>
          <a:r>
            <a:rPr lang="en-US" dirty="0" smtClean="0"/>
            <a:t>Higher vehicle maintenance costs</a:t>
          </a:r>
          <a:endParaRPr lang="en-US" dirty="0"/>
        </a:p>
      </dgm:t>
    </dgm:pt>
    <dgm:pt modelId="{04AA77A5-EE1E-4A83-B44E-5D3357C8A50E}" type="parTrans" cxnId="{6A7803E8-6889-403E-93B5-EFF0FE5E8C76}">
      <dgm:prSet/>
      <dgm:spPr/>
      <dgm:t>
        <a:bodyPr/>
        <a:lstStyle/>
        <a:p>
          <a:endParaRPr lang="en-US"/>
        </a:p>
      </dgm:t>
    </dgm:pt>
    <dgm:pt modelId="{798E9B29-CAD9-4FEF-B50C-C9C7A1D33DEB}" type="sibTrans" cxnId="{6A7803E8-6889-403E-93B5-EFF0FE5E8C76}">
      <dgm:prSet/>
      <dgm:spPr/>
      <dgm:t>
        <a:bodyPr/>
        <a:lstStyle/>
        <a:p>
          <a:endParaRPr lang="en-US"/>
        </a:p>
      </dgm:t>
    </dgm:pt>
    <dgm:pt modelId="{63C29D57-A449-4F98-9BE4-2000BCDD5DF4}" type="pres">
      <dgm:prSet presAssocID="{29CCCE80-D097-4C7A-9F84-498356D3D48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F1D298F-1EE9-4762-A6C2-23B9719759F7}" type="pres">
      <dgm:prSet presAssocID="{4E633094-E051-4A16-B512-9407347D29F2}" presName="composite" presStyleCnt="0"/>
      <dgm:spPr/>
    </dgm:pt>
    <dgm:pt modelId="{5443EDC4-D04F-4584-9C0E-BE159CF87F25}" type="pres">
      <dgm:prSet presAssocID="{4E633094-E051-4A16-B512-9407347D29F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E32A2B-D22A-4FD9-88A3-69467FFA7176}" type="pres">
      <dgm:prSet presAssocID="{4E633094-E051-4A16-B512-9407347D29F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60CA4B-3A1A-4793-86E0-A1DDA39A7733}" type="pres">
      <dgm:prSet presAssocID="{8AD571AC-3802-45A1-A586-E5714AB934F2}" presName="space" presStyleCnt="0"/>
      <dgm:spPr/>
    </dgm:pt>
    <dgm:pt modelId="{7380AECB-7258-4716-B3E2-B59249741EB9}" type="pres">
      <dgm:prSet presAssocID="{C6198662-2995-4C56-9B53-388BF3F71CF1}" presName="composite" presStyleCnt="0"/>
      <dgm:spPr/>
    </dgm:pt>
    <dgm:pt modelId="{F1E42883-F985-45A7-9121-3EFB19F67E47}" type="pres">
      <dgm:prSet presAssocID="{C6198662-2995-4C56-9B53-388BF3F71CF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BDF401-F6E6-4FB0-9AB4-685EA107814C}" type="pres">
      <dgm:prSet presAssocID="{C6198662-2995-4C56-9B53-388BF3F71CF1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A5DDC99-9ED7-4F37-A450-61D93FD128C8}" type="presOf" srcId="{D807D3D0-BC8A-4511-B45B-2DA96946F383}" destId="{2FE32A2B-D22A-4FD9-88A3-69467FFA7176}" srcOrd="0" destOrd="0" presId="urn:microsoft.com/office/officeart/2005/8/layout/hList1"/>
    <dgm:cxn modelId="{1AFA1C62-DA7B-47E3-99D5-45DFBD0A9A59}" type="presOf" srcId="{BB71DD69-B97F-4ECB-9B56-AC85D83B8406}" destId="{B5BDF401-F6E6-4FB0-9AB4-685EA107814C}" srcOrd="0" destOrd="2" presId="urn:microsoft.com/office/officeart/2005/8/layout/hList1"/>
    <dgm:cxn modelId="{E78B662C-60CE-4A9B-903F-5945F73F5206}" type="presOf" srcId="{29CCCE80-D097-4C7A-9F84-498356D3D481}" destId="{63C29D57-A449-4F98-9BE4-2000BCDD5DF4}" srcOrd="0" destOrd="0" presId="urn:microsoft.com/office/officeart/2005/8/layout/hList1"/>
    <dgm:cxn modelId="{83D670C2-C844-46FC-BFC0-CD68F8E7C414}" srcId="{4E633094-E051-4A16-B512-9407347D29F2}" destId="{D1D45C11-2072-4D54-8129-C21AA88D76C0}" srcOrd="3" destOrd="0" parTransId="{9C42DDE7-C741-450A-AE03-5C387855C3B3}" sibTransId="{1A6F8864-8055-43B7-B137-FABCEE2DA4DD}"/>
    <dgm:cxn modelId="{3553BD50-8724-4800-9A8B-7590F66EB22A}" srcId="{29CCCE80-D097-4C7A-9F84-498356D3D481}" destId="{4E633094-E051-4A16-B512-9407347D29F2}" srcOrd="0" destOrd="0" parTransId="{38733551-C0EA-4646-9211-43ABB50E3889}" sibTransId="{8AD571AC-3802-45A1-A586-E5714AB934F2}"/>
    <dgm:cxn modelId="{5B4DD1C8-8385-4408-BB11-1952D4289964}" type="presOf" srcId="{F6F7C2AF-F6B1-451C-8B49-22DAE5805643}" destId="{B5BDF401-F6E6-4FB0-9AB4-685EA107814C}" srcOrd="0" destOrd="1" presId="urn:microsoft.com/office/officeart/2005/8/layout/hList1"/>
    <dgm:cxn modelId="{740432A6-3B7D-43E4-A62A-8A9D9982AE5C}" type="presOf" srcId="{4E633094-E051-4A16-B512-9407347D29F2}" destId="{5443EDC4-D04F-4584-9C0E-BE159CF87F25}" srcOrd="0" destOrd="0" presId="urn:microsoft.com/office/officeart/2005/8/layout/hList1"/>
    <dgm:cxn modelId="{10298C79-093A-4EC6-9269-3931F61F5FEE}" type="presOf" srcId="{5599B6B2-6991-4995-80C1-A888124FE1F5}" destId="{2FE32A2B-D22A-4FD9-88A3-69467FFA7176}" srcOrd="0" destOrd="1" presId="urn:microsoft.com/office/officeart/2005/8/layout/hList1"/>
    <dgm:cxn modelId="{313793AD-8568-4114-B351-D1DF5DFEC4CA}" srcId="{4E633094-E051-4A16-B512-9407347D29F2}" destId="{D807D3D0-BC8A-4511-B45B-2DA96946F383}" srcOrd="0" destOrd="0" parTransId="{745392D8-8E54-4521-B4C7-822C527EAB5A}" sibTransId="{F876ECE0-F1E9-4180-9B96-53CA05621808}"/>
    <dgm:cxn modelId="{5CED9CDC-1546-4F8E-A345-A5FB1104CF1A}" srcId="{29CCCE80-D097-4C7A-9F84-498356D3D481}" destId="{C6198662-2995-4C56-9B53-388BF3F71CF1}" srcOrd="1" destOrd="0" parTransId="{0B3C1A49-9161-416E-A76D-065A9CCAA29C}" sibTransId="{8947E0E5-EC87-4487-8E7D-1033A9B40296}"/>
    <dgm:cxn modelId="{29344A68-5F43-4C8C-8249-A635BF856BF1}" type="presOf" srcId="{813BF1D5-0243-49C6-BE2C-A1D16BC9DB5F}" destId="{2FE32A2B-D22A-4FD9-88A3-69467FFA7176}" srcOrd="0" destOrd="2" presId="urn:microsoft.com/office/officeart/2005/8/layout/hList1"/>
    <dgm:cxn modelId="{6A7803E8-6889-403E-93B5-EFF0FE5E8C76}" srcId="{C6198662-2995-4C56-9B53-388BF3F71CF1}" destId="{6484ADDD-D736-47E6-AB90-9C49455A6451}" srcOrd="3" destOrd="0" parTransId="{04AA77A5-EE1E-4A83-B44E-5D3357C8A50E}" sibTransId="{798E9B29-CAD9-4FEF-B50C-C9C7A1D33DEB}"/>
    <dgm:cxn modelId="{3C3F31DF-A900-4245-8B51-A8823EB9B2B9}" srcId="{4E633094-E051-4A16-B512-9407347D29F2}" destId="{813BF1D5-0243-49C6-BE2C-A1D16BC9DB5F}" srcOrd="2" destOrd="0" parTransId="{F1E490EC-3A8E-497D-9607-C5255C208F19}" sibTransId="{9DCF9BD0-AFAD-444D-81DA-3FD4CD898CA3}"/>
    <dgm:cxn modelId="{F547CCA4-D51C-4525-923A-49FAD6ABADC7}" type="presOf" srcId="{6484ADDD-D736-47E6-AB90-9C49455A6451}" destId="{B5BDF401-F6E6-4FB0-9AB4-685EA107814C}" srcOrd="0" destOrd="3" presId="urn:microsoft.com/office/officeart/2005/8/layout/hList1"/>
    <dgm:cxn modelId="{1CF07AB8-B784-4CFD-868F-E39CB7DFD482}" srcId="{4E633094-E051-4A16-B512-9407347D29F2}" destId="{5599B6B2-6991-4995-80C1-A888124FE1F5}" srcOrd="1" destOrd="0" parTransId="{441E10CC-7A85-40A0-BFC5-EA1FDE116D1E}" sibTransId="{62832389-E3BC-4587-A91A-137027AA8B5B}"/>
    <dgm:cxn modelId="{39D20A1B-8261-4A69-95B5-4E7E7B60C370}" type="presOf" srcId="{C6198662-2995-4C56-9B53-388BF3F71CF1}" destId="{F1E42883-F985-45A7-9121-3EFB19F67E47}" srcOrd="0" destOrd="0" presId="urn:microsoft.com/office/officeart/2005/8/layout/hList1"/>
    <dgm:cxn modelId="{0BDB231A-4B6C-4369-B2D0-E7BDA3126BA6}" srcId="{C6198662-2995-4C56-9B53-388BF3F71CF1}" destId="{C0DA26E9-40A1-4516-8B76-018935206412}" srcOrd="4" destOrd="0" parTransId="{F5DDAA4F-A32D-41A0-A210-8A8E401DAE42}" sibTransId="{EC43B207-8C0B-4449-B43E-F569309F9E66}"/>
    <dgm:cxn modelId="{284B3157-C9B8-44A7-8C89-E8ED06046916}" srcId="{C6198662-2995-4C56-9B53-388BF3F71CF1}" destId="{F6F7C2AF-F6B1-451C-8B49-22DAE5805643}" srcOrd="1" destOrd="0" parTransId="{20F33DF5-ED8D-4663-883E-023AA75FAE1E}" sibTransId="{51CC5AF3-F93F-45C9-A455-CF7E299A5599}"/>
    <dgm:cxn modelId="{AB9A3160-EAFD-4F45-B368-471ABFDCF888}" srcId="{C6198662-2995-4C56-9B53-388BF3F71CF1}" destId="{53D58DDF-C35E-40EC-A3CB-032A719FBF46}" srcOrd="0" destOrd="0" parTransId="{AABCEBBD-200D-49AA-A754-AEFE607D0321}" sibTransId="{A5111874-C223-427D-969B-85DB206B28DF}"/>
    <dgm:cxn modelId="{73A3794A-BC0E-41B7-8320-BD92BEB1C4E8}" type="presOf" srcId="{D1D45C11-2072-4D54-8129-C21AA88D76C0}" destId="{2FE32A2B-D22A-4FD9-88A3-69467FFA7176}" srcOrd="0" destOrd="3" presId="urn:microsoft.com/office/officeart/2005/8/layout/hList1"/>
    <dgm:cxn modelId="{A256028A-7B4D-49E5-AD4E-C71B4AC7772E}" type="presOf" srcId="{C0DA26E9-40A1-4516-8B76-018935206412}" destId="{B5BDF401-F6E6-4FB0-9AB4-685EA107814C}" srcOrd="0" destOrd="4" presId="urn:microsoft.com/office/officeart/2005/8/layout/hList1"/>
    <dgm:cxn modelId="{719C1958-F61F-4598-8F37-18DAF68368DB}" type="presOf" srcId="{53D58DDF-C35E-40EC-A3CB-032A719FBF46}" destId="{B5BDF401-F6E6-4FB0-9AB4-685EA107814C}" srcOrd="0" destOrd="0" presId="urn:microsoft.com/office/officeart/2005/8/layout/hList1"/>
    <dgm:cxn modelId="{944C850E-8E0F-4444-B07D-B2584516EFD0}" srcId="{C6198662-2995-4C56-9B53-388BF3F71CF1}" destId="{BB71DD69-B97F-4ECB-9B56-AC85D83B8406}" srcOrd="2" destOrd="0" parTransId="{37C49E51-E74E-4EB9-AB01-BB8C69C9A49A}" sibTransId="{89608AD8-E7B2-4936-A38C-D8434DC5EF69}"/>
    <dgm:cxn modelId="{B12F18EE-40B2-40D2-9999-AE4052134B37}" type="presParOf" srcId="{63C29D57-A449-4F98-9BE4-2000BCDD5DF4}" destId="{7F1D298F-1EE9-4762-A6C2-23B9719759F7}" srcOrd="0" destOrd="0" presId="urn:microsoft.com/office/officeart/2005/8/layout/hList1"/>
    <dgm:cxn modelId="{FBF1DFA6-A819-4866-B8CC-0DC3D83C3A00}" type="presParOf" srcId="{7F1D298F-1EE9-4762-A6C2-23B9719759F7}" destId="{5443EDC4-D04F-4584-9C0E-BE159CF87F25}" srcOrd="0" destOrd="0" presId="urn:microsoft.com/office/officeart/2005/8/layout/hList1"/>
    <dgm:cxn modelId="{384FC9F0-355A-46DD-A0AE-F652389F2ECD}" type="presParOf" srcId="{7F1D298F-1EE9-4762-A6C2-23B9719759F7}" destId="{2FE32A2B-D22A-4FD9-88A3-69467FFA7176}" srcOrd="1" destOrd="0" presId="urn:microsoft.com/office/officeart/2005/8/layout/hList1"/>
    <dgm:cxn modelId="{A2A0838D-350A-40D6-8566-8C4B2EB5BFC6}" type="presParOf" srcId="{63C29D57-A449-4F98-9BE4-2000BCDD5DF4}" destId="{B460CA4B-3A1A-4793-86E0-A1DDA39A7733}" srcOrd="1" destOrd="0" presId="urn:microsoft.com/office/officeart/2005/8/layout/hList1"/>
    <dgm:cxn modelId="{F35AF638-8814-4139-9B56-2C7003E3D7C1}" type="presParOf" srcId="{63C29D57-A449-4F98-9BE4-2000BCDD5DF4}" destId="{7380AECB-7258-4716-B3E2-B59249741EB9}" srcOrd="2" destOrd="0" presId="urn:microsoft.com/office/officeart/2005/8/layout/hList1"/>
    <dgm:cxn modelId="{6D1E04C1-1833-4A9E-9B44-603F4979A842}" type="presParOf" srcId="{7380AECB-7258-4716-B3E2-B59249741EB9}" destId="{F1E42883-F985-45A7-9121-3EFB19F67E47}" srcOrd="0" destOrd="0" presId="urn:microsoft.com/office/officeart/2005/8/layout/hList1"/>
    <dgm:cxn modelId="{2DAC5A48-C6A4-47C8-A678-DAD9E73AD001}" type="presParOf" srcId="{7380AECB-7258-4716-B3E2-B59249741EB9}" destId="{B5BDF401-F6E6-4FB0-9AB4-685EA1078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8F82B4A-96BD-4CB7-909A-AFB135EF512E}" type="doc">
      <dgm:prSet loTypeId="urn:microsoft.com/office/officeart/2005/8/layout/chevron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F6C75829-4CB7-4070-956B-79AAF7BFAEBF}">
      <dgm:prSet phldrT="[Text]"/>
      <dgm:spPr/>
      <dgm:t>
        <a:bodyPr/>
        <a:lstStyle/>
        <a:p>
          <a:r>
            <a:rPr lang="en-US" dirty="0" smtClean="0"/>
            <a:t>Natural Gas</a:t>
          </a:r>
          <a:endParaRPr lang="en-US" dirty="0"/>
        </a:p>
      </dgm:t>
    </dgm:pt>
    <dgm:pt modelId="{D90CF218-D110-405B-A421-BBF0BF8B304E}" type="parTrans" cxnId="{5CC8ACD3-2B1B-4A65-B85B-C00220EF704E}">
      <dgm:prSet/>
      <dgm:spPr/>
      <dgm:t>
        <a:bodyPr/>
        <a:lstStyle/>
        <a:p>
          <a:endParaRPr lang="en-US"/>
        </a:p>
      </dgm:t>
    </dgm:pt>
    <dgm:pt modelId="{410D3552-8032-4A1C-9350-E012EADB6D08}" type="sibTrans" cxnId="{5CC8ACD3-2B1B-4A65-B85B-C00220EF704E}">
      <dgm:prSet/>
      <dgm:spPr/>
      <dgm:t>
        <a:bodyPr/>
        <a:lstStyle/>
        <a:p>
          <a:endParaRPr lang="en-US"/>
        </a:p>
      </dgm:t>
    </dgm:pt>
    <dgm:pt modelId="{B233733F-5153-44A6-A662-67551ABF9155}">
      <dgm:prSet phldrT="[Text]"/>
      <dgm:spPr/>
      <dgm:t>
        <a:bodyPr/>
        <a:lstStyle/>
        <a:p>
          <a:r>
            <a:rPr lang="en-US" dirty="0" smtClean="0"/>
            <a:t>2.</a:t>
          </a:r>
          <a:endParaRPr lang="en-US" dirty="0"/>
        </a:p>
      </dgm:t>
    </dgm:pt>
    <dgm:pt modelId="{AA232C15-7901-43E5-8153-17DD661F9EB7}" type="parTrans" cxnId="{32BE07C5-796E-40F9-A218-723412987E21}">
      <dgm:prSet/>
      <dgm:spPr/>
      <dgm:t>
        <a:bodyPr/>
        <a:lstStyle/>
        <a:p>
          <a:endParaRPr lang="en-US"/>
        </a:p>
      </dgm:t>
    </dgm:pt>
    <dgm:pt modelId="{F09A16D8-E390-45CE-A669-8D78A5355CDC}" type="sibTrans" cxnId="{32BE07C5-796E-40F9-A218-723412987E21}">
      <dgm:prSet/>
      <dgm:spPr/>
      <dgm:t>
        <a:bodyPr/>
        <a:lstStyle/>
        <a:p>
          <a:endParaRPr lang="en-US"/>
        </a:p>
      </dgm:t>
    </dgm:pt>
    <dgm:pt modelId="{D0BE53FC-585F-49A3-8CBF-A0D3235DBFCB}">
      <dgm:prSet phldrT="[Text]"/>
      <dgm:spPr/>
      <dgm:t>
        <a:bodyPr/>
        <a:lstStyle/>
        <a:p>
          <a:r>
            <a:rPr lang="en-US" dirty="0" smtClean="0"/>
            <a:t>Propane</a:t>
          </a:r>
          <a:endParaRPr lang="en-US" dirty="0"/>
        </a:p>
      </dgm:t>
    </dgm:pt>
    <dgm:pt modelId="{947A4FEA-0213-4194-B37A-9961C20040DC}" type="parTrans" cxnId="{F9F582E8-EE45-4F2C-8033-E3F1E5C8D6A5}">
      <dgm:prSet/>
      <dgm:spPr/>
      <dgm:t>
        <a:bodyPr/>
        <a:lstStyle/>
        <a:p>
          <a:endParaRPr lang="en-US"/>
        </a:p>
      </dgm:t>
    </dgm:pt>
    <dgm:pt modelId="{12B577A8-40CF-499C-B97F-4A0A3A7FE720}" type="sibTrans" cxnId="{F9F582E8-EE45-4F2C-8033-E3F1E5C8D6A5}">
      <dgm:prSet/>
      <dgm:spPr/>
      <dgm:t>
        <a:bodyPr/>
        <a:lstStyle/>
        <a:p>
          <a:endParaRPr lang="en-US"/>
        </a:p>
      </dgm:t>
    </dgm:pt>
    <dgm:pt modelId="{227D67B3-68AA-4B67-A8AF-B71237A18C62}">
      <dgm:prSet phldrT="[Text]"/>
      <dgm:spPr/>
      <dgm:t>
        <a:bodyPr/>
        <a:lstStyle/>
        <a:p>
          <a:r>
            <a:rPr lang="en-US" dirty="0" smtClean="0"/>
            <a:t>4.</a:t>
          </a:r>
          <a:endParaRPr lang="en-US" dirty="0"/>
        </a:p>
      </dgm:t>
    </dgm:pt>
    <dgm:pt modelId="{E5DD0215-9301-4F56-BA1E-5BC459CE01A6}" type="parTrans" cxnId="{D353FC62-80F5-4077-B75A-14A80538803C}">
      <dgm:prSet/>
      <dgm:spPr/>
      <dgm:t>
        <a:bodyPr/>
        <a:lstStyle/>
        <a:p>
          <a:endParaRPr lang="en-US"/>
        </a:p>
      </dgm:t>
    </dgm:pt>
    <dgm:pt modelId="{206C05BB-194A-44CB-B02B-B0DBF72CDE31}" type="sibTrans" cxnId="{D353FC62-80F5-4077-B75A-14A80538803C}">
      <dgm:prSet/>
      <dgm:spPr/>
      <dgm:t>
        <a:bodyPr/>
        <a:lstStyle/>
        <a:p>
          <a:endParaRPr lang="en-US"/>
        </a:p>
      </dgm:t>
    </dgm:pt>
    <dgm:pt modelId="{E6DE6865-0ACA-445B-9ECC-959AE80B08D7}">
      <dgm:prSet phldrT="[Text]"/>
      <dgm:spPr/>
      <dgm:t>
        <a:bodyPr/>
        <a:lstStyle/>
        <a:p>
          <a:r>
            <a:rPr lang="en-US" dirty="0" smtClean="0"/>
            <a:t>Biodiesel</a:t>
          </a:r>
          <a:endParaRPr lang="en-US" dirty="0"/>
        </a:p>
      </dgm:t>
    </dgm:pt>
    <dgm:pt modelId="{5E90A4C8-0D14-4ACF-B82D-935F09124E16}" type="parTrans" cxnId="{7428CAC5-366A-4DD5-96EC-D336DEB76B2B}">
      <dgm:prSet/>
      <dgm:spPr/>
      <dgm:t>
        <a:bodyPr/>
        <a:lstStyle/>
        <a:p>
          <a:endParaRPr lang="en-US"/>
        </a:p>
      </dgm:t>
    </dgm:pt>
    <dgm:pt modelId="{E5EBC244-0B1A-43AC-A71B-67388230A5A0}" type="sibTrans" cxnId="{7428CAC5-366A-4DD5-96EC-D336DEB76B2B}">
      <dgm:prSet/>
      <dgm:spPr/>
      <dgm:t>
        <a:bodyPr/>
        <a:lstStyle/>
        <a:p>
          <a:endParaRPr lang="en-US"/>
        </a:p>
      </dgm:t>
    </dgm:pt>
    <dgm:pt modelId="{F85FB96B-6EAB-43B6-AA4C-DFD92CD96CCA}">
      <dgm:prSet/>
      <dgm:spPr/>
      <dgm:t>
        <a:bodyPr/>
        <a:lstStyle/>
        <a:p>
          <a:r>
            <a:rPr lang="en-US" dirty="0" smtClean="0"/>
            <a:t>5.</a:t>
          </a:r>
          <a:endParaRPr lang="en-US" dirty="0"/>
        </a:p>
      </dgm:t>
    </dgm:pt>
    <dgm:pt modelId="{24CA67E9-08C3-436E-A313-FEB077047017}" type="parTrans" cxnId="{FCC9F5DF-5CEB-4658-BA35-7AEB07BC6927}">
      <dgm:prSet/>
      <dgm:spPr/>
      <dgm:t>
        <a:bodyPr/>
        <a:lstStyle/>
        <a:p>
          <a:endParaRPr lang="en-US"/>
        </a:p>
      </dgm:t>
    </dgm:pt>
    <dgm:pt modelId="{176538B9-BAC5-4D5A-90C7-382714D3B029}" type="sibTrans" cxnId="{FCC9F5DF-5CEB-4658-BA35-7AEB07BC6927}">
      <dgm:prSet/>
      <dgm:spPr/>
      <dgm:t>
        <a:bodyPr/>
        <a:lstStyle/>
        <a:p>
          <a:endParaRPr lang="en-US"/>
        </a:p>
      </dgm:t>
    </dgm:pt>
    <dgm:pt modelId="{E52BF1B5-2F57-4B21-84F1-4845AB8C3E51}">
      <dgm:prSet/>
      <dgm:spPr/>
      <dgm:t>
        <a:bodyPr/>
        <a:lstStyle/>
        <a:p>
          <a:r>
            <a:rPr lang="en-US" dirty="0" smtClean="0"/>
            <a:t>Ethanol</a:t>
          </a:r>
          <a:endParaRPr lang="en-US" dirty="0"/>
        </a:p>
      </dgm:t>
    </dgm:pt>
    <dgm:pt modelId="{28655A0E-D7E0-4C55-97A7-449B1B9C7534}" type="parTrans" cxnId="{CDC27E26-75C3-4638-8A3C-5FB413C1B622}">
      <dgm:prSet/>
      <dgm:spPr/>
      <dgm:t>
        <a:bodyPr/>
        <a:lstStyle/>
        <a:p>
          <a:endParaRPr lang="en-US"/>
        </a:p>
      </dgm:t>
    </dgm:pt>
    <dgm:pt modelId="{5BAF3C12-BCCC-4766-A9E6-E0E499A2B063}" type="sibTrans" cxnId="{CDC27E26-75C3-4638-8A3C-5FB413C1B622}">
      <dgm:prSet/>
      <dgm:spPr/>
      <dgm:t>
        <a:bodyPr/>
        <a:lstStyle/>
        <a:p>
          <a:endParaRPr lang="en-US"/>
        </a:p>
      </dgm:t>
    </dgm:pt>
    <dgm:pt modelId="{AD2E21C8-E983-4AE9-B119-FE6BF97B8131}">
      <dgm:prSet/>
      <dgm:spPr/>
      <dgm:t>
        <a:bodyPr/>
        <a:lstStyle/>
        <a:p>
          <a:r>
            <a:rPr lang="en-US" dirty="0" smtClean="0"/>
            <a:t>3.</a:t>
          </a:r>
          <a:endParaRPr lang="en-US" dirty="0"/>
        </a:p>
      </dgm:t>
    </dgm:pt>
    <dgm:pt modelId="{A950A20F-6531-48A0-9FF3-E16233DF28C9}" type="parTrans" cxnId="{43BB9BD2-60CD-4B35-BE31-8E27D85802DE}">
      <dgm:prSet/>
      <dgm:spPr/>
      <dgm:t>
        <a:bodyPr/>
        <a:lstStyle/>
        <a:p>
          <a:endParaRPr lang="en-US"/>
        </a:p>
      </dgm:t>
    </dgm:pt>
    <dgm:pt modelId="{9F2F37E3-AEF1-459A-BE51-253BEC543C57}" type="sibTrans" cxnId="{43BB9BD2-60CD-4B35-BE31-8E27D85802DE}">
      <dgm:prSet/>
      <dgm:spPr/>
      <dgm:t>
        <a:bodyPr/>
        <a:lstStyle/>
        <a:p>
          <a:endParaRPr lang="en-US"/>
        </a:p>
      </dgm:t>
    </dgm:pt>
    <dgm:pt modelId="{DEF1AA7E-2BA7-4C81-A13B-F122CB7BF3EC}">
      <dgm:prSet/>
      <dgm:spPr/>
      <dgm:t>
        <a:bodyPr/>
        <a:lstStyle/>
        <a:p>
          <a:r>
            <a:rPr lang="en-US" dirty="0" smtClean="0"/>
            <a:t>Electric</a:t>
          </a:r>
          <a:endParaRPr lang="en-US" dirty="0"/>
        </a:p>
      </dgm:t>
    </dgm:pt>
    <dgm:pt modelId="{FFCF1DC4-FE42-4BF0-A930-F87D88E81413}" type="parTrans" cxnId="{7731FDAE-74D6-4F6B-B0F5-D648DA6C939F}">
      <dgm:prSet/>
      <dgm:spPr/>
      <dgm:t>
        <a:bodyPr/>
        <a:lstStyle/>
        <a:p>
          <a:endParaRPr lang="en-US"/>
        </a:p>
      </dgm:t>
    </dgm:pt>
    <dgm:pt modelId="{EF59FEE0-5D97-453B-A5A9-6838C5EFC6A1}" type="sibTrans" cxnId="{7731FDAE-74D6-4F6B-B0F5-D648DA6C939F}">
      <dgm:prSet/>
      <dgm:spPr/>
      <dgm:t>
        <a:bodyPr/>
        <a:lstStyle/>
        <a:p>
          <a:endParaRPr lang="en-US"/>
        </a:p>
      </dgm:t>
    </dgm:pt>
    <dgm:pt modelId="{D21436A0-E8B0-4D36-B1F9-6C16315E6053}">
      <dgm:prSet phldrT="[Text]"/>
      <dgm:spPr/>
      <dgm:t>
        <a:bodyPr/>
        <a:lstStyle/>
        <a:p>
          <a:r>
            <a:rPr lang="en-US" dirty="0" smtClean="0"/>
            <a:t>1.</a:t>
          </a:r>
          <a:endParaRPr lang="en-US" dirty="0"/>
        </a:p>
      </dgm:t>
    </dgm:pt>
    <dgm:pt modelId="{0A0CB614-06AB-4D8A-A105-44025AA735D2}" type="sibTrans" cxnId="{0348F697-ECD4-44F3-9B21-912FB91183AB}">
      <dgm:prSet/>
      <dgm:spPr/>
      <dgm:t>
        <a:bodyPr/>
        <a:lstStyle/>
        <a:p>
          <a:endParaRPr lang="en-US"/>
        </a:p>
      </dgm:t>
    </dgm:pt>
    <dgm:pt modelId="{855CCF7A-343C-4BDC-9062-D54EACF9BAB0}" type="parTrans" cxnId="{0348F697-ECD4-44F3-9B21-912FB91183AB}">
      <dgm:prSet/>
      <dgm:spPr/>
      <dgm:t>
        <a:bodyPr/>
        <a:lstStyle/>
        <a:p>
          <a:endParaRPr lang="en-US"/>
        </a:p>
      </dgm:t>
    </dgm:pt>
    <dgm:pt modelId="{513A0AF6-1432-4FFF-B86A-B911A1D73F6F}" type="pres">
      <dgm:prSet presAssocID="{68F82B4A-96BD-4CB7-909A-AFB135EF512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EA3ACD-138F-4178-8AAB-BB86A5676636}" type="pres">
      <dgm:prSet presAssocID="{D21436A0-E8B0-4D36-B1F9-6C16315E6053}" presName="composite" presStyleCnt="0"/>
      <dgm:spPr/>
    </dgm:pt>
    <dgm:pt modelId="{684F44B3-B309-477B-B82A-C683D2EDFBAC}" type="pres">
      <dgm:prSet presAssocID="{D21436A0-E8B0-4D36-B1F9-6C16315E6053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04997F-ABFB-4E3A-90CF-26A5AEE13DAB}" type="pres">
      <dgm:prSet presAssocID="{D21436A0-E8B0-4D36-B1F9-6C16315E6053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62942-AE09-4D96-AF68-F6B68565CBE0}" type="pres">
      <dgm:prSet presAssocID="{0A0CB614-06AB-4D8A-A105-44025AA735D2}" presName="sp" presStyleCnt="0"/>
      <dgm:spPr/>
    </dgm:pt>
    <dgm:pt modelId="{86AFBA7A-D224-4A3F-84EC-782E806A59B2}" type="pres">
      <dgm:prSet presAssocID="{B233733F-5153-44A6-A662-67551ABF9155}" presName="composite" presStyleCnt="0"/>
      <dgm:spPr/>
    </dgm:pt>
    <dgm:pt modelId="{68BC5E8B-F72C-40D5-A83E-0A9F23E88DEF}" type="pres">
      <dgm:prSet presAssocID="{B233733F-5153-44A6-A662-67551ABF915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BCFB7-506E-43B2-92E1-3D216E7177A4}" type="pres">
      <dgm:prSet presAssocID="{B233733F-5153-44A6-A662-67551ABF915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F43BB6-5CAD-4886-9DDA-3C5016A27565}" type="pres">
      <dgm:prSet presAssocID="{F09A16D8-E390-45CE-A669-8D78A5355CDC}" presName="sp" presStyleCnt="0"/>
      <dgm:spPr/>
    </dgm:pt>
    <dgm:pt modelId="{545647DC-5CD1-4266-99C8-1AEBE3156758}" type="pres">
      <dgm:prSet presAssocID="{AD2E21C8-E983-4AE9-B119-FE6BF97B8131}" presName="composite" presStyleCnt="0"/>
      <dgm:spPr/>
    </dgm:pt>
    <dgm:pt modelId="{6ED9C933-1B08-4C7A-887E-7B0616ABF321}" type="pres">
      <dgm:prSet presAssocID="{AD2E21C8-E983-4AE9-B119-FE6BF97B8131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398475-81FC-44B5-8C20-93E149A71969}" type="pres">
      <dgm:prSet presAssocID="{AD2E21C8-E983-4AE9-B119-FE6BF97B8131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6DF843-A3B7-478E-809D-741F5DA63673}" type="pres">
      <dgm:prSet presAssocID="{9F2F37E3-AEF1-459A-BE51-253BEC543C57}" presName="sp" presStyleCnt="0"/>
      <dgm:spPr/>
    </dgm:pt>
    <dgm:pt modelId="{133404A9-275F-4953-B257-B2575E031269}" type="pres">
      <dgm:prSet presAssocID="{227D67B3-68AA-4B67-A8AF-B71237A18C62}" presName="composite" presStyleCnt="0"/>
      <dgm:spPr/>
    </dgm:pt>
    <dgm:pt modelId="{A65A4D81-6BF2-46DD-A145-F8D4955BB4DC}" type="pres">
      <dgm:prSet presAssocID="{227D67B3-68AA-4B67-A8AF-B71237A18C62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164E69-2E5A-49EC-A079-A6049DAEE240}" type="pres">
      <dgm:prSet presAssocID="{227D67B3-68AA-4B67-A8AF-B71237A18C62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0CC69-1B8A-4346-8C80-96237A37D4A4}" type="pres">
      <dgm:prSet presAssocID="{206C05BB-194A-44CB-B02B-B0DBF72CDE31}" presName="sp" presStyleCnt="0"/>
      <dgm:spPr/>
    </dgm:pt>
    <dgm:pt modelId="{48625B8A-2074-4B0D-9D38-35C2057DCD7B}" type="pres">
      <dgm:prSet presAssocID="{F85FB96B-6EAB-43B6-AA4C-DFD92CD96CCA}" presName="composite" presStyleCnt="0"/>
      <dgm:spPr/>
    </dgm:pt>
    <dgm:pt modelId="{F355A110-0833-4AAD-AB12-209E41FB994C}" type="pres">
      <dgm:prSet presAssocID="{F85FB96B-6EAB-43B6-AA4C-DFD92CD96CCA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DC8DB9-5C79-4DE3-A674-F472054BF0DE}" type="pres">
      <dgm:prSet presAssocID="{F85FB96B-6EAB-43B6-AA4C-DFD92CD96CCA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5BE097-0506-4C3C-B531-103A8DD6A151}" type="presOf" srcId="{D21436A0-E8B0-4D36-B1F9-6C16315E6053}" destId="{684F44B3-B309-477B-B82A-C683D2EDFBAC}" srcOrd="0" destOrd="0" presId="urn:microsoft.com/office/officeart/2005/8/layout/chevron2"/>
    <dgm:cxn modelId="{9C8FF20F-7A3F-4257-BD64-E522B0448419}" type="presOf" srcId="{E6DE6865-0ACA-445B-9ECC-959AE80B08D7}" destId="{76164E69-2E5A-49EC-A079-A6049DAEE240}" srcOrd="0" destOrd="0" presId="urn:microsoft.com/office/officeart/2005/8/layout/chevron2"/>
    <dgm:cxn modelId="{F9F582E8-EE45-4F2C-8033-E3F1E5C8D6A5}" srcId="{B233733F-5153-44A6-A662-67551ABF9155}" destId="{D0BE53FC-585F-49A3-8CBF-A0D3235DBFCB}" srcOrd="0" destOrd="0" parTransId="{947A4FEA-0213-4194-B37A-9961C20040DC}" sibTransId="{12B577A8-40CF-499C-B97F-4A0A3A7FE720}"/>
    <dgm:cxn modelId="{73DE151B-E481-454E-81B4-01AB864A04B0}" type="presOf" srcId="{F85FB96B-6EAB-43B6-AA4C-DFD92CD96CCA}" destId="{F355A110-0833-4AAD-AB12-209E41FB994C}" srcOrd="0" destOrd="0" presId="urn:microsoft.com/office/officeart/2005/8/layout/chevron2"/>
    <dgm:cxn modelId="{43BB9BD2-60CD-4B35-BE31-8E27D85802DE}" srcId="{68F82B4A-96BD-4CB7-909A-AFB135EF512E}" destId="{AD2E21C8-E983-4AE9-B119-FE6BF97B8131}" srcOrd="2" destOrd="0" parTransId="{A950A20F-6531-48A0-9FF3-E16233DF28C9}" sibTransId="{9F2F37E3-AEF1-459A-BE51-253BEC543C57}"/>
    <dgm:cxn modelId="{8EA33F27-52D6-4A75-963E-C3EAC9CBE8D1}" type="presOf" srcId="{68F82B4A-96BD-4CB7-909A-AFB135EF512E}" destId="{513A0AF6-1432-4FFF-B86A-B911A1D73F6F}" srcOrd="0" destOrd="0" presId="urn:microsoft.com/office/officeart/2005/8/layout/chevron2"/>
    <dgm:cxn modelId="{351AD5AF-6DD0-46D9-82C3-47DDAFD88F80}" type="presOf" srcId="{DEF1AA7E-2BA7-4C81-A13B-F122CB7BF3EC}" destId="{13398475-81FC-44B5-8C20-93E149A71969}" srcOrd="0" destOrd="0" presId="urn:microsoft.com/office/officeart/2005/8/layout/chevron2"/>
    <dgm:cxn modelId="{0E56FDE1-13AD-46C3-9584-0DCB9ACEC02E}" type="presOf" srcId="{B233733F-5153-44A6-A662-67551ABF9155}" destId="{68BC5E8B-F72C-40D5-A83E-0A9F23E88DEF}" srcOrd="0" destOrd="0" presId="urn:microsoft.com/office/officeart/2005/8/layout/chevron2"/>
    <dgm:cxn modelId="{32BE07C5-796E-40F9-A218-723412987E21}" srcId="{68F82B4A-96BD-4CB7-909A-AFB135EF512E}" destId="{B233733F-5153-44A6-A662-67551ABF9155}" srcOrd="1" destOrd="0" parTransId="{AA232C15-7901-43E5-8153-17DD661F9EB7}" sibTransId="{F09A16D8-E390-45CE-A669-8D78A5355CDC}"/>
    <dgm:cxn modelId="{0348F697-ECD4-44F3-9B21-912FB91183AB}" srcId="{68F82B4A-96BD-4CB7-909A-AFB135EF512E}" destId="{D21436A0-E8B0-4D36-B1F9-6C16315E6053}" srcOrd="0" destOrd="0" parTransId="{855CCF7A-343C-4BDC-9062-D54EACF9BAB0}" sibTransId="{0A0CB614-06AB-4D8A-A105-44025AA735D2}"/>
    <dgm:cxn modelId="{EF6B5113-7595-4FE9-A22D-05EE5C92F05A}" type="presOf" srcId="{E52BF1B5-2F57-4B21-84F1-4845AB8C3E51}" destId="{EEDC8DB9-5C79-4DE3-A674-F472054BF0DE}" srcOrd="0" destOrd="0" presId="urn:microsoft.com/office/officeart/2005/8/layout/chevron2"/>
    <dgm:cxn modelId="{D2ADA4BE-8B23-434F-B01F-5EF167AC1CB5}" type="presOf" srcId="{F6C75829-4CB7-4070-956B-79AAF7BFAEBF}" destId="{5D04997F-ABFB-4E3A-90CF-26A5AEE13DAB}" srcOrd="0" destOrd="0" presId="urn:microsoft.com/office/officeart/2005/8/layout/chevron2"/>
    <dgm:cxn modelId="{D9E35515-B0B5-4B3D-B946-671AB3D8AEA3}" type="presOf" srcId="{D0BE53FC-585F-49A3-8CBF-A0D3235DBFCB}" destId="{EBDBCFB7-506E-43B2-92E1-3D216E7177A4}" srcOrd="0" destOrd="0" presId="urn:microsoft.com/office/officeart/2005/8/layout/chevron2"/>
    <dgm:cxn modelId="{D353FC62-80F5-4077-B75A-14A80538803C}" srcId="{68F82B4A-96BD-4CB7-909A-AFB135EF512E}" destId="{227D67B3-68AA-4B67-A8AF-B71237A18C62}" srcOrd="3" destOrd="0" parTransId="{E5DD0215-9301-4F56-BA1E-5BC459CE01A6}" sibTransId="{206C05BB-194A-44CB-B02B-B0DBF72CDE31}"/>
    <dgm:cxn modelId="{D1A2853E-5C0C-4025-A7D1-D33860346D06}" type="presOf" srcId="{227D67B3-68AA-4B67-A8AF-B71237A18C62}" destId="{A65A4D81-6BF2-46DD-A145-F8D4955BB4DC}" srcOrd="0" destOrd="0" presId="urn:microsoft.com/office/officeart/2005/8/layout/chevron2"/>
    <dgm:cxn modelId="{FCC9F5DF-5CEB-4658-BA35-7AEB07BC6927}" srcId="{68F82B4A-96BD-4CB7-909A-AFB135EF512E}" destId="{F85FB96B-6EAB-43B6-AA4C-DFD92CD96CCA}" srcOrd="4" destOrd="0" parTransId="{24CA67E9-08C3-436E-A313-FEB077047017}" sibTransId="{176538B9-BAC5-4D5A-90C7-382714D3B029}"/>
    <dgm:cxn modelId="{5A794DC4-74C2-4E98-8DE7-A0093ADF5811}" type="presOf" srcId="{AD2E21C8-E983-4AE9-B119-FE6BF97B8131}" destId="{6ED9C933-1B08-4C7A-887E-7B0616ABF321}" srcOrd="0" destOrd="0" presId="urn:microsoft.com/office/officeart/2005/8/layout/chevron2"/>
    <dgm:cxn modelId="{5CC8ACD3-2B1B-4A65-B85B-C00220EF704E}" srcId="{D21436A0-E8B0-4D36-B1F9-6C16315E6053}" destId="{F6C75829-4CB7-4070-956B-79AAF7BFAEBF}" srcOrd="0" destOrd="0" parTransId="{D90CF218-D110-405B-A421-BBF0BF8B304E}" sibTransId="{410D3552-8032-4A1C-9350-E012EADB6D08}"/>
    <dgm:cxn modelId="{CDC27E26-75C3-4638-8A3C-5FB413C1B622}" srcId="{F85FB96B-6EAB-43B6-AA4C-DFD92CD96CCA}" destId="{E52BF1B5-2F57-4B21-84F1-4845AB8C3E51}" srcOrd="0" destOrd="0" parTransId="{28655A0E-D7E0-4C55-97A7-449B1B9C7534}" sibTransId="{5BAF3C12-BCCC-4766-A9E6-E0E499A2B063}"/>
    <dgm:cxn modelId="{7731FDAE-74D6-4F6B-B0F5-D648DA6C939F}" srcId="{AD2E21C8-E983-4AE9-B119-FE6BF97B8131}" destId="{DEF1AA7E-2BA7-4C81-A13B-F122CB7BF3EC}" srcOrd="0" destOrd="0" parTransId="{FFCF1DC4-FE42-4BF0-A930-F87D88E81413}" sibTransId="{EF59FEE0-5D97-453B-A5A9-6838C5EFC6A1}"/>
    <dgm:cxn modelId="{7428CAC5-366A-4DD5-96EC-D336DEB76B2B}" srcId="{227D67B3-68AA-4B67-A8AF-B71237A18C62}" destId="{E6DE6865-0ACA-445B-9ECC-959AE80B08D7}" srcOrd="0" destOrd="0" parTransId="{5E90A4C8-0D14-4ACF-B82D-935F09124E16}" sibTransId="{E5EBC244-0B1A-43AC-A71B-67388230A5A0}"/>
    <dgm:cxn modelId="{60160975-E1B8-4EC4-A8C2-33C2E4ADBF3B}" type="presParOf" srcId="{513A0AF6-1432-4FFF-B86A-B911A1D73F6F}" destId="{C6EA3ACD-138F-4178-8AAB-BB86A5676636}" srcOrd="0" destOrd="0" presId="urn:microsoft.com/office/officeart/2005/8/layout/chevron2"/>
    <dgm:cxn modelId="{6052D6B4-D993-49B6-AF77-14259F6B87EB}" type="presParOf" srcId="{C6EA3ACD-138F-4178-8AAB-BB86A5676636}" destId="{684F44B3-B309-477B-B82A-C683D2EDFBAC}" srcOrd="0" destOrd="0" presId="urn:microsoft.com/office/officeart/2005/8/layout/chevron2"/>
    <dgm:cxn modelId="{2AB3D2BB-1EBE-40A8-898E-EADC532BC2EF}" type="presParOf" srcId="{C6EA3ACD-138F-4178-8AAB-BB86A5676636}" destId="{5D04997F-ABFB-4E3A-90CF-26A5AEE13DAB}" srcOrd="1" destOrd="0" presId="urn:microsoft.com/office/officeart/2005/8/layout/chevron2"/>
    <dgm:cxn modelId="{E6CBE1F4-EFC6-4E65-AE77-60E1A4916D70}" type="presParOf" srcId="{513A0AF6-1432-4FFF-B86A-B911A1D73F6F}" destId="{32A62942-AE09-4D96-AF68-F6B68565CBE0}" srcOrd="1" destOrd="0" presId="urn:microsoft.com/office/officeart/2005/8/layout/chevron2"/>
    <dgm:cxn modelId="{AA6CAFDD-AE01-440B-BD67-D84EF0C8665C}" type="presParOf" srcId="{513A0AF6-1432-4FFF-B86A-B911A1D73F6F}" destId="{86AFBA7A-D224-4A3F-84EC-782E806A59B2}" srcOrd="2" destOrd="0" presId="urn:microsoft.com/office/officeart/2005/8/layout/chevron2"/>
    <dgm:cxn modelId="{46521ED6-DBA1-4C5C-AAC8-A97091EF928B}" type="presParOf" srcId="{86AFBA7A-D224-4A3F-84EC-782E806A59B2}" destId="{68BC5E8B-F72C-40D5-A83E-0A9F23E88DEF}" srcOrd="0" destOrd="0" presId="urn:microsoft.com/office/officeart/2005/8/layout/chevron2"/>
    <dgm:cxn modelId="{73871D91-0790-4D22-A073-FEB231A96314}" type="presParOf" srcId="{86AFBA7A-D224-4A3F-84EC-782E806A59B2}" destId="{EBDBCFB7-506E-43B2-92E1-3D216E7177A4}" srcOrd="1" destOrd="0" presId="urn:microsoft.com/office/officeart/2005/8/layout/chevron2"/>
    <dgm:cxn modelId="{387F787E-712E-4BBA-92DB-952E0620EB95}" type="presParOf" srcId="{513A0AF6-1432-4FFF-B86A-B911A1D73F6F}" destId="{16F43BB6-5CAD-4886-9DDA-3C5016A27565}" srcOrd="3" destOrd="0" presId="urn:microsoft.com/office/officeart/2005/8/layout/chevron2"/>
    <dgm:cxn modelId="{C645F98D-BB9A-4127-A8C2-447F39770581}" type="presParOf" srcId="{513A0AF6-1432-4FFF-B86A-B911A1D73F6F}" destId="{545647DC-5CD1-4266-99C8-1AEBE3156758}" srcOrd="4" destOrd="0" presId="urn:microsoft.com/office/officeart/2005/8/layout/chevron2"/>
    <dgm:cxn modelId="{8EA95899-5828-4CF5-9DA7-1C5E42A0E989}" type="presParOf" srcId="{545647DC-5CD1-4266-99C8-1AEBE3156758}" destId="{6ED9C933-1B08-4C7A-887E-7B0616ABF321}" srcOrd="0" destOrd="0" presId="urn:microsoft.com/office/officeart/2005/8/layout/chevron2"/>
    <dgm:cxn modelId="{3ACEAA22-73C4-4A4E-8A16-E1DF3A171F81}" type="presParOf" srcId="{545647DC-5CD1-4266-99C8-1AEBE3156758}" destId="{13398475-81FC-44B5-8C20-93E149A71969}" srcOrd="1" destOrd="0" presId="urn:microsoft.com/office/officeart/2005/8/layout/chevron2"/>
    <dgm:cxn modelId="{8A082D15-FFC4-44FA-95FD-03A2D614DFD4}" type="presParOf" srcId="{513A0AF6-1432-4FFF-B86A-B911A1D73F6F}" destId="{6A6DF843-A3B7-478E-809D-741F5DA63673}" srcOrd="5" destOrd="0" presId="urn:microsoft.com/office/officeart/2005/8/layout/chevron2"/>
    <dgm:cxn modelId="{18195DE1-5BD6-4873-B897-2C94BDE36FF3}" type="presParOf" srcId="{513A0AF6-1432-4FFF-B86A-B911A1D73F6F}" destId="{133404A9-275F-4953-B257-B2575E031269}" srcOrd="6" destOrd="0" presId="urn:microsoft.com/office/officeart/2005/8/layout/chevron2"/>
    <dgm:cxn modelId="{1A3CEA25-071F-4907-9BB2-035AF57AD33C}" type="presParOf" srcId="{133404A9-275F-4953-B257-B2575E031269}" destId="{A65A4D81-6BF2-46DD-A145-F8D4955BB4DC}" srcOrd="0" destOrd="0" presId="urn:microsoft.com/office/officeart/2005/8/layout/chevron2"/>
    <dgm:cxn modelId="{2087AE5F-69A4-4BDD-9F24-88C6DD5651ED}" type="presParOf" srcId="{133404A9-275F-4953-B257-B2575E031269}" destId="{76164E69-2E5A-49EC-A079-A6049DAEE240}" srcOrd="1" destOrd="0" presId="urn:microsoft.com/office/officeart/2005/8/layout/chevron2"/>
    <dgm:cxn modelId="{2AE9C87E-950B-4A64-9964-ACA3619C40F1}" type="presParOf" srcId="{513A0AF6-1432-4FFF-B86A-B911A1D73F6F}" destId="{A7D0CC69-1B8A-4346-8C80-96237A37D4A4}" srcOrd="7" destOrd="0" presId="urn:microsoft.com/office/officeart/2005/8/layout/chevron2"/>
    <dgm:cxn modelId="{A26DBE5C-7CE2-4661-92F6-C67C6D99D3AB}" type="presParOf" srcId="{513A0AF6-1432-4FFF-B86A-B911A1D73F6F}" destId="{48625B8A-2074-4B0D-9D38-35C2057DCD7B}" srcOrd="8" destOrd="0" presId="urn:microsoft.com/office/officeart/2005/8/layout/chevron2"/>
    <dgm:cxn modelId="{7E525CE2-09FA-4299-8957-7A5BE0F46843}" type="presParOf" srcId="{48625B8A-2074-4B0D-9D38-35C2057DCD7B}" destId="{F355A110-0833-4AAD-AB12-209E41FB994C}" srcOrd="0" destOrd="0" presId="urn:microsoft.com/office/officeart/2005/8/layout/chevron2"/>
    <dgm:cxn modelId="{D30E1A68-12E9-4F1E-9751-612DA1214910}" type="presParOf" srcId="{48625B8A-2074-4B0D-9D38-35C2057DCD7B}" destId="{EEDC8DB9-5C79-4DE3-A674-F472054BF0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D55BF1-B845-4CB2-84C6-7B1B667D9232}">
      <dsp:nvSpPr>
        <dsp:cNvPr id="0" name=""/>
        <dsp:cNvSpPr/>
      </dsp:nvSpPr>
      <dsp:spPr>
        <a:xfrm rot="5400000">
          <a:off x="-162901" y="167213"/>
          <a:ext cx="1086009" cy="76020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1.</a:t>
          </a:r>
          <a:endParaRPr lang="en-US" sz="2600" kern="1200" dirty="0"/>
        </a:p>
      </dsp:txBody>
      <dsp:txXfrm rot="5400000">
        <a:off x="-162901" y="167213"/>
        <a:ext cx="1086009" cy="760206"/>
      </dsp:txXfrm>
    </dsp:sp>
    <dsp:sp modelId="{B4785426-0891-49B4-A015-F8208F10BB1C}">
      <dsp:nvSpPr>
        <dsp:cNvPr id="0" name=""/>
        <dsp:cNvSpPr/>
      </dsp:nvSpPr>
      <dsp:spPr>
        <a:xfrm rot="5400000">
          <a:off x="3798864" y="-3034345"/>
          <a:ext cx="706277" cy="67835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Describe why transit uses alt fuels</a:t>
          </a:r>
          <a:endParaRPr lang="en-US" sz="2600" kern="1200" dirty="0"/>
        </a:p>
      </dsp:txBody>
      <dsp:txXfrm rot="5400000">
        <a:off x="3798864" y="-3034345"/>
        <a:ext cx="706277" cy="6783593"/>
      </dsp:txXfrm>
    </dsp:sp>
    <dsp:sp modelId="{665E5878-E42D-4BE7-AAA8-89363C65D5D6}">
      <dsp:nvSpPr>
        <dsp:cNvPr id="0" name=""/>
        <dsp:cNvSpPr/>
      </dsp:nvSpPr>
      <dsp:spPr>
        <a:xfrm rot="5400000">
          <a:off x="-162901" y="1104277"/>
          <a:ext cx="1086009" cy="76020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2.</a:t>
          </a:r>
          <a:endParaRPr lang="en-US" sz="2600" kern="1200" dirty="0"/>
        </a:p>
      </dsp:txBody>
      <dsp:txXfrm rot="5400000">
        <a:off x="-162901" y="1104277"/>
        <a:ext cx="1086009" cy="760206"/>
      </dsp:txXfrm>
    </dsp:sp>
    <dsp:sp modelId="{5E1B478C-9000-4377-94D8-3E2ABBDE5FE4}">
      <dsp:nvSpPr>
        <dsp:cNvPr id="0" name=""/>
        <dsp:cNvSpPr/>
      </dsp:nvSpPr>
      <dsp:spPr>
        <a:xfrm rot="5400000">
          <a:off x="3799050" y="-2097467"/>
          <a:ext cx="705905" cy="67835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Identify five alt fuel types</a:t>
          </a:r>
          <a:endParaRPr lang="en-US" sz="2600" kern="1200" dirty="0"/>
        </a:p>
      </dsp:txBody>
      <dsp:txXfrm rot="5400000">
        <a:off x="3799050" y="-2097467"/>
        <a:ext cx="705905" cy="6783593"/>
      </dsp:txXfrm>
    </dsp:sp>
    <dsp:sp modelId="{A93BCDDF-7C25-4D95-B504-A7B9BE289C4E}">
      <dsp:nvSpPr>
        <dsp:cNvPr id="0" name=""/>
        <dsp:cNvSpPr/>
      </dsp:nvSpPr>
      <dsp:spPr>
        <a:xfrm rot="5400000">
          <a:off x="-162901" y="2041341"/>
          <a:ext cx="1086009" cy="76020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3.</a:t>
          </a:r>
          <a:endParaRPr lang="en-US" sz="2600" kern="1200" dirty="0"/>
        </a:p>
      </dsp:txBody>
      <dsp:txXfrm rot="5400000">
        <a:off x="-162901" y="2041341"/>
        <a:ext cx="1086009" cy="760206"/>
      </dsp:txXfrm>
    </dsp:sp>
    <dsp:sp modelId="{56EC8E8F-7703-4BB9-B901-E54F3067966D}">
      <dsp:nvSpPr>
        <dsp:cNvPr id="0" name=""/>
        <dsp:cNvSpPr/>
      </dsp:nvSpPr>
      <dsp:spPr>
        <a:xfrm rot="5400000">
          <a:off x="3799050" y="-1160403"/>
          <a:ext cx="705905" cy="67835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Decide factors to consider when choosing alt fuels</a:t>
          </a:r>
          <a:endParaRPr lang="en-US" sz="2600" kern="1200" dirty="0"/>
        </a:p>
      </dsp:txBody>
      <dsp:txXfrm rot="5400000">
        <a:off x="3799050" y="-1160403"/>
        <a:ext cx="705905" cy="6783593"/>
      </dsp:txXfrm>
    </dsp:sp>
    <dsp:sp modelId="{8FFB8E52-FD17-409E-924F-66A1DE7FF4C7}">
      <dsp:nvSpPr>
        <dsp:cNvPr id="0" name=""/>
        <dsp:cNvSpPr/>
      </dsp:nvSpPr>
      <dsp:spPr>
        <a:xfrm rot="5400000">
          <a:off x="-162901" y="2978405"/>
          <a:ext cx="1086009" cy="76020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4.</a:t>
          </a:r>
          <a:endParaRPr lang="en-US" sz="2100" kern="1200" dirty="0"/>
        </a:p>
      </dsp:txBody>
      <dsp:txXfrm rot="5400000">
        <a:off x="-162901" y="2978405"/>
        <a:ext cx="1086009" cy="760206"/>
      </dsp:txXfrm>
    </dsp:sp>
    <dsp:sp modelId="{02DBCB17-0002-47E9-A769-4D1A7DB6BFF4}">
      <dsp:nvSpPr>
        <dsp:cNvPr id="0" name=""/>
        <dsp:cNvSpPr/>
      </dsp:nvSpPr>
      <dsp:spPr>
        <a:xfrm rot="5400000">
          <a:off x="3799050" y="-223339"/>
          <a:ext cx="705905" cy="67835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Identify fuel -saving strategies</a:t>
          </a:r>
          <a:endParaRPr lang="en-US" sz="2600" kern="1200" dirty="0"/>
        </a:p>
      </dsp:txBody>
      <dsp:txXfrm rot="5400000">
        <a:off x="3799050" y="-223339"/>
        <a:ext cx="705905" cy="6783593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D55BF1-B845-4CB2-84C6-7B1B667D9232}">
      <dsp:nvSpPr>
        <dsp:cNvPr id="0" name=""/>
        <dsp:cNvSpPr/>
      </dsp:nvSpPr>
      <dsp:spPr>
        <a:xfrm rot="5400000">
          <a:off x="-214839" y="215790"/>
          <a:ext cx="1432263" cy="100258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1.</a:t>
          </a:r>
          <a:endParaRPr lang="en-US" sz="2600" kern="1200" dirty="0"/>
        </a:p>
      </dsp:txBody>
      <dsp:txXfrm rot="5400000">
        <a:off x="-214839" y="215790"/>
        <a:ext cx="1432263" cy="1002584"/>
      </dsp:txXfrm>
    </dsp:sp>
    <dsp:sp modelId="{B4785426-0891-49B4-A015-F8208F10BB1C}">
      <dsp:nvSpPr>
        <dsp:cNvPr id="0" name=""/>
        <dsp:cNvSpPr/>
      </dsp:nvSpPr>
      <dsp:spPr>
        <a:xfrm rot="5400000">
          <a:off x="3807706" y="-2804170"/>
          <a:ext cx="930971" cy="6541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Describe why transit uses alt fuels</a:t>
          </a:r>
          <a:endParaRPr lang="en-US" sz="2600" kern="1200" dirty="0"/>
        </a:p>
      </dsp:txBody>
      <dsp:txXfrm rot="5400000">
        <a:off x="3807706" y="-2804170"/>
        <a:ext cx="930971" cy="6541215"/>
      </dsp:txXfrm>
    </dsp:sp>
    <dsp:sp modelId="{665E5878-E42D-4BE7-AAA8-89363C65D5D6}">
      <dsp:nvSpPr>
        <dsp:cNvPr id="0" name=""/>
        <dsp:cNvSpPr/>
      </dsp:nvSpPr>
      <dsp:spPr>
        <a:xfrm rot="5400000">
          <a:off x="-214839" y="1451620"/>
          <a:ext cx="1432263" cy="1002584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2.</a:t>
          </a:r>
          <a:endParaRPr lang="en-US" sz="2600" kern="1200" dirty="0"/>
        </a:p>
      </dsp:txBody>
      <dsp:txXfrm rot="5400000">
        <a:off x="-214839" y="1451620"/>
        <a:ext cx="1432263" cy="1002584"/>
      </dsp:txXfrm>
    </dsp:sp>
    <dsp:sp modelId="{5E1B478C-9000-4377-94D8-3E2ABBDE5FE4}">
      <dsp:nvSpPr>
        <dsp:cNvPr id="0" name=""/>
        <dsp:cNvSpPr/>
      </dsp:nvSpPr>
      <dsp:spPr>
        <a:xfrm rot="5400000">
          <a:off x="3807706" y="-1568340"/>
          <a:ext cx="930971" cy="6541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Identify five alt fuel types</a:t>
          </a:r>
          <a:endParaRPr lang="en-US" sz="2600" kern="1200" dirty="0"/>
        </a:p>
      </dsp:txBody>
      <dsp:txXfrm rot="5400000">
        <a:off x="3807706" y="-1568340"/>
        <a:ext cx="930971" cy="6541215"/>
      </dsp:txXfrm>
    </dsp:sp>
    <dsp:sp modelId="{A93BCDDF-7C25-4D95-B504-A7B9BE289C4E}">
      <dsp:nvSpPr>
        <dsp:cNvPr id="0" name=""/>
        <dsp:cNvSpPr/>
      </dsp:nvSpPr>
      <dsp:spPr>
        <a:xfrm rot="5400000">
          <a:off x="-214839" y="2687450"/>
          <a:ext cx="1432263" cy="1002584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3.</a:t>
          </a:r>
          <a:endParaRPr lang="en-US" sz="2600" kern="1200" dirty="0"/>
        </a:p>
      </dsp:txBody>
      <dsp:txXfrm rot="5400000">
        <a:off x="-214839" y="2687450"/>
        <a:ext cx="1432263" cy="1002584"/>
      </dsp:txXfrm>
    </dsp:sp>
    <dsp:sp modelId="{56EC8E8F-7703-4BB9-B901-E54F3067966D}">
      <dsp:nvSpPr>
        <dsp:cNvPr id="0" name=""/>
        <dsp:cNvSpPr/>
      </dsp:nvSpPr>
      <dsp:spPr>
        <a:xfrm rot="5400000">
          <a:off x="3807706" y="-332511"/>
          <a:ext cx="930971" cy="654121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Decide factors to consider when choosing alt fuels</a:t>
          </a:r>
          <a:endParaRPr lang="en-US" sz="2600" kern="1200" dirty="0"/>
        </a:p>
      </dsp:txBody>
      <dsp:txXfrm rot="5400000">
        <a:off x="3807706" y="-332511"/>
        <a:ext cx="930971" cy="654121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8807629-69D6-42E2-9B93-B80792FEF83B}">
      <dsp:nvSpPr>
        <dsp:cNvPr id="0" name=""/>
        <dsp:cNvSpPr/>
      </dsp:nvSpPr>
      <dsp:spPr>
        <a:xfrm>
          <a:off x="0" y="0"/>
          <a:ext cx="5257800" cy="620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Proper tire inflation</a:t>
          </a:r>
          <a:endParaRPr lang="en-US" sz="2200" kern="1200" dirty="0"/>
        </a:p>
      </dsp:txBody>
      <dsp:txXfrm>
        <a:off x="1113606" y="0"/>
        <a:ext cx="4144193" cy="620464"/>
      </dsp:txXfrm>
    </dsp:sp>
    <dsp:sp modelId="{5D15898B-729D-44E4-862D-F56CE3899D60}">
      <dsp:nvSpPr>
        <dsp:cNvPr id="0" name=""/>
        <dsp:cNvSpPr/>
      </dsp:nvSpPr>
      <dsp:spPr>
        <a:xfrm>
          <a:off x="62046" y="62046"/>
          <a:ext cx="1051560" cy="4963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4D37AB-2C60-4547-8036-8A19FBF55025}">
      <dsp:nvSpPr>
        <dsp:cNvPr id="0" name=""/>
        <dsp:cNvSpPr/>
      </dsp:nvSpPr>
      <dsp:spPr>
        <a:xfrm>
          <a:off x="0" y="682510"/>
          <a:ext cx="5257800" cy="620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Recommended motor oil</a:t>
          </a:r>
          <a:endParaRPr lang="en-US" sz="2200" kern="1200" dirty="0"/>
        </a:p>
      </dsp:txBody>
      <dsp:txXfrm>
        <a:off x="1113606" y="682510"/>
        <a:ext cx="4144193" cy="620464"/>
      </dsp:txXfrm>
    </dsp:sp>
    <dsp:sp modelId="{4265CA08-1CD1-42F6-9CF5-14ED4E7B14AC}">
      <dsp:nvSpPr>
        <dsp:cNvPr id="0" name=""/>
        <dsp:cNvSpPr/>
      </dsp:nvSpPr>
      <dsp:spPr>
        <a:xfrm>
          <a:off x="62046" y="744557"/>
          <a:ext cx="1051560" cy="4963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3A489A-5158-4C3A-B90C-A6ED62D7D84C}">
      <dsp:nvSpPr>
        <dsp:cNvPr id="0" name=""/>
        <dsp:cNvSpPr/>
      </dsp:nvSpPr>
      <dsp:spPr>
        <a:xfrm>
          <a:off x="0" y="1365021"/>
          <a:ext cx="5257800" cy="620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Engine tune-ups</a:t>
          </a:r>
          <a:endParaRPr lang="en-US" sz="2200" kern="1200" dirty="0"/>
        </a:p>
      </dsp:txBody>
      <dsp:txXfrm>
        <a:off x="1113606" y="1365021"/>
        <a:ext cx="4144193" cy="620464"/>
      </dsp:txXfrm>
    </dsp:sp>
    <dsp:sp modelId="{F68AEC25-C880-4F6D-A184-DCC5085129EA}">
      <dsp:nvSpPr>
        <dsp:cNvPr id="0" name=""/>
        <dsp:cNvSpPr/>
      </dsp:nvSpPr>
      <dsp:spPr>
        <a:xfrm>
          <a:off x="62046" y="1427067"/>
          <a:ext cx="1051560" cy="4963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656C0-B832-4200-8024-071C61E46C55}">
      <dsp:nvSpPr>
        <dsp:cNvPr id="0" name=""/>
        <dsp:cNvSpPr/>
      </dsp:nvSpPr>
      <dsp:spPr>
        <a:xfrm>
          <a:off x="0" y="2049095"/>
          <a:ext cx="5257800" cy="620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Transmission adjustments</a:t>
          </a:r>
          <a:endParaRPr lang="en-US" sz="2200" kern="1200" dirty="0"/>
        </a:p>
      </dsp:txBody>
      <dsp:txXfrm>
        <a:off x="1113606" y="2049095"/>
        <a:ext cx="4144193" cy="620464"/>
      </dsp:txXfrm>
    </dsp:sp>
    <dsp:sp modelId="{0E213DA6-A795-466B-B733-5665932B4AA8}">
      <dsp:nvSpPr>
        <dsp:cNvPr id="0" name=""/>
        <dsp:cNvSpPr/>
      </dsp:nvSpPr>
      <dsp:spPr>
        <a:xfrm>
          <a:off x="62046" y="2109578"/>
          <a:ext cx="1051560" cy="4963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FAC694-DEE3-4383-A8CF-A365E3110628}">
      <dsp:nvSpPr>
        <dsp:cNvPr id="0" name=""/>
        <dsp:cNvSpPr/>
      </dsp:nvSpPr>
      <dsp:spPr>
        <a:xfrm>
          <a:off x="0" y="2730042"/>
          <a:ext cx="5257800" cy="6204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Front-end alignment</a:t>
          </a:r>
          <a:endParaRPr lang="en-US" sz="2200" kern="1200" dirty="0"/>
        </a:p>
      </dsp:txBody>
      <dsp:txXfrm>
        <a:off x="1113606" y="2730042"/>
        <a:ext cx="4144193" cy="620464"/>
      </dsp:txXfrm>
    </dsp:sp>
    <dsp:sp modelId="{8A3AE3A0-2348-4EBA-8940-2C4D0DFEA5EA}">
      <dsp:nvSpPr>
        <dsp:cNvPr id="0" name=""/>
        <dsp:cNvSpPr/>
      </dsp:nvSpPr>
      <dsp:spPr>
        <a:xfrm>
          <a:off x="62046" y="2792089"/>
          <a:ext cx="1051560" cy="4963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4F44B3-B309-477B-B82A-C683D2EDFBAC}">
      <dsp:nvSpPr>
        <dsp:cNvPr id="0" name=""/>
        <dsp:cNvSpPr/>
      </dsp:nvSpPr>
      <dsp:spPr>
        <a:xfrm rot="5400000">
          <a:off x="-169068" y="169670"/>
          <a:ext cx="1127124" cy="78898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1.</a:t>
          </a:r>
          <a:endParaRPr lang="en-US" sz="2200" kern="1200" dirty="0"/>
        </a:p>
      </dsp:txBody>
      <dsp:txXfrm rot="5400000">
        <a:off x="-169068" y="169670"/>
        <a:ext cx="1127124" cy="788987"/>
      </dsp:txXfrm>
    </dsp:sp>
    <dsp:sp modelId="{5D04997F-ABFB-4E3A-90CF-26A5AEE13DAB}">
      <dsp:nvSpPr>
        <dsp:cNvPr id="0" name=""/>
        <dsp:cNvSpPr/>
      </dsp:nvSpPr>
      <dsp:spPr>
        <a:xfrm rot="5400000">
          <a:off x="3076178" y="-2286589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Eco-driving</a:t>
          </a:r>
          <a:endParaRPr lang="en-US" sz="2800" kern="1200" dirty="0"/>
        </a:p>
      </dsp:txBody>
      <dsp:txXfrm rot="5400000">
        <a:off x="3076178" y="-2286589"/>
        <a:ext cx="732631" cy="5307012"/>
      </dsp:txXfrm>
    </dsp:sp>
    <dsp:sp modelId="{68BC5E8B-F72C-40D5-A83E-0A9F23E88DEF}">
      <dsp:nvSpPr>
        <dsp:cNvPr id="0" name=""/>
        <dsp:cNvSpPr/>
      </dsp:nvSpPr>
      <dsp:spPr>
        <a:xfrm rot="5400000">
          <a:off x="-169068" y="1148227"/>
          <a:ext cx="1127124" cy="78898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2.</a:t>
          </a:r>
          <a:endParaRPr lang="en-US" sz="2200" kern="1200" dirty="0"/>
        </a:p>
      </dsp:txBody>
      <dsp:txXfrm rot="5400000">
        <a:off x="-169068" y="1148227"/>
        <a:ext cx="1127124" cy="788987"/>
      </dsp:txXfrm>
    </dsp:sp>
    <dsp:sp modelId="{EBDBCFB7-506E-43B2-92E1-3D216E7177A4}">
      <dsp:nvSpPr>
        <dsp:cNvPr id="0" name=""/>
        <dsp:cNvSpPr/>
      </dsp:nvSpPr>
      <dsp:spPr>
        <a:xfrm rot="5400000">
          <a:off x="3076178" y="-1308031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Idling policies</a:t>
          </a:r>
          <a:endParaRPr lang="en-US" sz="2800" kern="1200" dirty="0"/>
        </a:p>
      </dsp:txBody>
      <dsp:txXfrm rot="5400000">
        <a:off x="3076178" y="-1308031"/>
        <a:ext cx="732631" cy="5307012"/>
      </dsp:txXfrm>
    </dsp:sp>
    <dsp:sp modelId="{6ED9C933-1B08-4C7A-887E-7B0616ABF321}">
      <dsp:nvSpPr>
        <dsp:cNvPr id="0" name=""/>
        <dsp:cNvSpPr/>
      </dsp:nvSpPr>
      <dsp:spPr>
        <a:xfrm rot="5400000">
          <a:off x="-169068" y="2126784"/>
          <a:ext cx="1127124" cy="78898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3.</a:t>
          </a:r>
          <a:endParaRPr lang="en-US" sz="2200" kern="1200" dirty="0"/>
        </a:p>
      </dsp:txBody>
      <dsp:txXfrm rot="5400000">
        <a:off x="-169068" y="2126784"/>
        <a:ext cx="1127124" cy="788987"/>
      </dsp:txXfrm>
    </dsp:sp>
    <dsp:sp modelId="{13398475-81FC-44B5-8C20-93E149A71969}">
      <dsp:nvSpPr>
        <dsp:cNvPr id="0" name=""/>
        <dsp:cNvSpPr/>
      </dsp:nvSpPr>
      <dsp:spPr>
        <a:xfrm rot="5400000">
          <a:off x="3076178" y="-329474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Service and design policies</a:t>
          </a:r>
          <a:endParaRPr lang="en-US" sz="2800" kern="1200" dirty="0"/>
        </a:p>
      </dsp:txBody>
      <dsp:txXfrm rot="5400000">
        <a:off x="3076178" y="-329474"/>
        <a:ext cx="732631" cy="5307012"/>
      </dsp:txXfrm>
    </dsp:sp>
    <dsp:sp modelId="{A65A4D81-6BF2-46DD-A145-F8D4955BB4DC}">
      <dsp:nvSpPr>
        <dsp:cNvPr id="0" name=""/>
        <dsp:cNvSpPr/>
      </dsp:nvSpPr>
      <dsp:spPr>
        <a:xfrm rot="5400000">
          <a:off x="-169068" y="3105342"/>
          <a:ext cx="1127124" cy="78898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4.</a:t>
          </a:r>
          <a:endParaRPr lang="en-US" sz="2200" kern="1200" dirty="0"/>
        </a:p>
      </dsp:txBody>
      <dsp:txXfrm rot="5400000">
        <a:off x="-169068" y="3105342"/>
        <a:ext cx="1127124" cy="788987"/>
      </dsp:txXfrm>
    </dsp:sp>
    <dsp:sp modelId="{76164E69-2E5A-49EC-A079-A6049DAEE240}">
      <dsp:nvSpPr>
        <dsp:cNvPr id="0" name=""/>
        <dsp:cNvSpPr/>
      </dsp:nvSpPr>
      <dsp:spPr>
        <a:xfrm rot="5400000">
          <a:off x="3076178" y="649083"/>
          <a:ext cx="732631" cy="530701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dirty="0" smtClean="0"/>
            <a:t>Maintenance practices</a:t>
          </a:r>
          <a:endParaRPr lang="en-US" sz="2800" kern="1200" dirty="0"/>
        </a:p>
      </dsp:txBody>
      <dsp:txXfrm rot="5400000">
        <a:off x="3076178" y="649083"/>
        <a:ext cx="732631" cy="530701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4F44B3-B309-477B-B82A-C683D2EDFBAC}">
      <dsp:nvSpPr>
        <dsp:cNvPr id="0" name=""/>
        <dsp:cNvSpPr/>
      </dsp:nvSpPr>
      <dsp:spPr>
        <a:xfrm rot="5400000">
          <a:off x="-113326" y="116616"/>
          <a:ext cx="755512" cy="5288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1.</a:t>
          </a:r>
          <a:endParaRPr lang="en-US" sz="2400" kern="1200" dirty="0"/>
        </a:p>
      </dsp:txBody>
      <dsp:txXfrm rot="5400000">
        <a:off x="-113326" y="116616"/>
        <a:ext cx="755512" cy="528859"/>
      </dsp:txXfrm>
    </dsp:sp>
    <dsp:sp modelId="{5D04997F-ABFB-4E3A-90CF-26A5AEE13DAB}">
      <dsp:nvSpPr>
        <dsp:cNvPr id="0" name=""/>
        <dsp:cNvSpPr/>
      </dsp:nvSpPr>
      <dsp:spPr>
        <a:xfrm rot="5400000">
          <a:off x="3333458" y="-2801310"/>
          <a:ext cx="491341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Fuel is a large expense</a:t>
          </a:r>
          <a:endParaRPr lang="en-US" sz="2400" kern="1200" dirty="0"/>
        </a:p>
      </dsp:txBody>
      <dsp:txXfrm rot="5400000">
        <a:off x="3333458" y="-2801310"/>
        <a:ext cx="491341" cy="6100540"/>
      </dsp:txXfrm>
    </dsp:sp>
    <dsp:sp modelId="{68BC5E8B-F72C-40D5-A83E-0A9F23E88DEF}">
      <dsp:nvSpPr>
        <dsp:cNvPr id="0" name=""/>
        <dsp:cNvSpPr/>
      </dsp:nvSpPr>
      <dsp:spPr>
        <a:xfrm rot="5400000">
          <a:off x="-113326" y="771917"/>
          <a:ext cx="755512" cy="528859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2.</a:t>
          </a:r>
          <a:endParaRPr lang="en-US" sz="2400" kern="1200" dirty="0"/>
        </a:p>
      </dsp:txBody>
      <dsp:txXfrm rot="5400000">
        <a:off x="-113326" y="771917"/>
        <a:ext cx="755512" cy="528859"/>
      </dsp:txXfrm>
    </dsp:sp>
    <dsp:sp modelId="{EBDBCFB7-506E-43B2-92E1-3D216E7177A4}">
      <dsp:nvSpPr>
        <dsp:cNvPr id="0" name=""/>
        <dsp:cNvSpPr/>
      </dsp:nvSpPr>
      <dsp:spPr>
        <a:xfrm rot="5400000">
          <a:off x="3333587" y="-2146137"/>
          <a:ext cx="491083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Fuel prices can be volatile</a:t>
          </a:r>
          <a:endParaRPr lang="en-US" sz="2400" kern="1200" dirty="0"/>
        </a:p>
      </dsp:txBody>
      <dsp:txXfrm rot="5400000">
        <a:off x="3333587" y="-2146137"/>
        <a:ext cx="491083" cy="6100540"/>
      </dsp:txXfrm>
    </dsp:sp>
    <dsp:sp modelId="{6ED9C933-1B08-4C7A-887E-7B0616ABF321}">
      <dsp:nvSpPr>
        <dsp:cNvPr id="0" name=""/>
        <dsp:cNvSpPr/>
      </dsp:nvSpPr>
      <dsp:spPr>
        <a:xfrm rot="5400000">
          <a:off x="-113326" y="1427219"/>
          <a:ext cx="755512" cy="52885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3.</a:t>
          </a:r>
          <a:endParaRPr lang="en-US" sz="2400" kern="1200" dirty="0"/>
        </a:p>
      </dsp:txBody>
      <dsp:txXfrm rot="5400000">
        <a:off x="-113326" y="1427219"/>
        <a:ext cx="755512" cy="528859"/>
      </dsp:txXfrm>
    </dsp:sp>
    <dsp:sp modelId="{13398475-81FC-44B5-8C20-93E149A71969}">
      <dsp:nvSpPr>
        <dsp:cNvPr id="0" name=""/>
        <dsp:cNvSpPr/>
      </dsp:nvSpPr>
      <dsp:spPr>
        <a:xfrm rot="5400000">
          <a:off x="3333587" y="-1490836"/>
          <a:ext cx="491083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Fuel prices have increased</a:t>
          </a:r>
          <a:endParaRPr lang="en-US" sz="2400" kern="1200" dirty="0"/>
        </a:p>
      </dsp:txBody>
      <dsp:txXfrm rot="5400000">
        <a:off x="3333587" y="-1490836"/>
        <a:ext cx="491083" cy="6100540"/>
      </dsp:txXfrm>
    </dsp:sp>
    <dsp:sp modelId="{A65A4D81-6BF2-46DD-A145-F8D4955BB4DC}">
      <dsp:nvSpPr>
        <dsp:cNvPr id="0" name=""/>
        <dsp:cNvSpPr/>
      </dsp:nvSpPr>
      <dsp:spPr>
        <a:xfrm rot="5400000">
          <a:off x="-113326" y="2082521"/>
          <a:ext cx="755512" cy="52885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4.</a:t>
          </a:r>
          <a:endParaRPr lang="en-US" sz="2400" kern="1200" dirty="0"/>
        </a:p>
      </dsp:txBody>
      <dsp:txXfrm rot="5400000">
        <a:off x="-113326" y="2082521"/>
        <a:ext cx="755512" cy="528859"/>
      </dsp:txXfrm>
    </dsp:sp>
    <dsp:sp modelId="{76164E69-2E5A-49EC-A079-A6049DAEE240}">
      <dsp:nvSpPr>
        <dsp:cNvPr id="0" name=""/>
        <dsp:cNvSpPr/>
      </dsp:nvSpPr>
      <dsp:spPr>
        <a:xfrm rot="5400000">
          <a:off x="3333587" y="-835534"/>
          <a:ext cx="491083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Alt fuels may cost less</a:t>
          </a:r>
          <a:endParaRPr lang="en-US" sz="2400" kern="1200" dirty="0"/>
        </a:p>
      </dsp:txBody>
      <dsp:txXfrm rot="5400000">
        <a:off x="3333587" y="-835534"/>
        <a:ext cx="491083" cy="6100540"/>
      </dsp:txXfrm>
    </dsp:sp>
    <dsp:sp modelId="{F355A110-0833-4AAD-AB12-209E41FB994C}">
      <dsp:nvSpPr>
        <dsp:cNvPr id="0" name=""/>
        <dsp:cNvSpPr/>
      </dsp:nvSpPr>
      <dsp:spPr>
        <a:xfrm rot="5400000">
          <a:off x="-113326" y="2737823"/>
          <a:ext cx="755512" cy="528859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5.</a:t>
          </a:r>
          <a:endParaRPr lang="en-US" sz="2400" kern="1200" dirty="0"/>
        </a:p>
      </dsp:txBody>
      <dsp:txXfrm rot="5400000">
        <a:off x="-113326" y="2737823"/>
        <a:ext cx="755512" cy="528859"/>
      </dsp:txXfrm>
    </dsp:sp>
    <dsp:sp modelId="{EEDC8DB9-5C79-4DE3-A674-F472054BF0DE}">
      <dsp:nvSpPr>
        <dsp:cNvPr id="0" name=""/>
        <dsp:cNvSpPr/>
      </dsp:nvSpPr>
      <dsp:spPr>
        <a:xfrm rot="5400000">
          <a:off x="3333587" y="-180232"/>
          <a:ext cx="491083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Alt fuels may reduce emissions</a:t>
          </a:r>
          <a:endParaRPr lang="en-US" sz="2400" kern="1200" dirty="0"/>
        </a:p>
      </dsp:txBody>
      <dsp:txXfrm rot="5400000">
        <a:off x="3333587" y="-180232"/>
        <a:ext cx="491083" cy="6100540"/>
      </dsp:txXfrm>
    </dsp:sp>
    <dsp:sp modelId="{6D6B74D6-6D94-42F3-BD2E-145219415A88}">
      <dsp:nvSpPr>
        <dsp:cNvPr id="0" name=""/>
        <dsp:cNvSpPr/>
      </dsp:nvSpPr>
      <dsp:spPr>
        <a:xfrm rot="5400000">
          <a:off x="-113326" y="3393124"/>
          <a:ext cx="755512" cy="528859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6.</a:t>
          </a:r>
          <a:endParaRPr lang="en-US" sz="2400" kern="1200" dirty="0"/>
        </a:p>
      </dsp:txBody>
      <dsp:txXfrm rot="5400000">
        <a:off x="-113326" y="3393124"/>
        <a:ext cx="755512" cy="528859"/>
      </dsp:txXfrm>
    </dsp:sp>
    <dsp:sp modelId="{CC800147-E8DA-4D2F-8C63-EEC58A801B00}">
      <dsp:nvSpPr>
        <dsp:cNvPr id="0" name=""/>
        <dsp:cNvSpPr/>
      </dsp:nvSpPr>
      <dsp:spPr>
        <a:xfrm rot="5400000">
          <a:off x="3333587" y="475069"/>
          <a:ext cx="491083" cy="610054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/>
            <a:t>Number of alt fuel stations increasing</a:t>
          </a:r>
          <a:endParaRPr lang="en-US" sz="2400" kern="1200" dirty="0"/>
        </a:p>
      </dsp:txBody>
      <dsp:txXfrm rot="5400000">
        <a:off x="3333587" y="475069"/>
        <a:ext cx="491083" cy="61005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872BC0B-C044-46D1-A9F3-5C20221ACAB0}">
      <dsp:nvSpPr>
        <dsp:cNvPr id="0" name=""/>
        <dsp:cNvSpPr/>
      </dsp:nvSpPr>
      <dsp:spPr>
        <a:xfrm>
          <a:off x="2126" y="8373"/>
          <a:ext cx="2073584" cy="8294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Gaseous</a:t>
          </a:r>
          <a:endParaRPr lang="en-US" sz="2600" b="1" kern="1200" dirty="0"/>
        </a:p>
      </dsp:txBody>
      <dsp:txXfrm>
        <a:off x="2126" y="8373"/>
        <a:ext cx="2073584" cy="829433"/>
      </dsp:txXfrm>
    </dsp:sp>
    <dsp:sp modelId="{2B7B8F9E-8EF4-4242-92AD-263CC65EDBAC}">
      <dsp:nvSpPr>
        <dsp:cNvPr id="0" name=""/>
        <dsp:cNvSpPr/>
      </dsp:nvSpPr>
      <dsp:spPr>
        <a:xfrm>
          <a:off x="2126" y="837806"/>
          <a:ext cx="2073584" cy="2239919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CNG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LNG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Propane</a:t>
          </a:r>
          <a:endParaRPr lang="en-US" sz="2600" kern="1200" dirty="0"/>
        </a:p>
      </dsp:txBody>
      <dsp:txXfrm>
        <a:off x="2126" y="837806"/>
        <a:ext cx="2073584" cy="2239919"/>
      </dsp:txXfrm>
    </dsp:sp>
    <dsp:sp modelId="{49B1082E-66FD-460E-95B3-353D6C947A2D}">
      <dsp:nvSpPr>
        <dsp:cNvPr id="0" name=""/>
        <dsp:cNvSpPr/>
      </dsp:nvSpPr>
      <dsp:spPr>
        <a:xfrm>
          <a:off x="2366013" y="8373"/>
          <a:ext cx="2073584" cy="82943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Electric</a:t>
          </a:r>
          <a:endParaRPr lang="en-US" sz="2600" b="1" kern="1200" dirty="0"/>
        </a:p>
      </dsp:txBody>
      <dsp:txXfrm>
        <a:off x="2366013" y="8373"/>
        <a:ext cx="2073584" cy="829433"/>
      </dsp:txXfrm>
    </dsp:sp>
    <dsp:sp modelId="{0052F883-4433-4F7F-A9B7-60553EE5929F}">
      <dsp:nvSpPr>
        <dsp:cNvPr id="0" name=""/>
        <dsp:cNvSpPr/>
      </dsp:nvSpPr>
      <dsp:spPr>
        <a:xfrm>
          <a:off x="2366013" y="837806"/>
          <a:ext cx="2073584" cy="223991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Battery electric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Hybrid electric</a:t>
          </a:r>
          <a:endParaRPr lang="en-US" sz="2600" kern="1200" dirty="0"/>
        </a:p>
      </dsp:txBody>
      <dsp:txXfrm>
        <a:off x="2366013" y="837806"/>
        <a:ext cx="2073584" cy="2239919"/>
      </dsp:txXfrm>
    </dsp:sp>
    <dsp:sp modelId="{8B308646-0335-4CEA-9BBC-8517D0DCA913}">
      <dsp:nvSpPr>
        <dsp:cNvPr id="0" name=""/>
        <dsp:cNvSpPr/>
      </dsp:nvSpPr>
      <dsp:spPr>
        <a:xfrm>
          <a:off x="4729900" y="8373"/>
          <a:ext cx="2073584" cy="82943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Liquid</a:t>
          </a:r>
          <a:endParaRPr lang="en-US" sz="2600" b="1" kern="1200" dirty="0"/>
        </a:p>
      </dsp:txBody>
      <dsp:txXfrm>
        <a:off x="4729900" y="8373"/>
        <a:ext cx="2073584" cy="829433"/>
      </dsp:txXfrm>
    </dsp:sp>
    <dsp:sp modelId="{1035EFE3-8B0F-49D5-BDA7-176EC775919C}">
      <dsp:nvSpPr>
        <dsp:cNvPr id="0" name=""/>
        <dsp:cNvSpPr/>
      </dsp:nvSpPr>
      <dsp:spPr>
        <a:xfrm>
          <a:off x="4729900" y="837806"/>
          <a:ext cx="2073584" cy="223991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Biodiesel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Ethanol</a:t>
          </a:r>
          <a:endParaRPr lang="en-US" sz="2600" kern="1200" dirty="0"/>
        </a:p>
      </dsp:txBody>
      <dsp:txXfrm>
        <a:off x="4729900" y="837806"/>
        <a:ext cx="2073584" cy="223991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EDC4-D04F-4584-9C0E-BE159CF87F25}">
      <dsp:nvSpPr>
        <dsp:cNvPr id="0" name=""/>
        <dsp:cNvSpPr/>
      </dsp:nvSpPr>
      <dsp:spPr>
        <a:xfrm>
          <a:off x="29" y="125359"/>
          <a:ext cx="2777356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Pros</a:t>
          </a:r>
          <a:endParaRPr lang="en-US" sz="1600" kern="1200" dirty="0"/>
        </a:p>
      </dsp:txBody>
      <dsp:txXfrm>
        <a:off x="29" y="125359"/>
        <a:ext cx="2777356" cy="460800"/>
      </dsp:txXfrm>
    </dsp:sp>
    <dsp:sp modelId="{2FE32A2B-D22A-4FD9-88A3-69467FFA7176}">
      <dsp:nvSpPr>
        <dsp:cNvPr id="0" name=""/>
        <dsp:cNvSpPr/>
      </dsp:nvSpPr>
      <dsp:spPr>
        <a:xfrm>
          <a:off x="29" y="586159"/>
          <a:ext cx="2777356" cy="29206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Much transit experience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Fuel costs generally less that diesel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Durable and reliable engines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Reliable supply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Similar maintenance costs (LNG) 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</dsp:txBody>
      <dsp:txXfrm>
        <a:off x="29" y="586159"/>
        <a:ext cx="2777356" cy="2920680"/>
      </dsp:txXfrm>
    </dsp:sp>
    <dsp:sp modelId="{F1E42883-F985-45A7-9121-3EFB19F67E47}">
      <dsp:nvSpPr>
        <dsp:cNvPr id="0" name=""/>
        <dsp:cNvSpPr/>
      </dsp:nvSpPr>
      <dsp:spPr>
        <a:xfrm>
          <a:off x="3166214" y="125359"/>
          <a:ext cx="2777356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Cons</a:t>
          </a:r>
          <a:endParaRPr lang="en-US" sz="1600" kern="1200" dirty="0"/>
        </a:p>
      </dsp:txBody>
      <dsp:txXfrm>
        <a:off x="3166214" y="125359"/>
        <a:ext cx="2777356" cy="460800"/>
      </dsp:txXfrm>
    </dsp:sp>
    <dsp:sp modelId="{B5BDF401-F6E6-4FB0-9AB4-685EA107814C}">
      <dsp:nvSpPr>
        <dsp:cNvPr id="0" name=""/>
        <dsp:cNvSpPr/>
      </dsp:nvSpPr>
      <dsp:spPr>
        <a:xfrm>
          <a:off x="3166214" y="586159"/>
          <a:ext cx="2777356" cy="29206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Fire concerns; fire suppression equipment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Capital costs for facilities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Higher maintenance costs (CNG)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Similar emissions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Lower fuel economy (due to tanks)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Maintenance and driver training</a:t>
          </a:r>
          <a:endParaRPr lang="en-US" sz="1600" kern="1200" dirty="0"/>
        </a:p>
      </dsp:txBody>
      <dsp:txXfrm>
        <a:off x="3166214" y="586159"/>
        <a:ext cx="2777356" cy="292068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EDC4-D04F-4584-9C0E-BE159CF87F25}">
      <dsp:nvSpPr>
        <dsp:cNvPr id="0" name=""/>
        <dsp:cNvSpPr/>
      </dsp:nvSpPr>
      <dsp:spPr>
        <a:xfrm>
          <a:off x="29" y="49894"/>
          <a:ext cx="2777356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Pros</a:t>
          </a:r>
          <a:endParaRPr lang="en-US" sz="1800" kern="1200" dirty="0"/>
        </a:p>
      </dsp:txBody>
      <dsp:txXfrm>
        <a:off x="29" y="49894"/>
        <a:ext cx="2777356" cy="518400"/>
      </dsp:txXfrm>
    </dsp:sp>
    <dsp:sp modelId="{2FE32A2B-D22A-4FD9-88A3-69467FFA7176}">
      <dsp:nvSpPr>
        <dsp:cNvPr id="0" name=""/>
        <dsp:cNvSpPr/>
      </dsp:nvSpPr>
      <dsp:spPr>
        <a:xfrm>
          <a:off x="29" y="568294"/>
          <a:ext cx="2777356" cy="30140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Long history in light- and med- duty 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Domestic in Texas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May have lower maintenance costs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May have lower fuel costs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Reliability comparable to CNG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Longer engine life</a:t>
          </a:r>
          <a:endParaRPr lang="en-US" sz="1800" kern="1200" dirty="0"/>
        </a:p>
      </dsp:txBody>
      <dsp:txXfrm>
        <a:off x="29" y="568294"/>
        <a:ext cx="2777356" cy="3014009"/>
      </dsp:txXfrm>
    </dsp:sp>
    <dsp:sp modelId="{F1E42883-F985-45A7-9121-3EFB19F67E47}">
      <dsp:nvSpPr>
        <dsp:cNvPr id="0" name=""/>
        <dsp:cNvSpPr/>
      </dsp:nvSpPr>
      <dsp:spPr>
        <a:xfrm>
          <a:off x="3166214" y="49894"/>
          <a:ext cx="2777356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Cons</a:t>
          </a:r>
          <a:endParaRPr lang="en-US" sz="1800" kern="1200" dirty="0"/>
        </a:p>
      </dsp:txBody>
      <dsp:txXfrm>
        <a:off x="3166214" y="49894"/>
        <a:ext cx="2777356" cy="518400"/>
      </dsp:txXfrm>
    </dsp:sp>
    <dsp:sp modelId="{B5BDF401-F6E6-4FB0-9AB4-685EA107814C}">
      <dsp:nvSpPr>
        <dsp:cNvPr id="0" name=""/>
        <dsp:cNvSpPr/>
      </dsp:nvSpPr>
      <dsp:spPr>
        <a:xfrm>
          <a:off x="3166242" y="555877"/>
          <a:ext cx="2777356" cy="301400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No heavy duty propane buses available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Lower fuel economy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Specialized safety and maintenance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Infrastructure costs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kern="1200" dirty="0"/>
        </a:p>
      </dsp:txBody>
      <dsp:txXfrm>
        <a:off x="3166242" y="555877"/>
        <a:ext cx="2777356" cy="301400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EDC4-D04F-4584-9C0E-BE159CF87F25}">
      <dsp:nvSpPr>
        <dsp:cNvPr id="0" name=""/>
        <dsp:cNvSpPr/>
      </dsp:nvSpPr>
      <dsp:spPr>
        <a:xfrm>
          <a:off x="29" y="45800"/>
          <a:ext cx="2777356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Pros</a:t>
          </a:r>
          <a:endParaRPr lang="en-US" sz="2000" kern="1200" dirty="0"/>
        </a:p>
      </dsp:txBody>
      <dsp:txXfrm>
        <a:off x="29" y="45800"/>
        <a:ext cx="2777356" cy="576000"/>
      </dsp:txXfrm>
    </dsp:sp>
    <dsp:sp modelId="{2FE32A2B-D22A-4FD9-88A3-69467FFA7176}">
      <dsp:nvSpPr>
        <dsp:cNvPr id="0" name=""/>
        <dsp:cNvSpPr/>
      </dsp:nvSpPr>
      <dsp:spPr>
        <a:xfrm>
          <a:off x="29" y="621800"/>
          <a:ext cx="2777356" cy="29645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Potentially reduced maintenance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Potentially reduced fuel costs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Improved fuel economy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May be emissions reductions</a:t>
          </a:r>
          <a:endParaRPr lang="en-US" sz="2000" kern="1200" dirty="0"/>
        </a:p>
      </dsp:txBody>
      <dsp:txXfrm>
        <a:off x="29" y="621800"/>
        <a:ext cx="2777356" cy="2964599"/>
      </dsp:txXfrm>
    </dsp:sp>
    <dsp:sp modelId="{F1E42883-F985-45A7-9121-3EFB19F67E47}">
      <dsp:nvSpPr>
        <dsp:cNvPr id="0" name=""/>
        <dsp:cNvSpPr/>
      </dsp:nvSpPr>
      <dsp:spPr>
        <a:xfrm>
          <a:off x="3166214" y="45800"/>
          <a:ext cx="2777356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Cons</a:t>
          </a:r>
          <a:endParaRPr lang="en-US" sz="2000" kern="1200" dirty="0"/>
        </a:p>
      </dsp:txBody>
      <dsp:txXfrm>
        <a:off x="3166214" y="45800"/>
        <a:ext cx="2777356" cy="576000"/>
      </dsp:txXfrm>
    </dsp:sp>
    <dsp:sp modelId="{B5BDF401-F6E6-4FB0-9AB4-685EA107814C}">
      <dsp:nvSpPr>
        <dsp:cNvPr id="0" name=""/>
        <dsp:cNvSpPr/>
      </dsp:nvSpPr>
      <dsp:spPr>
        <a:xfrm>
          <a:off x="3166214" y="621800"/>
          <a:ext cx="2777356" cy="29645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Battery system maintenance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Fueling/charging training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Battery replacement may be costly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 smtClean="0"/>
        </a:p>
      </dsp:txBody>
      <dsp:txXfrm>
        <a:off x="3166214" y="621800"/>
        <a:ext cx="2777356" cy="296459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EDC4-D04F-4584-9C0E-BE159CF87F25}">
      <dsp:nvSpPr>
        <dsp:cNvPr id="0" name=""/>
        <dsp:cNvSpPr/>
      </dsp:nvSpPr>
      <dsp:spPr>
        <a:xfrm>
          <a:off x="32" y="295619"/>
          <a:ext cx="3133427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Pros</a:t>
          </a:r>
          <a:endParaRPr lang="en-US" sz="1600" kern="1200" dirty="0"/>
        </a:p>
      </dsp:txBody>
      <dsp:txXfrm>
        <a:off x="32" y="295619"/>
        <a:ext cx="3133427" cy="460800"/>
      </dsp:txXfrm>
    </dsp:sp>
    <dsp:sp modelId="{2FE32A2B-D22A-4FD9-88A3-69467FFA7176}">
      <dsp:nvSpPr>
        <dsp:cNvPr id="0" name=""/>
        <dsp:cNvSpPr/>
      </dsp:nvSpPr>
      <dsp:spPr>
        <a:xfrm>
          <a:off x="32" y="756420"/>
          <a:ext cx="3133427" cy="2986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Interchangeable with diesel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Life cycle GHG emissions may be reduced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Fuel may be less expensive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Possibly increased engine performance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Standard handling procedures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Does not void warranty for most engines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Reliability similar to diesel</a:t>
          </a:r>
          <a:endParaRPr lang="en-US" sz="1600" kern="1200" dirty="0"/>
        </a:p>
      </dsp:txBody>
      <dsp:txXfrm>
        <a:off x="32" y="756420"/>
        <a:ext cx="3133427" cy="2986560"/>
      </dsp:txXfrm>
    </dsp:sp>
    <dsp:sp modelId="{F1E42883-F985-45A7-9121-3EFB19F67E47}">
      <dsp:nvSpPr>
        <dsp:cNvPr id="0" name=""/>
        <dsp:cNvSpPr/>
      </dsp:nvSpPr>
      <dsp:spPr>
        <a:xfrm>
          <a:off x="3572139" y="295619"/>
          <a:ext cx="3133427" cy="460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Cons</a:t>
          </a:r>
          <a:endParaRPr lang="en-US" sz="1600" kern="1200" dirty="0"/>
        </a:p>
      </dsp:txBody>
      <dsp:txXfrm>
        <a:off x="3572139" y="295619"/>
        <a:ext cx="3133427" cy="460800"/>
      </dsp:txXfrm>
    </dsp:sp>
    <dsp:sp modelId="{B5BDF401-F6E6-4FB0-9AB4-685EA107814C}">
      <dsp:nvSpPr>
        <dsp:cNvPr id="0" name=""/>
        <dsp:cNvSpPr/>
      </dsp:nvSpPr>
      <dsp:spPr>
        <a:xfrm>
          <a:off x="3572139" y="756420"/>
          <a:ext cx="3133427" cy="29865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Reduce fuel economy, power, and torque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Blend quality control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Maintenance problems in cold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Not compatible with all materials (hoses, gaskets)</a:t>
          </a:r>
          <a:endParaRPr lang="en-US" sz="1600" kern="1200" dirty="0"/>
        </a:p>
      </dsp:txBody>
      <dsp:txXfrm>
        <a:off x="3572139" y="756420"/>
        <a:ext cx="3133427" cy="298656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43EDC4-D04F-4584-9C0E-BE159CF87F25}">
      <dsp:nvSpPr>
        <dsp:cNvPr id="0" name=""/>
        <dsp:cNvSpPr/>
      </dsp:nvSpPr>
      <dsp:spPr>
        <a:xfrm>
          <a:off x="30" y="149639"/>
          <a:ext cx="2919784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Pros</a:t>
          </a:r>
          <a:endParaRPr lang="en-US" sz="2000" kern="1200" dirty="0"/>
        </a:p>
      </dsp:txBody>
      <dsp:txXfrm>
        <a:off x="30" y="149639"/>
        <a:ext cx="2919784" cy="576000"/>
      </dsp:txXfrm>
    </dsp:sp>
    <dsp:sp modelId="{2FE32A2B-D22A-4FD9-88A3-69467FFA7176}">
      <dsp:nvSpPr>
        <dsp:cNvPr id="0" name=""/>
        <dsp:cNvSpPr/>
      </dsp:nvSpPr>
      <dsp:spPr>
        <a:xfrm>
          <a:off x="30" y="725639"/>
          <a:ext cx="2919784" cy="3010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Paratransit vans available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Established fuel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No special training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Often produced locally</a:t>
          </a:r>
          <a:endParaRPr lang="en-US" sz="2000" kern="1200" dirty="0"/>
        </a:p>
      </dsp:txBody>
      <dsp:txXfrm>
        <a:off x="30" y="725639"/>
        <a:ext cx="2919784" cy="3010921"/>
      </dsp:txXfrm>
    </dsp:sp>
    <dsp:sp modelId="{F1E42883-F985-45A7-9121-3EFB19F67E47}">
      <dsp:nvSpPr>
        <dsp:cNvPr id="0" name=""/>
        <dsp:cNvSpPr/>
      </dsp:nvSpPr>
      <dsp:spPr>
        <a:xfrm>
          <a:off x="3328584" y="149639"/>
          <a:ext cx="2919784" cy="576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Cons</a:t>
          </a:r>
          <a:endParaRPr lang="en-US" sz="2000" kern="1200" dirty="0"/>
        </a:p>
      </dsp:txBody>
      <dsp:txXfrm>
        <a:off x="3328584" y="149639"/>
        <a:ext cx="2919784" cy="576000"/>
      </dsp:txXfrm>
    </dsp:sp>
    <dsp:sp modelId="{B5BDF401-F6E6-4FB0-9AB4-685EA107814C}">
      <dsp:nvSpPr>
        <dsp:cNvPr id="0" name=""/>
        <dsp:cNvSpPr/>
      </dsp:nvSpPr>
      <dsp:spPr>
        <a:xfrm>
          <a:off x="3328584" y="725639"/>
          <a:ext cx="2919784" cy="30109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NO buses in the United States that use E85 blend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Dispensing modifications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Cold-start issues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Higher vehicle maintenance costs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3328584" y="725639"/>
        <a:ext cx="2919784" cy="301092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4F44B3-B309-477B-B82A-C683D2EDFBAC}">
      <dsp:nvSpPr>
        <dsp:cNvPr id="0" name=""/>
        <dsp:cNvSpPr/>
      </dsp:nvSpPr>
      <dsp:spPr>
        <a:xfrm rot="5400000">
          <a:off x="-136177" y="137878"/>
          <a:ext cx="907851" cy="63549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1.</a:t>
          </a:r>
          <a:endParaRPr lang="en-US" sz="1700" kern="1200" dirty="0"/>
        </a:p>
      </dsp:txBody>
      <dsp:txXfrm rot="5400000">
        <a:off x="-136177" y="137878"/>
        <a:ext cx="907851" cy="635496"/>
      </dsp:txXfrm>
    </dsp:sp>
    <dsp:sp modelId="{5D04997F-ABFB-4E3A-90CF-26A5AEE13DAB}">
      <dsp:nvSpPr>
        <dsp:cNvPr id="0" name=""/>
        <dsp:cNvSpPr/>
      </dsp:nvSpPr>
      <dsp:spPr>
        <a:xfrm rot="5400000">
          <a:off x="3070696" y="-2433499"/>
          <a:ext cx="590103" cy="54605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Natural Gas</a:t>
          </a:r>
          <a:endParaRPr lang="en-US" sz="3400" kern="1200" dirty="0"/>
        </a:p>
      </dsp:txBody>
      <dsp:txXfrm rot="5400000">
        <a:off x="3070696" y="-2433499"/>
        <a:ext cx="590103" cy="5460503"/>
      </dsp:txXfrm>
    </dsp:sp>
    <dsp:sp modelId="{68BC5E8B-F72C-40D5-A83E-0A9F23E88DEF}">
      <dsp:nvSpPr>
        <dsp:cNvPr id="0" name=""/>
        <dsp:cNvSpPr/>
      </dsp:nvSpPr>
      <dsp:spPr>
        <a:xfrm rot="5400000">
          <a:off x="-136177" y="926065"/>
          <a:ext cx="907851" cy="63549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2.</a:t>
          </a:r>
          <a:endParaRPr lang="en-US" sz="1700" kern="1200" dirty="0"/>
        </a:p>
      </dsp:txBody>
      <dsp:txXfrm rot="5400000">
        <a:off x="-136177" y="926065"/>
        <a:ext cx="907851" cy="635496"/>
      </dsp:txXfrm>
    </dsp:sp>
    <dsp:sp modelId="{EBDBCFB7-506E-43B2-92E1-3D216E7177A4}">
      <dsp:nvSpPr>
        <dsp:cNvPr id="0" name=""/>
        <dsp:cNvSpPr/>
      </dsp:nvSpPr>
      <dsp:spPr>
        <a:xfrm rot="5400000">
          <a:off x="3070696" y="-1645312"/>
          <a:ext cx="590103" cy="54605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Propane</a:t>
          </a:r>
          <a:endParaRPr lang="en-US" sz="3400" kern="1200" dirty="0"/>
        </a:p>
      </dsp:txBody>
      <dsp:txXfrm rot="5400000">
        <a:off x="3070696" y="-1645312"/>
        <a:ext cx="590103" cy="5460503"/>
      </dsp:txXfrm>
    </dsp:sp>
    <dsp:sp modelId="{6ED9C933-1B08-4C7A-887E-7B0616ABF321}">
      <dsp:nvSpPr>
        <dsp:cNvPr id="0" name=""/>
        <dsp:cNvSpPr/>
      </dsp:nvSpPr>
      <dsp:spPr>
        <a:xfrm rot="5400000">
          <a:off x="-136177" y="1714251"/>
          <a:ext cx="907851" cy="63549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3.</a:t>
          </a:r>
          <a:endParaRPr lang="en-US" sz="1700" kern="1200" dirty="0"/>
        </a:p>
      </dsp:txBody>
      <dsp:txXfrm rot="5400000">
        <a:off x="-136177" y="1714251"/>
        <a:ext cx="907851" cy="635496"/>
      </dsp:txXfrm>
    </dsp:sp>
    <dsp:sp modelId="{13398475-81FC-44B5-8C20-93E149A71969}">
      <dsp:nvSpPr>
        <dsp:cNvPr id="0" name=""/>
        <dsp:cNvSpPr/>
      </dsp:nvSpPr>
      <dsp:spPr>
        <a:xfrm rot="5400000">
          <a:off x="3070696" y="-857125"/>
          <a:ext cx="590103" cy="54605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Electric</a:t>
          </a:r>
          <a:endParaRPr lang="en-US" sz="3400" kern="1200" dirty="0"/>
        </a:p>
      </dsp:txBody>
      <dsp:txXfrm rot="5400000">
        <a:off x="3070696" y="-857125"/>
        <a:ext cx="590103" cy="5460503"/>
      </dsp:txXfrm>
    </dsp:sp>
    <dsp:sp modelId="{A65A4D81-6BF2-46DD-A145-F8D4955BB4DC}">
      <dsp:nvSpPr>
        <dsp:cNvPr id="0" name=""/>
        <dsp:cNvSpPr/>
      </dsp:nvSpPr>
      <dsp:spPr>
        <a:xfrm rot="5400000">
          <a:off x="-136177" y="2502438"/>
          <a:ext cx="907851" cy="63549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4.</a:t>
          </a:r>
          <a:endParaRPr lang="en-US" sz="1700" kern="1200" dirty="0"/>
        </a:p>
      </dsp:txBody>
      <dsp:txXfrm rot="5400000">
        <a:off x="-136177" y="2502438"/>
        <a:ext cx="907851" cy="635496"/>
      </dsp:txXfrm>
    </dsp:sp>
    <dsp:sp modelId="{76164E69-2E5A-49EC-A079-A6049DAEE240}">
      <dsp:nvSpPr>
        <dsp:cNvPr id="0" name=""/>
        <dsp:cNvSpPr/>
      </dsp:nvSpPr>
      <dsp:spPr>
        <a:xfrm rot="5400000">
          <a:off x="3070696" y="-68939"/>
          <a:ext cx="590103" cy="54605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Biodiesel</a:t>
          </a:r>
          <a:endParaRPr lang="en-US" sz="3400" kern="1200" dirty="0"/>
        </a:p>
      </dsp:txBody>
      <dsp:txXfrm rot="5400000">
        <a:off x="3070696" y="-68939"/>
        <a:ext cx="590103" cy="5460503"/>
      </dsp:txXfrm>
    </dsp:sp>
    <dsp:sp modelId="{F355A110-0833-4AAD-AB12-209E41FB994C}">
      <dsp:nvSpPr>
        <dsp:cNvPr id="0" name=""/>
        <dsp:cNvSpPr/>
      </dsp:nvSpPr>
      <dsp:spPr>
        <a:xfrm rot="5400000">
          <a:off x="-136177" y="3290625"/>
          <a:ext cx="907851" cy="635496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5.</a:t>
          </a:r>
          <a:endParaRPr lang="en-US" sz="1700" kern="1200" dirty="0"/>
        </a:p>
      </dsp:txBody>
      <dsp:txXfrm rot="5400000">
        <a:off x="-136177" y="3290625"/>
        <a:ext cx="907851" cy="635496"/>
      </dsp:txXfrm>
    </dsp:sp>
    <dsp:sp modelId="{EEDC8DB9-5C79-4DE3-A674-F472054BF0DE}">
      <dsp:nvSpPr>
        <dsp:cNvPr id="0" name=""/>
        <dsp:cNvSpPr/>
      </dsp:nvSpPr>
      <dsp:spPr>
        <a:xfrm rot="5400000">
          <a:off x="3070696" y="719247"/>
          <a:ext cx="590103" cy="546050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808" tIns="21590" rIns="21590" bIns="2159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Ethanol</a:t>
          </a:r>
          <a:endParaRPr lang="en-US" sz="3400" kern="1200" dirty="0"/>
        </a:p>
      </dsp:txBody>
      <dsp:txXfrm rot="5400000">
        <a:off x="3070696" y="719247"/>
        <a:ext cx="590103" cy="54605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93853-3183-4883-85C0-D0DD314B4FD0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F5B97-D5F5-4170-80F7-0C66A3E92D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1765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77E21-A62A-48B2-A923-017C65A84281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0BE5E-A6D8-4005-A292-4F2E9A34E3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663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ndow.state.tx.us/taxinfo/fuels/cng-lng.html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Market driven prices such as</a:t>
            </a:r>
            <a:r>
              <a:rPr lang="en-US" baseline="0" dirty="0" smtClean="0"/>
              <a:t> fuel are often impossible to control. </a:t>
            </a:r>
          </a:p>
          <a:p>
            <a:r>
              <a:rPr lang="en-US" baseline="0" dirty="0" smtClean="0"/>
              <a:t>This slide shows the volatility of fuel costs in recent years.</a:t>
            </a:r>
          </a:p>
          <a:p>
            <a:r>
              <a:rPr lang="en-US" baseline="0" dirty="0" smtClean="0"/>
              <a:t>What type of fuel you purchase (and how you manage consumption) are costs you can control.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2369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ffectLst/>
              </a:rPr>
              <a:t>In the past five years, 82 percent of government fleets reported an increase in fuel budgets, and for more than a quarter of these, the fuel budget increased by more than 25 percent.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ffectLst/>
              </a:rPr>
              <a:t>So we know that fuel is the fourth largest expenditure behind</a:t>
            </a:r>
            <a:r>
              <a:rPr lang="en-US" baseline="0" dirty="0" smtClean="0">
                <a:effectLst/>
              </a:rPr>
              <a:t> service and labor/fringe benefits and prices can be volatile. And now we know that fuel budgets have been increasing.</a:t>
            </a:r>
            <a:endParaRPr lang="en-US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ffectLst/>
              </a:rPr>
              <a:t>http://www.government-fleet.com/channel/fuel-management/article/story/2012/01/alternative-strategies-to-reduce-fuel-costs.aspx?prestitial=1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2369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Government fleets</a:t>
            </a:r>
            <a:r>
              <a:rPr lang="en-US" baseline="0" dirty="0" smtClean="0"/>
              <a:t> also reported on strategies to reduce fuel expenses. Glance over some of the strategies.</a:t>
            </a:r>
          </a:p>
          <a:p>
            <a:r>
              <a:rPr lang="en-US" baseline="0" dirty="0" smtClean="0"/>
              <a:t>Look at  those circled. </a:t>
            </a:r>
          </a:p>
          <a:p>
            <a:r>
              <a:rPr lang="en-US" baseline="0" dirty="0" smtClean="0"/>
              <a:t>Purchasing hybrids and purchasing alternative fueled vehicles are two of the most commonly reported strategies for reducing fuel expenses.</a:t>
            </a:r>
          </a:p>
          <a:p>
            <a:r>
              <a:rPr lang="en-US" baseline="0" dirty="0" smtClean="0"/>
              <a:t>51 percent of respondents reported purchasing hybrids.</a:t>
            </a:r>
          </a:p>
          <a:p>
            <a:r>
              <a:rPr lang="en-US" baseline="0" dirty="0" smtClean="0"/>
              <a:t>46 percent of respondents reported purchasing alternative fueled vehicles.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http://www.government-fleet.com/channel/fuel-management/article/story/2012/01/alternative-strategies-to-reduce-fuel-costs.aspx?prestitial=1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2369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Alternative fuels may present an opportunity for</a:t>
            </a:r>
            <a:r>
              <a:rPr lang="en-US" baseline="0" dirty="0" smtClean="0"/>
              <a:t> savings.</a:t>
            </a:r>
          </a:p>
          <a:p>
            <a:r>
              <a:rPr lang="en-US" baseline="0" dirty="0" smtClean="0"/>
              <a:t>This slide shows the most recent Alternative Fuel Price report, produced by Clean Cities.</a:t>
            </a:r>
          </a:p>
          <a:p>
            <a:r>
              <a:rPr lang="en-US" baseline="0" dirty="0" smtClean="0"/>
              <a:t>You’ll see that the nationwide average price for three alternative fuels (CNG, Ethanol, and Propane) are less expensive than diesel.</a:t>
            </a:r>
          </a:p>
          <a:p>
            <a:endParaRPr lang="en-US" baseline="0" dirty="0" smtClean="0"/>
          </a:p>
          <a:p>
            <a:r>
              <a:rPr lang="en-US" dirty="0" smtClean="0"/>
              <a:t>http://www.afdc.energy.gov/uploads/publication/alternative_fuel_price_report_oct_2013.pdf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4636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may also</a:t>
            </a:r>
            <a:r>
              <a:rPr lang="en-US" baseline="0" dirty="0" smtClean="0"/>
              <a:t> be emissions benefits– which some of you cited in your activity.</a:t>
            </a:r>
          </a:p>
          <a:p>
            <a:r>
              <a:rPr lang="en-US" baseline="0" dirty="0" smtClean="0"/>
              <a:t>This slide shows the percent reduction in GHG emissions with different types of alternative fuels.</a:t>
            </a:r>
          </a:p>
          <a:p>
            <a:r>
              <a:rPr lang="en-US" baseline="0" dirty="0" smtClean="0"/>
              <a:t>Cellulosic ethanol yields the greatest GHG emissions benefits, down the propane.</a:t>
            </a:r>
            <a:endParaRPr lang="en-US" dirty="0" smtClean="0"/>
          </a:p>
          <a:p>
            <a:r>
              <a:rPr lang="en-US" dirty="0" smtClean="0"/>
              <a:t>http://www.ugpti.org/pubs/pdf/DP250.pdf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5894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Emissions benefits are particularly important here in Texas, especially if you operate in a </a:t>
            </a:r>
            <a:r>
              <a:rPr lang="en-US" baseline="0" dirty="0" smtClean="0"/>
              <a:t>non-attainment or maintenance areas.</a:t>
            </a:r>
          </a:p>
          <a:p>
            <a:r>
              <a:rPr lang="en-US" baseline="0" dirty="0" smtClean="0"/>
              <a:t>Non-attainment and maintenance areas are areas in the State where the air quality does not meet the national ambient air quality standards, established by the EPA.</a:t>
            </a:r>
          </a:p>
          <a:p>
            <a:r>
              <a:rPr lang="en-US" baseline="0" dirty="0" smtClean="0"/>
              <a:t>This map shows all of the rural transit operators in Texas operating in a non-attainment or maintenance area.</a:t>
            </a:r>
          </a:p>
          <a:p>
            <a:r>
              <a:rPr lang="en-US" baseline="0" dirty="0" smtClean="0"/>
              <a:t>There are 12 rural transit operators that operate in non-attainment and maintenance areas in Texas.</a:t>
            </a:r>
          </a:p>
          <a:p>
            <a:endParaRPr lang="en-US" dirty="0" smtClean="0"/>
          </a:p>
          <a:p>
            <a:r>
              <a:rPr lang="en-US" dirty="0" smtClean="0"/>
              <a:t>http://www.regionalserviceplanning.org/coordination/documents/white_papers/alt_fuels_03-2007.pdf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19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You have</a:t>
            </a:r>
            <a:r>
              <a:rPr lang="en-US" baseline="0" dirty="0" smtClean="0">
                <a:effectLst/>
              </a:rPr>
              <a:t> to have infrastructure to fuel alt fueled vehicles, right? Well, alt fuel stations are on the rise.</a:t>
            </a:r>
          </a:p>
          <a:p>
            <a:r>
              <a:rPr lang="en-US" dirty="0" smtClean="0">
                <a:effectLst/>
              </a:rPr>
              <a:t>This chart shows the trend of U.S. alternative fueling stations by fuel type from 1992 to 2013. </a:t>
            </a:r>
          </a:p>
          <a:p>
            <a:r>
              <a:rPr lang="en-US" dirty="0" smtClean="0">
                <a:effectLst/>
              </a:rPr>
              <a:t>Propane stations were the most numerous until 2011, when they were surpassed by electric vehicle charging units.</a:t>
            </a:r>
          </a:p>
          <a:p>
            <a:r>
              <a:rPr lang="en-US" dirty="0" smtClean="0">
                <a:effectLst/>
              </a:rPr>
              <a:t>The number of EV</a:t>
            </a:r>
            <a:r>
              <a:rPr lang="en-US" baseline="0" dirty="0" smtClean="0">
                <a:effectLst/>
              </a:rPr>
              <a:t> charging stations </a:t>
            </a:r>
            <a:r>
              <a:rPr lang="en-US" dirty="0" smtClean="0">
                <a:effectLst/>
              </a:rPr>
              <a:t>increased dramatically in 2011, 2012, and 2013, following the 2010 introduction of plug-in electric vehicles by major automakers.</a:t>
            </a:r>
          </a:p>
          <a:p>
            <a:r>
              <a:rPr lang="en-US" dirty="0" smtClean="0">
                <a:effectLst/>
              </a:rPr>
              <a:t>The number of E85 (ethanol) stations has been increasing steadily since 2004, as the number of flex-fuel vehicles available from major manufacturers has increased.</a:t>
            </a:r>
          </a:p>
          <a:p>
            <a:r>
              <a:rPr lang="en-US" dirty="0" smtClean="0">
                <a:effectLst/>
              </a:rPr>
              <a:t>The number of CNG stations decreased between 1996 and 2006 (despite the increase in CNG sales during this time) largely because the average station size was increasing. </a:t>
            </a:r>
          </a:p>
          <a:p>
            <a:endParaRPr lang="en-US" dirty="0" smtClean="0">
              <a:effectLst/>
            </a:endParaRPr>
          </a:p>
          <a:p>
            <a:r>
              <a:rPr lang="en-US" dirty="0" smtClean="0"/>
              <a:t>http://www.afdc.energy.gov/data/10332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194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summary, these are</a:t>
            </a:r>
            <a:r>
              <a:rPr lang="en-US" baseline="0" dirty="0" smtClean="0"/>
              <a:t> the reasons why transit agencies are looking to use alternative fuels in their fleets.</a:t>
            </a:r>
          </a:p>
          <a:p>
            <a:r>
              <a:rPr lang="en-US" baseline="0" dirty="0" smtClean="0"/>
              <a:t>Read the six reasons on the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19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We’ve determined that there</a:t>
            </a:r>
            <a:r>
              <a:rPr lang="en-US" baseline="0" dirty="0" smtClean="0"/>
              <a:t> are reasons for transit agencies to use alternative fuels, and one of the reasons may be to save costs.</a:t>
            </a:r>
          </a:p>
          <a:p>
            <a:r>
              <a:rPr lang="en-US" baseline="0" dirty="0" smtClean="0"/>
              <a:t>What are your fuel options?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6863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Alternative fuels are either gaseous, electric or</a:t>
            </a:r>
            <a:r>
              <a:rPr lang="en-US" baseline="0" dirty="0" smtClean="0"/>
              <a:t> liquid.</a:t>
            </a:r>
          </a:p>
          <a:p>
            <a:r>
              <a:rPr lang="en-US" baseline="0" dirty="0" smtClean="0"/>
              <a:t>Gaseous fuels include CNG, LNG, and propane.</a:t>
            </a:r>
          </a:p>
          <a:p>
            <a:r>
              <a:rPr lang="en-US" baseline="0" dirty="0" smtClean="0"/>
              <a:t>Electric fuels include battery and hybrid electric.</a:t>
            </a:r>
          </a:p>
          <a:p>
            <a:r>
              <a:rPr lang="en-US" baseline="0" dirty="0" smtClean="0"/>
              <a:t>Liquid fuels include biodiesel and ethanol.</a:t>
            </a:r>
          </a:p>
          <a:p>
            <a:r>
              <a:rPr lang="en-US" baseline="0" dirty="0" smtClean="0"/>
              <a:t>This is not a comprehensive list of fuels. This is a list of the fuels we’ll discuss today.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4110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the trivia question.</a:t>
            </a:r>
          </a:p>
          <a:p>
            <a:r>
              <a:rPr lang="en-US" dirty="0" smtClean="0"/>
              <a:t>Ask the audience to raise their hand</a:t>
            </a:r>
            <a:r>
              <a:rPr lang="en-US" baseline="0" dirty="0" smtClean="0"/>
              <a:t> if they think the answer is A, B, C, or 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3401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http://www.afdc.energy.gov/data/10302</a:t>
            </a:r>
          </a:p>
          <a:p>
            <a:endParaRPr lang="en-US" dirty="0" smtClean="0"/>
          </a:p>
          <a:p>
            <a:r>
              <a:rPr lang="en-US" dirty="0" smtClean="0">
                <a:effectLst/>
              </a:rPr>
              <a:t>This chart shows the number of transit buses in use in the United States, broken down by fuel type, from 1996 to 2010. </a:t>
            </a:r>
          </a:p>
          <a:p>
            <a:r>
              <a:rPr lang="en-US" dirty="0" smtClean="0">
                <a:effectLst/>
              </a:rPr>
              <a:t>The share of alternative fuel buses has risen from 8% of the buses in 2000 to 34% in 2010. </a:t>
            </a:r>
          </a:p>
          <a:p>
            <a:r>
              <a:rPr lang="en-US" dirty="0" smtClean="0">
                <a:effectLst/>
              </a:rPr>
              <a:t>Over the same decade, natural gas buses have risen from 7% to 19% of all buses. </a:t>
            </a:r>
          </a:p>
          <a:p>
            <a:r>
              <a:rPr lang="en-US" dirty="0" smtClean="0">
                <a:effectLst/>
              </a:rPr>
              <a:t>This increase is largely due to the favorable economics and clean air benefits of natural gas in transit bus applications.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31866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Locations of</a:t>
            </a:r>
            <a:r>
              <a:rPr lang="en-US" baseline="0" dirty="0" smtClean="0"/>
              <a:t> small urban and rural agencies using alt fuels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7783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Show of hands… ask audience…how many of you are operating alternative fuels in your fleet?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60497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According to TxDOT</a:t>
            </a:r>
            <a:r>
              <a:rPr lang="en-US" baseline="0" dirty="0" smtClean="0"/>
              <a:t> PTN inventory taken in 2013, there are 30 small urban and rural agencies using alternative fuels. </a:t>
            </a:r>
          </a:p>
          <a:p>
            <a:r>
              <a:rPr lang="en-US" baseline="0" dirty="0" smtClean="0"/>
              <a:t>Take a second to look at the slide and identify agencies you recognize.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3462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we are going to take a look at five alternative fuel types. </a:t>
            </a:r>
          </a:p>
          <a:p>
            <a:r>
              <a:rPr lang="en-US" dirty="0" smtClean="0"/>
              <a:t>At the end of the lesson you should</a:t>
            </a:r>
            <a:r>
              <a:rPr lang="en-US" baseline="0" dirty="0" smtClean="0"/>
              <a:t> be able to list the five types we discuss and describe factors that affect alternative fuel choice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55161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do</a:t>
            </a:r>
            <a:r>
              <a:rPr lang="en-US" baseline="0" dirty="0" smtClean="0"/>
              <a:t> you know if alt fuels are right for your fleet?</a:t>
            </a:r>
          </a:p>
          <a:p>
            <a:r>
              <a:rPr lang="en-US" baseline="0" dirty="0" smtClean="0"/>
              <a:t>There are broad factors to consider and FOR EACH FUEL TYPE we will discuss some of these factors, including…</a:t>
            </a:r>
          </a:p>
          <a:p>
            <a:r>
              <a:rPr lang="en-US" baseline="0" dirty="0" smtClean="0"/>
              <a:t>Read the bullets on the screen…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21769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are the factors that affect fuel</a:t>
            </a:r>
            <a:r>
              <a:rPr lang="en-US" baseline="0" dirty="0" smtClean="0"/>
              <a:t> costs and must be considered.</a:t>
            </a:r>
          </a:p>
          <a:p>
            <a:r>
              <a:rPr lang="en-US" dirty="0" smtClean="0"/>
              <a:t>We will discuss most of these cost factors for each fuel type.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725069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Natural gas is mostly methane and is extracted from</a:t>
            </a:r>
            <a:r>
              <a:rPr lang="en-US" baseline="0" dirty="0" smtClean="0"/>
              <a:t> gas and oil wells</a:t>
            </a:r>
            <a:endParaRPr lang="en-US" dirty="0" smtClean="0"/>
          </a:p>
          <a:p>
            <a:r>
              <a:rPr lang="en-US" dirty="0" smtClean="0"/>
              <a:t>CNG = compressed natural gas</a:t>
            </a:r>
          </a:p>
          <a:p>
            <a:r>
              <a:rPr lang="en-US" dirty="0" smtClean="0"/>
              <a:t>LNG = liquefied natural gas</a:t>
            </a:r>
          </a:p>
          <a:p>
            <a:r>
              <a:rPr lang="en-US" sz="1200" dirty="0" smtClean="0"/>
              <a:t>Natural gas transferred through pipeline</a:t>
            </a:r>
          </a:p>
          <a:p>
            <a:r>
              <a:rPr lang="en-US" sz="1200" dirty="0" smtClean="0"/>
              <a:t>CNG stored on-board in tanks</a:t>
            </a:r>
          </a:p>
          <a:p>
            <a:r>
              <a:rPr lang="en-US" sz="1200" dirty="0" smtClean="0"/>
              <a:t>LNG delivered via truck</a:t>
            </a:r>
          </a:p>
          <a:p>
            <a:r>
              <a:rPr lang="en-US" sz="1200" dirty="0" smtClean="0"/>
              <a:t>LNG stored in cryogenic tanks</a:t>
            </a:r>
          </a:p>
          <a:p>
            <a:r>
              <a:rPr lang="en-US" sz="1200" dirty="0" smtClean="0"/>
              <a:t>Natural</a:t>
            </a:r>
            <a:r>
              <a:rPr lang="en-US" sz="1200" baseline="0" dirty="0" smtClean="0"/>
              <a:t> gas is mostly produced domestically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0991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Decades</a:t>
            </a:r>
            <a:r>
              <a:rPr lang="en-US" sz="1200" baseline="0" dirty="0" smtClean="0"/>
              <a:t> of experience with natural gas in transit applications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Most commonly used alt fuel in transit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CNG increased to 19% of all transit buses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2% demand response use CNG/LNG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09915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layout of a CNG fueling system for transit.</a:t>
            </a:r>
          </a:p>
          <a:p>
            <a:r>
              <a:rPr lang="en-US" dirty="0" smtClean="0"/>
              <a:t>This is just to quickly</a:t>
            </a:r>
            <a:r>
              <a:rPr lang="en-US" baseline="0" dirty="0" smtClean="0"/>
              <a:t> show you how fueling differs from petroleum based fuels and that you’ll need to consider the infrastructure.</a:t>
            </a:r>
            <a:endParaRPr lang="en-US" dirty="0" smtClean="0"/>
          </a:p>
          <a:p>
            <a:r>
              <a:rPr lang="en-US" dirty="0" smtClean="0"/>
              <a:t>Natural gas comes in through</a:t>
            </a:r>
            <a:r>
              <a:rPr lang="en-US" baseline="0" dirty="0" smtClean="0"/>
              <a:t> a pipeline. The gas flows through a dryer, filter, and is then compressed and stored in storage bottles. Then the gas is dispensed using the familiar nozzle/dispenser set up.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Tell</a:t>
            </a:r>
            <a:r>
              <a:rPr lang="en-US" baseline="0" dirty="0" smtClean="0"/>
              <a:t> the audience that the answer is D.</a:t>
            </a:r>
          </a:p>
          <a:p>
            <a:r>
              <a:rPr lang="en-US" baseline="0" dirty="0" smtClean="0"/>
              <a:t>State answer: There are 10,160 alt fuel stations in the US.</a:t>
            </a:r>
          </a:p>
          <a:p>
            <a:r>
              <a:rPr lang="en-US" baseline="0" dirty="0" smtClean="0"/>
              <a:t>You can click this link to see a map with fueling stations near you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00945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Same concept here to show you how LNG is dispensed.</a:t>
            </a:r>
            <a:r>
              <a:rPr lang="en-US" baseline="0" dirty="0" smtClean="0"/>
              <a:t> LNG is delivered via truck and stored in a vertical storage tank.</a:t>
            </a:r>
          </a:p>
          <a:p>
            <a:r>
              <a:rPr lang="en-US" baseline="0" dirty="0" smtClean="0"/>
              <a:t>There may be much less maintenance with a CNG station– fewer parts.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Vehicle</a:t>
            </a:r>
            <a:r>
              <a:rPr lang="en-US" baseline="0" dirty="0" smtClean="0"/>
              <a:t> more expensive than diesel.</a:t>
            </a:r>
          </a:p>
          <a:p>
            <a:r>
              <a:rPr lang="en-US" baseline="0" dirty="0" smtClean="0"/>
              <a:t>Requires facility conversion to safely maintain and fuel CNG  or LNG buses (to protect against thermal incidents)</a:t>
            </a:r>
          </a:p>
          <a:p>
            <a:r>
              <a:rPr lang="en-US" baseline="0" dirty="0" smtClean="0"/>
              <a:t>CNG and LNG fuel is cheaper (this is where your savings is)</a:t>
            </a:r>
          </a:p>
          <a:p>
            <a:r>
              <a:rPr lang="en-US" baseline="0" dirty="0" smtClean="0"/>
              <a:t>Fuel economy is not as good as diesel due to storage tank weight.</a:t>
            </a:r>
          </a:p>
          <a:p>
            <a:r>
              <a:rPr lang="en-US" baseline="0" dirty="0" smtClean="0"/>
              <a:t>Maintenance slightly more expensive.</a:t>
            </a:r>
          </a:p>
          <a:p>
            <a:r>
              <a:rPr lang="en-US" baseline="0" dirty="0" smtClean="0"/>
              <a:t>Facility O&amp;M more expensive.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228158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sum, these</a:t>
            </a:r>
            <a:r>
              <a:rPr lang="en-US" baseline="0" dirty="0" smtClean="0"/>
              <a:t> are the pros and cons.</a:t>
            </a:r>
          </a:p>
          <a:p>
            <a:r>
              <a:rPr lang="en-US" baseline="0" dirty="0" smtClean="0"/>
              <a:t>This is the type of list you can make when investigating fuel choices. </a:t>
            </a:r>
          </a:p>
          <a:p>
            <a:r>
              <a:rPr lang="en-US" baseline="0" dirty="0" smtClean="0"/>
              <a:t>There will always be pros and cons.</a:t>
            </a:r>
          </a:p>
          <a:p>
            <a:r>
              <a:rPr lang="en-US" baseline="0" dirty="0" smtClean="0"/>
              <a:t>Must determine if the benefits outweigh the risks.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RFTA's first rural bus rapid transit system project, called </a:t>
            </a:r>
            <a:r>
              <a:rPr lang="en-US" dirty="0" err="1" smtClean="0">
                <a:effectLst/>
              </a:rPr>
              <a:t>VelociRFTA</a:t>
            </a:r>
            <a:r>
              <a:rPr lang="en-US" dirty="0" smtClean="0">
                <a:effectLst/>
              </a:rPr>
              <a:t>, which was touted at the event as the first rural bus rapid transit service in the nation. Compressed natural gas will fuel 4 CNG buses in RFTA's regular fleet, and the entire </a:t>
            </a:r>
            <a:r>
              <a:rPr lang="en-US" dirty="0" err="1" smtClean="0">
                <a:effectLst/>
              </a:rPr>
              <a:t>VelociRFTA</a:t>
            </a:r>
            <a:r>
              <a:rPr lang="en-US" dirty="0" smtClean="0">
                <a:effectLst/>
              </a:rPr>
              <a:t> fleet of 18 buses.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RFTA's also uses hybrids and biodiesel. </a:t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>The Colorado Energy Office then assisted RFTA in getting Qualified Energy Conservation Bonds to help finance the project. </a:t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38795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effectLst/>
              </a:rPr>
              <a:t>Pilot Flying J Travel Centers</a:t>
            </a:r>
          </a:p>
          <a:p>
            <a:r>
              <a:rPr lang="en-US" dirty="0" smtClean="0">
                <a:effectLst/>
              </a:rPr>
              <a:t>Loves Truck</a:t>
            </a:r>
            <a:r>
              <a:rPr lang="en-US" baseline="0" dirty="0" smtClean="0">
                <a:effectLst/>
              </a:rPr>
              <a:t> Stops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338795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Liqufied</a:t>
            </a:r>
            <a:r>
              <a:rPr lang="en-US" baseline="0" dirty="0" smtClean="0"/>
              <a:t> petroleum gas or propane is the second gaseous fuel we will discuss.</a:t>
            </a:r>
          </a:p>
          <a:p>
            <a:r>
              <a:rPr lang="en-US" baseline="0" dirty="0" smtClean="0"/>
              <a:t>Propane is stored as a liquid gas under pressure</a:t>
            </a:r>
          </a:p>
          <a:p>
            <a:r>
              <a:rPr lang="en-US" baseline="0" dirty="0" smtClean="0"/>
              <a:t>Mostly domestic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In 2007, was the only alt fuel used by small urban and rural in TX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73482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endParaRPr lang="en-US" dirty="0" smtClean="0"/>
          </a:p>
          <a:p>
            <a:r>
              <a:rPr lang="en-US" dirty="0" smtClean="0"/>
              <a:t>2% of all energy in the US is propane</a:t>
            </a:r>
          </a:p>
          <a:p>
            <a:r>
              <a:rPr lang="en-US" dirty="0" smtClean="0"/>
              <a:t>Less</a:t>
            </a:r>
            <a:r>
              <a:rPr lang="en-US" baseline="0" dirty="0" smtClean="0"/>
              <a:t> than 2% of propane is used for transportation</a:t>
            </a:r>
          </a:p>
          <a:p>
            <a:r>
              <a:rPr lang="en-US" baseline="0" dirty="0" smtClean="0"/>
              <a:t>Texas has the most propane fueling stations</a:t>
            </a:r>
          </a:p>
          <a:p>
            <a:r>
              <a:rPr lang="en-US" baseline="0" dirty="0" smtClean="0"/>
              <a:t>There are some Texas transit properties using propane.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09915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From TCRP report… these numbers will vary by agency.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Vehicle</a:t>
            </a:r>
            <a:r>
              <a:rPr lang="en-US" baseline="0" dirty="0" smtClean="0"/>
              <a:t> is more expensive.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Facility conversion is required -- </a:t>
            </a:r>
            <a:r>
              <a:rPr lang="en-US" sz="1200" dirty="0" smtClean="0"/>
              <a:t>Garage needs ventilation and leak detection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Fuel cost is slightly more expensive.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fuel economy is not as high as diesel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Maintenance is more expensive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And Facility maintenance is the same.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132023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/>
              <a:t>Odorless, colorless</a:t>
            </a:r>
          </a:p>
          <a:p>
            <a:r>
              <a:rPr lang="en-US" sz="1200" dirty="0" smtClean="0"/>
              <a:t>Odorant added for leak protection</a:t>
            </a:r>
          </a:p>
          <a:p>
            <a:r>
              <a:rPr lang="en-US" sz="1200" dirty="0" smtClean="0"/>
              <a:t>Flammable</a:t>
            </a:r>
          </a:p>
          <a:p>
            <a:r>
              <a:rPr lang="en-US" sz="1200" dirty="0" smtClean="0"/>
              <a:t>Must ground fuel tanks and fuel lines</a:t>
            </a:r>
          </a:p>
          <a:p>
            <a:r>
              <a:rPr lang="en-US" sz="1200" dirty="0" smtClean="0"/>
              <a:t>Special training required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CARTS operates</a:t>
            </a:r>
            <a:r>
              <a:rPr lang="en-US" baseline="0" dirty="0" smtClean="0"/>
              <a:t> 42 propane vehicles in its paratransit fleet.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vehicles have a 230 mile range and 6 MPG fuel economy.</a:t>
            </a:r>
            <a:endParaRPr lang="en-US" dirty="0" smtClean="0"/>
          </a:p>
          <a:p>
            <a:r>
              <a:rPr lang="en-US" dirty="0" smtClean="0"/>
              <a:t>You’ll notice that CARTS reports a much lower price per DGE than the national study</a:t>
            </a:r>
            <a:r>
              <a:rPr lang="en-US" baseline="0" dirty="0" smtClean="0"/>
              <a:t> and much higher fuel economy.</a:t>
            </a:r>
            <a:endParaRPr lang="en-US" dirty="0" smtClean="0"/>
          </a:p>
          <a:p>
            <a:r>
              <a:rPr lang="en-US" dirty="0" smtClean="0"/>
              <a:t>That’s why its important to look at prices in</a:t>
            </a:r>
            <a:r>
              <a:rPr lang="en-US" baseline="0" dirty="0" smtClean="0"/>
              <a:t> the region and the local operating condition.</a:t>
            </a:r>
          </a:p>
          <a:p>
            <a:r>
              <a:rPr lang="en-US" baseline="0" dirty="0" smtClean="0"/>
              <a:t>We </a:t>
            </a:r>
            <a:r>
              <a:rPr lang="en-US" baseline="0" dirty="0" smtClean="0"/>
              <a:t>haven’t </a:t>
            </a:r>
            <a:r>
              <a:rPr lang="en-US" baseline="0" dirty="0" smtClean="0"/>
              <a:t>talked about tax credits yet– but note that with the federal excise tax credit, CARTS reported getting a $50k tax credit for its propane fleet.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13202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State the learning objectives for this lesson. At the</a:t>
            </a:r>
            <a:r>
              <a:rPr lang="en-US" baseline="0" dirty="0" smtClean="0"/>
              <a:t> end of the lesson, participants will be able to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Describe why transit uses alt fuels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Identify five alt fuel types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Decide factors to consider when choosing alt fuels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484982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slide shows four types of electric transit vehicles and generally</a:t>
            </a:r>
            <a:r>
              <a:rPr lang="en-US" baseline="0" dirty="0" smtClean="0"/>
              <a:t> how each works.</a:t>
            </a:r>
            <a:endParaRPr lang="en-US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hybrid</a:t>
            </a:r>
            <a:r>
              <a:rPr lang="en-US" baseline="0" dirty="0" smtClean="0"/>
              <a:t> electric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Battery electric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Trolley buses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Fuel cells.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will only discuss hybrid and battery electric transit buses.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Hybrid-electric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Regenerative braking, electric motors, and battery storage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Electric motors + diesel engines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Improved fuel economy</a:t>
            </a:r>
          </a:p>
          <a:p>
            <a:pPr>
              <a:spcBef>
                <a:spcPts val="0"/>
              </a:spcBef>
            </a:pPr>
            <a:endParaRPr lang="en-US" sz="1200" b="1" dirty="0" smtClean="0"/>
          </a:p>
          <a:p>
            <a:pPr>
              <a:spcBef>
                <a:spcPts val="0"/>
              </a:spcBef>
            </a:pPr>
            <a:r>
              <a:rPr lang="en-US" sz="1200" b="1" dirty="0" smtClean="0"/>
              <a:t>Battery-electric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Replaces conventional powertrain with electric motor and batteries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Energy stored in onboard batteries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Range varies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2852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Hybrid electric- 9% of US transit buses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Second most</a:t>
            </a:r>
            <a:r>
              <a:rPr lang="en-US" sz="1200" b="1" baseline="0" dirty="0" smtClean="0"/>
              <a:t> commonly used by small urban and rural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Battery electric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Explain foothill transit 35 FT bus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30 mile range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In-route charging technology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baseline="0" dirty="0" smtClean="0"/>
              <a:t>Essentially unlimited range</a:t>
            </a:r>
            <a:endParaRPr lang="en-US" sz="1200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62852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132023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http://onlinepubs.trb.org/onlinepubs/tcrp/tcrp_rpt_146.pdf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first of two all-electric paratransit buses, the first to be deployed in the U.S., </a:t>
            </a:r>
            <a:r>
              <a:rPr lang="en-US" dirty="0" smtClean="0"/>
              <a:t>was </a:t>
            </a:r>
            <a:r>
              <a:rPr lang="en-US" dirty="0" smtClean="0"/>
              <a:t>delivered to Pennsylvania-based Berks Area Regional Transportation Authority (BARTA).</a:t>
            </a:r>
          </a:p>
          <a:p>
            <a:r>
              <a:rPr lang="en-US" dirty="0" smtClean="0"/>
              <a:t>The all-electric Ford E-450-based bus will be deployed in paratransit service by BARTA later this summer.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KwH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battery-pack and an expected range of up to 100 miles on a full charge with seating for eight passengers and a wheelchair.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vehicle has a wheelchair lift and is air-conditioned.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Charged wirelessly by parking the bus over a charge pad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http://ampelectricvehicles.com/newsroom/first-u-s-electric-paratransit-vehicle-deployed-to-pa-fleet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132023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http://www.ugpti.org/pubs/pdf/DP250.pdf</a:t>
            </a:r>
          </a:p>
          <a:p>
            <a:r>
              <a:rPr lang="en-US" dirty="0" smtClean="0"/>
              <a:t>Biodiesel</a:t>
            </a:r>
            <a:r>
              <a:rPr lang="en-US" baseline="0" dirty="0" smtClean="0"/>
              <a:t> is derived from vegetable oils or animal fats.</a:t>
            </a:r>
          </a:p>
          <a:p>
            <a:r>
              <a:rPr lang="en-US" baseline="0" dirty="0" smtClean="0"/>
              <a:t>Usually blended with petroleum based diesel fuel.</a:t>
            </a:r>
            <a:endParaRPr lang="en-US" dirty="0" smtClean="0"/>
          </a:p>
          <a:p>
            <a:r>
              <a:rPr lang="en-US" dirty="0" smtClean="0"/>
              <a:t>Read</a:t>
            </a:r>
            <a:r>
              <a:rPr lang="en-US" baseline="0" dirty="0" smtClean="0"/>
              <a:t> information on slide.</a:t>
            </a:r>
            <a:endParaRPr lang="en-US" dirty="0" smtClean="0"/>
          </a:p>
          <a:p>
            <a:r>
              <a:rPr lang="en-US" dirty="0" smtClean="0"/>
              <a:t>“B” indicates the percentage of biodiesel in the blend </a:t>
            </a:r>
          </a:p>
          <a:p>
            <a:pPr lvl="1"/>
            <a:r>
              <a:rPr lang="en-US" dirty="0" smtClean="0"/>
              <a:t>B100 = pure biodiesel</a:t>
            </a:r>
          </a:p>
          <a:p>
            <a:pPr lvl="1"/>
            <a:r>
              <a:rPr lang="en-US" dirty="0" smtClean="0"/>
              <a:t>B20 = 20% biodiesel, 80% diesel</a:t>
            </a:r>
          </a:p>
          <a:p>
            <a:pPr lvl="1"/>
            <a:r>
              <a:rPr lang="en-US" dirty="0" smtClean="0"/>
              <a:t>B20 is most commonly used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830002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Biodiesel</a:t>
            </a:r>
            <a:r>
              <a:rPr lang="en-US" baseline="0" dirty="0" smtClean="0"/>
              <a:t> is the most commonly cited alt fuel by small urban and rural operators.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are over 500 fleets using B20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Cash payments</a:t>
            </a:r>
            <a:r>
              <a:rPr lang="en-US" baseline="0" dirty="0" smtClean="0"/>
              <a:t> to biodiesel producers in </a:t>
            </a:r>
            <a:r>
              <a:rPr lang="en-US" baseline="0" dirty="0" smtClean="0"/>
              <a:t>2000-2005 </a:t>
            </a:r>
            <a:r>
              <a:rPr lang="en-US" baseline="0" dirty="0" smtClean="0"/>
              <a:t>increased the production of biodiesel.</a:t>
            </a:r>
          </a:p>
          <a:p>
            <a:r>
              <a:rPr lang="en-US" baseline="0" dirty="0" smtClean="0"/>
              <a:t>Jumped from 500,000 gallons in 1999 to 75 million gallons in 2005.</a:t>
            </a:r>
          </a:p>
          <a:p>
            <a:r>
              <a:rPr lang="en-US" baseline="0" dirty="0" smtClean="0"/>
              <a:t>Increased production is result of increased. Demand is a result of fuel being used as alt fuel for B20, B99, and B100 and as a fuel additive.</a:t>
            </a:r>
          </a:p>
          <a:p>
            <a:endParaRPr lang="en-US" baseline="0" dirty="0" smtClean="0"/>
          </a:p>
          <a:p>
            <a:r>
              <a:rPr lang="en-US" dirty="0" smtClean="0"/>
              <a:t>http://onlinepubs.trb.org/onlinepubs/tcrp/tcrp_rpt_146.pdf</a:t>
            </a:r>
          </a:p>
          <a:p>
            <a:endParaRPr lang="en-US" dirty="0" smtClean="0"/>
          </a:p>
          <a:p>
            <a:r>
              <a:rPr lang="en-US" dirty="0" smtClean="0"/>
              <a:t>http://www.window.state.tx.us/specialrpt/energy/renewable/biodiesel.php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sz="1200" dirty="0" smtClean="0"/>
              <a:t>Vehicle cost</a:t>
            </a:r>
            <a:r>
              <a:rPr lang="en-US" sz="1200" baseline="0" dirty="0" smtClean="0"/>
              <a:t> same as diesel</a:t>
            </a:r>
          </a:p>
          <a:p>
            <a:pPr>
              <a:spcBef>
                <a:spcPts val="0"/>
              </a:spcBef>
            </a:pPr>
            <a:r>
              <a:rPr lang="en-US" sz="1200" baseline="0" dirty="0" smtClean="0"/>
              <a:t>Facility conversion is minimal</a:t>
            </a:r>
          </a:p>
          <a:p>
            <a:pPr>
              <a:spcBef>
                <a:spcPts val="0"/>
              </a:spcBef>
            </a:pPr>
            <a:r>
              <a:rPr lang="en-US" sz="1200" baseline="0" dirty="0" smtClean="0"/>
              <a:t>Fuel may be more expensive than diesel</a:t>
            </a:r>
          </a:p>
          <a:p>
            <a:pPr>
              <a:spcBef>
                <a:spcPts val="0"/>
              </a:spcBef>
            </a:pPr>
            <a:endParaRPr lang="en-US" sz="1200" baseline="0" dirty="0" smtClean="0"/>
          </a:p>
          <a:p>
            <a:pPr>
              <a:spcBef>
                <a:spcPts val="0"/>
              </a:spcBef>
            </a:pPr>
            <a:r>
              <a:rPr lang="en-US" sz="1200" dirty="0" smtClean="0"/>
              <a:t>FUEL PRICE IS Based on feedstock price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B20 and B 100 can be hedged for 1-2 years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Price varies with geography </a:t>
            </a:r>
          </a:p>
          <a:p>
            <a:pPr>
              <a:spcBef>
                <a:spcPts val="0"/>
              </a:spcBef>
            </a:pPr>
            <a:endParaRPr lang="en-US" sz="1200" dirty="0" smtClean="0"/>
          </a:p>
          <a:p>
            <a:pPr>
              <a:spcBef>
                <a:spcPts val="0"/>
              </a:spcBef>
            </a:pPr>
            <a:r>
              <a:rPr lang="en-US" sz="1200" dirty="0" smtClean="0"/>
              <a:t>Similar fuel economy</a:t>
            </a:r>
          </a:p>
          <a:p>
            <a:pPr>
              <a:spcBef>
                <a:spcPts val="0"/>
              </a:spcBef>
            </a:pPr>
            <a:r>
              <a:rPr lang="en-US" sz="1200" dirty="0" smtClean="0"/>
              <a:t>Similar maintenance costs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705296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http://onlinepubs.trb.org/onlinepubs/tcrp/tcrp_rpt_146.pdf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http://www.apta.com/members/memberprogramsandservices/advocacyandoutreachtools/earthday/Documents/EarthDay_Sample.pdf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http://www.rabbittransit.org/dotnetnuke/Portals/0/docs/AnnualReport/AnnualReport2006.pdf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>http://www.yorkdispatch.com/ci_12358885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431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activity.</a:t>
            </a:r>
          </a:p>
          <a:p>
            <a:r>
              <a:rPr lang="en-US" dirty="0" smtClean="0"/>
              <a:t>Ask the participants to get together with</a:t>
            </a:r>
            <a:r>
              <a:rPr lang="en-US" baseline="0" dirty="0" smtClean="0"/>
              <a:t> their table and answer the following questions. The participants should discuss their thoughts with their table.</a:t>
            </a:r>
          </a:p>
          <a:p>
            <a:r>
              <a:rPr lang="en-US" baseline="0" dirty="0" smtClean="0"/>
              <a:t>What are alternative fuels? Discuss and write your answers down.</a:t>
            </a:r>
          </a:p>
          <a:p>
            <a:r>
              <a:rPr lang="en-US" baseline="0" dirty="0" smtClean="0"/>
              <a:t>Why is transit using alt fuels? Discuss and write your answers down.</a:t>
            </a:r>
          </a:p>
          <a:p>
            <a:r>
              <a:rPr lang="en-US" baseline="0" dirty="0" smtClean="0"/>
              <a:t>Now ask each table to share their responses.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284007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http://www.ugpti.org/pubs/pdf/DP250.pdf</a:t>
            </a:r>
          </a:p>
          <a:p>
            <a:r>
              <a:rPr lang="en-US" dirty="0" smtClean="0"/>
              <a:t>Ethanol is used in FFV.</a:t>
            </a:r>
          </a:p>
          <a:p>
            <a:r>
              <a:rPr lang="en-US" dirty="0" smtClean="0"/>
              <a:t>Ethanol</a:t>
            </a:r>
            <a:r>
              <a:rPr lang="en-US" baseline="0" dirty="0" smtClean="0"/>
              <a:t> is the most common biofuel in the US.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132023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Ethanol feedstock prices vary</a:t>
            </a:r>
            <a:r>
              <a:rPr lang="en-US" baseline="0" dirty="0" smtClean="0"/>
              <a:t> from year to year based on short-term supply.</a:t>
            </a:r>
          </a:p>
          <a:p>
            <a:r>
              <a:rPr lang="en-US" baseline="0" dirty="0" smtClean="0"/>
              <a:t>Price determined by weather, crop disease, and price of other crops.</a:t>
            </a:r>
          </a:p>
          <a:p>
            <a:r>
              <a:rPr lang="en-US" baseline="0" dirty="0" smtClean="0"/>
              <a:t>Varies by geography.</a:t>
            </a:r>
          </a:p>
          <a:p>
            <a:r>
              <a:rPr lang="en-US" baseline="0" dirty="0" smtClean="0"/>
              <a:t>Prices shown here reflect the fuel blenders’ tax credit of 45 cents per gallon.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739160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http://onlinepubs.trb.org/onlinepubs/tcrp/tcrp_rpt_146.pdf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39944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813350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Effective Sept. 1, 2013, dealers are required to collect the $0.15 per gallon </a:t>
            </a:r>
            <a:r>
              <a:rPr lang="en-US" dirty="0" smtClean="0">
                <a:hlinkClick r:id="rId3"/>
              </a:rPr>
              <a:t>tax on Compressed Natural Gas (CNG) and Liquefied Natural Gas (LNG)</a:t>
            </a:r>
            <a:r>
              <a:rPr lang="en-US" dirty="0" smtClean="0"/>
              <a:t> when the fuel is sold or delivered into a motor vehicle’s fuel supply tank. A person who delivers CNG or LNG from their own storage into their own vehicles is also required to be licensed as a CNG-LNG dealer. Vehicles that operate using CNG or LNG will no longer prepay the CNG or LNG tax by purchasing a decal.</a:t>
            </a:r>
          </a:p>
          <a:p>
            <a:r>
              <a:rPr lang="en-US" dirty="0" smtClean="0"/>
              <a:t>The sale of Liquefied Gas (propane, butane, methane, ethane, or a mixture of those gases) will remain the same.</a:t>
            </a:r>
          </a:p>
          <a:p>
            <a:r>
              <a:rPr lang="en-US" dirty="0" smtClean="0"/>
              <a:t>These changes are a result of the Texas Legislature passed House Bill 2148 in the 83rd regular session.</a:t>
            </a:r>
          </a:p>
          <a:p>
            <a:r>
              <a:rPr lang="en-US" b="1" dirty="0" smtClean="0"/>
              <a:t>Rate Details and Other Information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728591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the five fuel types you just discussed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1948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Discuss</a:t>
            </a:r>
            <a:r>
              <a:rPr lang="en-US" baseline="0" dirty="0" smtClean="0"/>
              <a:t> with your table and l</a:t>
            </a:r>
            <a:r>
              <a:rPr lang="en-US" dirty="0" smtClean="0"/>
              <a:t>ist the five alternative fuels</a:t>
            </a:r>
            <a:r>
              <a:rPr lang="en-US" baseline="0" dirty="0" smtClean="0"/>
              <a:t> </a:t>
            </a:r>
            <a:r>
              <a:rPr lang="en-US" dirty="0" smtClean="0"/>
              <a:t>you just learned about.</a:t>
            </a:r>
          </a:p>
          <a:p>
            <a:r>
              <a:rPr lang="en-US" dirty="0" smtClean="0"/>
              <a:t>Sunshine Transit</a:t>
            </a:r>
            <a:r>
              <a:rPr lang="en-US" baseline="0" dirty="0" smtClean="0"/>
              <a:t> Agency is considering switching to alt fuels. Given everything you just learned, what are some factors to consider?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09866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Accelerate and Decelerate Smoothly: </a:t>
            </a:r>
            <a:r>
              <a:rPr lang="en-US" dirty="0" smtClean="0"/>
              <a:t>Softer acceleration and deceleration make more efficient use of bus power </a:t>
            </a:r>
          </a:p>
          <a:p>
            <a:r>
              <a:rPr lang="en-US" b="1" dirty="0" smtClean="0"/>
              <a:t>Reduce Excess Idling: </a:t>
            </a:r>
            <a:r>
              <a:rPr lang="en-US" dirty="0" smtClean="0"/>
              <a:t>Turning off the engine while the bus is parked reduces fuel consumption, improving overall MPG </a:t>
            </a:r>
          </a:p>
          <a:p>
            <a:r>
              <a:rPr lang="en-US" b="1" dirty="0" smtClean="0"/>
              <a:t>Avoid Hard Turning: </a:t>
            </a:r>
            <a:r>
              <a:rPr lang="en-US" dirty="0" smtClean="0"/>
              <a:t>Anticipating turns and smoothly decelerating into the turn (taking advantage of the bus’s forward momentum), and smoothly accelerating out of it improves fuel efficiency </a:t>
            </a:r>
          </a:p>
          <a:p>
            <a:r>
              <a:rPr lang="en-US" b="1" dirty="0" smtClean="0"/>
              <a:t>Maintain Consistent Vehicle Speed: </a:t>
            </a:r>
            <a:r>
              <a:rPr lang="en-US" dirty="0" smtClean="0"/>
              <a:t>Operating within posted speed limits and anticipating the flow of traffic maximizes the ability to maintain a consistent speed and optimum fuel efficiency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10790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b="1" dirty="0" smtClean="0"/>
              <a:t>Proper Tire Inflation</a:t>
            </a:r>
          </a:p>
          <a:p>
            <a:r>
              <a:rPr lang="en-US" dirty="0" smtClean="0"/>
              <a:t>Properly inflated tires last longer and increase fuel economy. Every decrease in pressure by 1 pound per square inch for four tires can decrease fuel economy by 0.3%. Some fleets use nitrogen inflation, tire pressure monitoring systems, and other technologies to maintain optimum tire pressure.</a:t>
            </a:r>
          </a:p>
          <a:p>
            <a:r>
              <a:rPr lang="en-US" b="1" dirty="0" smtClean="0"/>
              <a:t>Recommended Motor Oil</a:t>
            </a:r>
          </a:p>
          <a:p>
            <a:r>
              <a:rPr lang="en-US" dirty="0" smtClean="0"/>
              <a:t>Fleets can improve fuel economy by 1% to 2% using the manufacturer's recommended grade of motor oil. For example, using 10W-30 motor oil in an engine designed to use 5W-30 can decrease fuel economy by 1% to 2%. Similarly, using 5W-30 in an engine designed for 5W-20 can decrease fuel economy by 1% to 1.5%.</a:t>
            </a:r>
          </a:p>
          <a:p>
            <a:r>
              <a:rPr lang="en-US" dirty="0" smtClean="0"/>
              <a:t>Motor oil labeled "Energy Conserving" in the performance information contains friction-reducing additives that improve fuel economy.</a:t>
            </a:r>
          </a:p>
          <a:p>
            <a:r>
              <a:rPr lang="en-US" b="1" dirty="0" smtClean="0"/>
              <a:t>Engine Tune-Ups</a:t>
            </a:r>
          </a:p>
          <a:p>
            <a:r>
              <a:rPr lang="en-US" dirty="0" smtClean="0"/>
              <a:t>Tuning a neglected vehicle or fixing one that failed an emissions test can increase fuel economy by 4% based on the repair type and quality. Repairing a serious problem, such as a faulty oxygen sensor, can increase fuel economy by 40%.</a:t>
            </a:r>
          </a:p>
          <a:p>
            <a:endParaRPr lang="en-US" dirty="0" smtClean="0"/>
          </a:p>
          <a:p>
            <a:r>
              <a:rPr lang="en-US" dirty="0" smtClean="0"/>
              <a:t>http://www.afdc.energy.gov/conserve/vehicle_maintenance.html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647423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5319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First lesson.</a:t>
            </a:r>
          </a:p>
          <a:p>
            <a:r>
              <a:rPr lang="en-US" dirty="0" smtClean="0"/>
              <a:t>State</a:t>
            </a:r>
            <a:r>
              <a:rPr lang="en-US" baseline="0" dirty="0" smtClean="0"/>
              <a:t> the objective: at the end of the lesson you should be able to describe why transit uses alt fuels.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608344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9057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Alternative</a:t>
            </a:r>
            <a:r>
              <a:rPr lang="en-US" baseline="0" dirty="0" smtClean="0"/>
              <a:t> Fuels are defined by the US DOE through the Energy Policy Act.</a:t>
            </a:r>
          </a:p>
          <a:p>
            <a:r>
              <a:rPr lang="en-US" baseline="0" dirty="0" smtClean="0"/>
              <a:t>Alt fuels are substantially non-petroleum</a:t>
            </a:r>
          </a:p>
          <a:p>
            <a:r>
              <a:rPr lang="en-US" baseline="0" dirty="0" smtClean="0"/>
              <a:t>Yield energy security</a:t>
            </a:r>
          </a:p>
          <a:p>
            <a:r>
              <a:rPr lang="en-US" baseline="0" dirty="0" smtClean="0"/>
              <a:t>And offer substantial environmental benefits</a:t>
            </a:r>
          </a:p>
          <a:p>
            <a:r>
              <a:rPr lang="en-US" baseline="0" dirty="0" smtClean="0"/>
              <a:t>The resource at the bottom of the slide shows where you can find a list of all qualifying alt fuels.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4753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Why is transit considering alt fuels?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 study by the Federal Transit Administration (2006) found that the reasons transit agencies choose alternative fuels instead of diesel include: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Read the six reasons on the slide.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7449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Fuel is a significant driver of every transit agency’s operating budget. </a:t>
            </a:r>
            <a:endParaRPr lang="en-US" baseline="0" dirty="0" smtClean="0"/>
          </a:p>
          <a:p>
            <a:r>
              <a:rPr lang="en-US" baseline="0" dirty="0" smtClean="0"/>
              <a:t>In 2010, fuel represented an average of 13 percent of Texas transit agency’s expenditures.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0BE5E-A6D8-4005-A292-4F2E9A34E3C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735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41503BD-FB9C-41D7-BA17-D59580197785}" type="datetimeFigureOut">
              <a:rPr lang="en-US" smtClean="0"/>
              <a:pPr/>
              <a:t>3/27/2014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18E1EDA-7399-4648-8793-9F2CBE3AB8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yIg2bewhKOg7LM&amp;tbnid=fVDsGS_DsoUNDM:&amp;ved=0CAUQjRw&amp;url=http://www.stpete.org/green/sustainable_city_government/transportation_and_alternative_fuels.asp&amp;ei=MAP5UvCDEsK22AWpiIDoBw&amp;bvm=bv.60983673,d.aWc&amp;psig=AFQjCNHM-tdMOM9chFcdl7EHXA7DFPIHvA&amp;ust=139213735745695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vzzGpjbgwR2PZM&amp;tbnid=SQWEPyM1kB5_EM:&amp;ved=0CAUQjRw&amp;url=http://relationshipsmatternow.blogspot.com/2011/01/raise-your-hand-if-you-ever-feel-like.html&amp;ei=aa37UqaWG8fd2QWalYDwBg&amp;bvm=bv.61190604,d.b2I&amp;psig=AFQjCNFUSy2hSe2QEAFchGtmm2g9H0OtxA&amp;ust=1392312021130232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vzzGpjbgwR2PZM&amp;tbnid=SQWEPyM1kB5_EM:&amp;ved=0CAUQjRw&amp;url=http://relationshipsmatternow.blogspot.com/2011/01/raise-your-hand-if-you-ever-feel-like.html&amp;ei=aa37UqaWG8fd2QWalYDwBg&amp;bvm=bv.61190604,d.b2I&amp;psig=AFQjCNFUSy2hSe2QEAFchGtmm2g9H0OtxA&amp;ust=1392312021130232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m_IB5ZuJTmVO-M&amp;tbnid=Lj8p4KJZgcklTM:&amp;ved=0CAUQjRw&amp;url=http://www.energyburrito.com/tag/natural-gas-vehicles/&amp;ei=QyH5UoHuDaTR2QXb-YCIDg&amp;bvm=bv.60983673,d.aWc&amp;psig=AFQjCNG0gP9fs5PBQkL5JQIgrq8gzcz8Gw&amp;ust=1392145060164082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url?sa=i&amp;rct=j&amp;q=&amp;esrc=s&amp;frm=1&amp;source=images&amp;cd=&amp;cad=rja&amp;docid=IwQEBuHDZ6egZM&amp;tbnid=JNXPb1nzXhHtWM:&amp;ved=0CAUQjRw&amp;url=http://www.shutterstock.com/s/bus/search.html&amp;ei=tKv6UrTZJqO92wW4poC4Cw&amp;bvm=bv.61190604,d.b2I&amp;psig=AFQjCNH1u7Y8H3d0SToD2c5L9t28dQLMmA&amp;ust=139224605189530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fdc.energy.gov/locator/stations/" TargetMode="Externa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google.com/url?sa=i&amp;rct=j&amp;q=&amp;esrc=s&amp;frm=1&amp;source=images&amp;cd=&amp;cad=rja&amp;docid=IwQEBuHDZ6egZM&amp;tbnid=JNXPb1nzXhHtWM:&amp;ved=0CAUQjRw&amp;url=http://www.shutterstock.com/s/bus/search.html&amp;ei=tKv6UrTZJqO92wW4poC4Cw&amp;bvm=bv.61190604,d.b2I&amp;psig=AFQjCNH1u7Y8H3d0SToD2c5L9t28dQLMmA&amp;ust=1392246051895306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LTt6AVM5lqeTpM&amp;tbnid=9vCUhJDV4hoRuM:&amp;ved=0CAUQjRw&amp;url=http://www.123rf.com/photo_13180371_blue-symbol--icon-with-ship-and-magnifier-with-planet.html&amp;ei=R4P6UuGHLuTb8AHUvoDoDw&amp;bvm=bv.61190604,d.aWc&amp;psig=AFQjCNGhckKsXkS9eUpJLNjrH-7Licu4Lg&amp;ust=1392235679936521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jpeg"/><Relationship Id="rId4" Type="http://schemas.openxmlformats.org/officeDocument/2006/relationships/hyperlink" Target="http://www.google.com/url?sa=i&amp;rct=j&amp;q=&amp;esrc=s&amp;frm=1&amp;source=images&amp;cd=&amp;cad=rja&amp;docid=LTt6AVM5lqeTpM&amp;tbnid=9vCUhJDV4hoRuM:&amp;ved=0CAUQjRw&amp;url=http://www.123rf.com/photo_13180371_blue-symbol--icon-with-ship-and-magnifier-with-planet.html&amp;ei=R4P6UuGHLuTb8AHUvoDoDw&amp;bvm=bv.61190604,d.aWc&amp;psig=AFQjCNGhckKsXkS9eUpJLNjrH-7Licu4Lg&amp;ust=1392235679936521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9.jpeg"/><Relationship Id="rId4" Type="http://schemas.openxmlformats.org/officeDocument/2006/relationships/hyperlink" Target="http://www.google.com/url?sa=i&amp;rct=j&amp;q=&amp;esrc=s&amp;frm=1&amp;source=images&amp;cd=&amp;cad=rja&amp;docid=LTt6AVM5lqeTpM&amp;tbnid=9vCUhJDV4hoRuM:&amp;ved=0CAUQjRw&amp;url=http://www.123rf.com/photo_13180371_blue-symbol--icon-with-ship-and-magnifier-with-planet.html&amp;ei=R4P6UuGHLuTb8AHUvoDoDw&amp;bvm=bv.61190604,d.aWc&amp;psig=AFQjCNGhckKsXkS9eUpJLNjrH-7Licu4Lg&amp;ust=1392235679936521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frm=1&amp;source=images&amp;cd=&amp;cad=rja&amp;docid=LTt6AVM5lqeTpM&amp;tbnid=9vCUhJDV4hoRuM:&amp;ved=0CAUQjRw&amp;url=http://www.123rf.com/photo_13180371_blue-symbol--icon-with-ship-and-magnifier-with-planet.html&amp;ei=R4P6UuGHLuTb8AHUvoDoDw&amp;bvm=bv.61190604,d.aWc&amp;psig=AFQjCNGhckKsXkS9eUpJLNjrH-7Licu4Lg&amp;ust=1392235679936521" TargetMode="External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url?sa=i&amp;rct=j&amp;q=&amp;esrc=s&amp;frm=1&amp;source=images&amp;cd=&amp;cad=rja&amp;docid=m0Rb75Qid3Mi-M&amp;tbnid=I61YjhqP0b-xEM:&amp;ved=0CAUQjRw&amp;url=http://www.subchat.com/buschat/read.asp?Id=57522&amp;ei=E7D6UpTkIYj-2gXozoGIBQ&amp;bvm=bv.61190604,d.b2I&amp;psig=AFQjCNHZeF3mDTCsVToEEE_MH7yYc8RLhA&amp;ust=1392247168168426" TargetMode="External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fdc.energy.gov/pdfs/transbus.pdf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ugpti.org/pubs/pdf/DP250.pdf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fdc.energy.gov/laws/state_summary/TX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hyperlink" Target="http://www.google.com/url?sa=i&amp;rct=j&amp;q=&amp;esrc=s&amp;frm=1&amp;source=images&amp;cd=&amp;cad=rja&amp;docid=mQF_V_2zYW97iM&amp;tbnid=MrF_EXSRD_A3wM:&amp;ved=0CAUQjRw&amp;url=http://www.onallcylinders.com/2012/05/16/an-introduction-to-motor-oil-for-dirt-bikes-atvs-and-utvs/&amp;ei=dmH6UqgL7bjZBY_5gfgE&amp;bvm=bv.61190604,d.aWc&amp;psig=AFQjCNG9lxzEpvV3UqSoLXi0FqJ1YXFmfw&amp;ust=1392227055073844" TargetMode="External"/><Relationship Id="rId7" Type="http://schemas.openxmlformats.org/officeDocument/2006/relationships/diagramColors" Target="../diagrams/colors11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b.org/TCRP/Blurbs/165390.aspx" TargetMode="External"/><Relationship Id="rId7" Type="http://schemas.openxmlformats.org/officeDocument/2006/relationships/hyperlink" Target="http://www.cleanvehicle.org/technology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aftc.wvu.edu/" TargetMode="External"/><Relationship Id="rId5" Type="http://schemas.openxmlformats.org/officeDocument/2006/relationships/hyperlink" Target="http://www.afvtraining.net/" TargetMode="External"/><Relationship Id="rId4" Type="http://schemas.openxmlformats.org/officeDocument/2006/relationships/hyperlink" Target="http://www.afdc.energy.gov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1.eere.energy.gov/vehiclesandfuels/epact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2895600"/>
            <a:ext cx="3352800" cy="232072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chemeClr val="accent5"/>
                </a:solidFill>
              </a:rPr>
              <a:t>Alternative Fuels for Transit</a:t>
            </a:r>
            <a:endParaRPr lang="en-US" sz="4400" b="1" dirty="0">
              <a:solidFill>
                <a:schemeClr val="accent5"/>
              </a:solidFill>
            </a:endParaRPr>
          </a:p>
        </p:txBody>
      </p:sp>
      <p:pic>
        <p:nvPicPr>
          <p:cNvPr id="2052" name="Picture 4" descr="http://www.stpete.org/green/sustainable_city_government/images/Alternative_Fuel_ico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76200"/>
            <a:ext cx="1981200" cy="210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780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Prices Can Be Volatile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5979006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Clean Cities Alternative Fuel Price Report October 2013</a:t>
            </a:r>
            <a:endParaRPr lang="en-US" sz="8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19432"/>
            <a:ext cx="5562600" cy="405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6804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sz="3400" dirty="0" smtClean="0">
                <a:solidFill>
                  <a:schemeClr val="accent5"/>
                </a:solidFill>
              </a:rPr>
              <a:t>Changes in Fuel Budgets 2006–2011</a:t>
            </a:r>
            <a:endParaRPr lang="en-US" sz="3400" dirty="0">
              <a:solidFill>
                <a:schemeClr val="accent5"/>
              </a:solidFill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897069595"/>
              </p:ext>
            </p:extLst>
          </p:nvPr>
        </p:nvGraphicFramePr>
        <p:xfrm>
          <a:off x="2057400" y="1905000"/>
          <a:ext cx="51816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24000" y="6172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Government Fleet, Alternative Strategies to Reduce Fuel Costs</a:t>
            </a:r>
            <a:endParaRPr lang="en-US" sz="800" i="1" dirty="0"/>
          </a:p>
        </p:txBody>
      </p:sp>
      <p:sp>
        <p:nvSpPr>
          <p:cNvPr id="3" name="Left Arrow 2"/>
          <p:cNvSpPr/>
          <p:nvPr/>
        </p:nvSpPr>
        <p:spPr>
          <a:xfrm>
            <a:off x="6172200" y="4800600"/>
            <a:ext cx="1828800" cy="838200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5800" y="2438400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accent1"/>
                </a:solidFill>
              </a:rPr>
              <a:t>Have your fuel costs increased? </a:t>
            </a:r>
          </a:p>
        </p:txBody>
      </p:sp>
    </p:spTree>
    <p:extLst>
      <p:ext uri="{BB962C8B-B14F-4D97-AF65-F5344CB8AC3E}">
        <p14:creationId xmlns:p14="http://schemas.microsoft.com/office/powerpoint/2010/main" xmlns="" val="75237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sz="3400" dirty="0" smtClean="0">
                <a:solidFill>
                  <a:schemeClr val="accent5"/>
                </a:solidFill>
              </a:rPr>
              <a:t>Strategies to Reduce Fuel Expenses</a:t>
            </a:r>
            <a:endParaRPr lang="en-US" sz="3400" dirty="0">
              <a:solidFill>
                <a:schemeClr val="accent5"/>
              </a:solidFill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2910820475"/>
              </p:ext>
            </p:extLst>
          </p:nvPr>
        </p:nvGraphicFramePr>
        <p:xfrm>
          <a:off x="685800" y="2000022"/>
          <a:ext cx="7848600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24000" y="6172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Government Fleet, Alternative Strategies to Reduce Fuel Costs</a:t>
            </a:r>
            <a:endParaRPr lang="en-US" sz="800" i="1" dirty="0"/>
          </a:p>
        </p:txBody>
      </p:sp>
      <p:sp>
        <p:nvSpPr>
          <p:cNvPr id="2" name="Oval 1"/>
          <p:cNvSpPr/>
          <p:nvPr/>
        </p:nvSpPr>
        <p:spPr>
          <a:xfrm>
            <a:off x="1143000" y="3276600"/>
            <a:ext cx="7391400" cy="685800"/>
          </a:xfrm>
          <a:prstGeom prst="ellipse">
            <a:avLst/>
          </a:prstGeom>
          <a:noFill/>
          <a:ln w="222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920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Opportunity for Savings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5800914"/>
            <a:ext cx="4038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October 2013 Alternative Fuel Price Report</a:t>
            </a:r>
            <a:endParaRPr lang="en-US" sz="8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1635620"/>
              </p:ext>
            </p:extLst>
          </p:nvPr>
        </p:nvGraphicFramePr>
        <p:xfrm>
          <a:off x="1597937" y="2057400"/>
          <a:ext cx="5715001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1888"/>
                <a:gridCol w="2043113"/>
              </a:tblGrid>
              <a:tr h="109728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Fuel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Nationwide</a:t>
                      </a:r>
                      <a:r>
                        <a:rPr lang="en-US" sz="2200" baseline="0" dirty="0" smtClean="0"/>
                        <a:t> Average Price</a:t>
                      </a:r>
                      <a:endParaRPr lang="en-US" sz="2200" dirty="0"/>
                    </a:p>
                  </a:txBody>
                  <a:tcPr/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Diesel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/>
                        <a:t>$3.91</a:t>
                      </a:r>
                      <a:endParaRPr lang="en-US" sz="2200" b="0" dirty="0"/>
                    </a:p>
                  </a:txBody>
                  <a:tcPr/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CNG</a:t>
                      </a:r>
                      <a:endParaRPr lang="en-US" sz="2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$2.09</a:t>
                      </a:r>
                      <a:endParaRPr lang="en-US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Ethanol (E85)</a:t>
                      </a:r>
                      <a:endParaRPr lang="en-US" sz="2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$3.04</a:t>
                      </a:r>
                      <a:endParaRPr lang="en-US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Propane</a:t>
                      </a:r>
                      <a:endParaRPr lang="en-US" sz="2200" b="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>
                          <a:solidFill>
                            <a:schemeClr val="tx1"/>
                          </a:solidFill>
                        </a:rPr>
                        <a:t>$2.96</a:t>
                      </a:r>
                      <a:endParaRPr lang="en-US" sz="2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Biodiesel (B20)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/>
                        <a:t>$4.02</a:t>
                      </a:r>
                      <a:endParaRPr lang="en-US" sz="2200" b="0" dirty="0"/>
                    </a:p>
                  </a:txBody>
                  <a:tcPr/>
                </a:tc>
              </a:tr>
              <a:tr h="374785">
                <a:tc>
                  <a:txBody>
                    <a:bodyPr/>
                    <a:lstStyle/>
                    <a:p>
                      <a:r>
                        <a:rPr lang="en-US" sz="2200" b="0" dirty="0" smtClean="0"/>
                        <a:t>Biodiesel (B99-B100)</a:t>
                      </a:r>
                      <a:endParaRPr lang="en-US" sz="2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b="0" dirty="0" smtClean="0"/>
                        <a:t>$4.18</a:t>
                      </a:r>
                      <a:endParaRPr lang="en-US" sz="22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610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Emissions Benefits</a:t>
            </a:r>
            <a:endParaRPr lang="en-US" dirty="0">
              <a:solidFill>
                <a:schemeClr val="accent5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693913"/>
              </p:ext>
            </p:extLst>
          </p:nvPr>
        </p:nvGraphicFramePr>
        <p:xfrm>
          <a:off x="1676400" y="1926601"/>
          <a:ext cx="5791200" cy="385782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771614"/>
                <a:gridCol w="3019586"/>
              </a:tblGrid>
              <a:tr h="10993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u="none" strike="noStrike" dirty="0" smtClean="0">
                          <a:effectLst/>
                        </a:rPr>
                        <a:t>Alt Fuel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u="none" strike="noStrike" dirty="0">
                          <a:effectLst/>
                        </a:rPr>
                        <a:t>Percent Change in GHG Emissions</a:t>
                      </a:r>
                      <a:endParaRPr lang="en-US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88794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Cellulosic Ethanol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−91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Biodiesel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−68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Sugar Ethanol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−56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Electricity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−47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CNG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−29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LNG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−23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 dirty="0">
                          <a:effectLst/>
                        </a:rPr>
                        <a:t>Corn Ethanol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−22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066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u="none" strike="noStrike">
                          <a:effectLst/>
                        </a:rPr>
                        <a:t>Propane</a:t>
                      </a:r>
                      <a:endParaRPr lang="en-US" sz="2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−20</a:t>
                      </a:r>
                      <a:r>
                        <a:rPr lang="en-US" sz="2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8800" y="6064478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Use of Alternative Fuels and Hybrid Vehicles by Small Urban and Rural Transit Systems, 2012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13489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-cochran\AppData\Local\Microsoft\Windows\Temporary Internet Files\Content.Outlook\GDU192JN\Rural and Small UZA Operators in Non-Attainment Area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378028"/>
            <a:ext cx="7924800" cy="612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576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Alt Fuel Stations on the Rise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3074" name="Picture 2" descr="C:\Users\l-cochran\AppData\Local\Microsoft\Windows\Temporary Internet Files\Content.IE5\24SWET28\char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777239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5703683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US DOE, Alternative Fuels Data Center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319064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 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Fuel Fundamentals Summary</a:t>
            </a:r>
            <a:endParaRPr lang="en-US" dirty="0">
              <a:solidFill>
                <a:schemeClr val="accent5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057516370"/>
              </p:ext>
            </p:extLst>
          </p:nvPr>
        </p:nvGraphicFramePr>
        <p:xfrm>
          <a:off x="838200" y="2057400"/>
          <a:ext cx="66294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49863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981200"/>
            <a:ext cx="73914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 </a:t>
            </a: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uels for transit: What are</a:t>
            </a:r>
            <a:b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my options?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6739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21631123"/>
              </p:ext>
            </p:extLst>
          </p:nvPr>
        </p:nvGraphicFramePr>
        <p:xfrm>
          <a:off x="1042988" y="2324101"/>
          <a:ext cx="6805612" cy="308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Types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4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990600"/>
            <a:ext cx="72390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Trivia!</a:t>
            </a:r>
          </a:p>
          <a:p>
            <a:pPr algn="ctr"/>
            <a:endParaRPr lang="en-US" sz="3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many alternative fueling stations</a:t>
            </a:r>
            <a:br>
              <a:rPr lang="en-US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are there in the United States?</a:t>
            </a: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981200" y="3657600"/>
            <a:ext cx="4038600" cy="23622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A. </a:t>
            </a:r>
            <a:r>
              <a:rPr lang="en-US" sz="2600" b="1" dirty="0" smtClean="0">
                <a:solidFill>
                  <a:schemeClr val="accent2"/>
                </a:solidFill>
              </a:rPr>
              <a:t>100–500</a:t>
            </a:r>
          </a:p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B. </a:t>
            </a:r>
            <a:r>
              <a:rPr lang="en-US" sz="2600" b="1" dirty="0" smtClean="0">
                <a:solidFill>
                  <a:schemeClr val="accent2"/>
                </a:solidFill>
              </a:rPr>
              <a:t>501–1,000</a:t>
            </a:r>
          </a:p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C.</a:t>
            </a:r>
            <a:r>
              <a:rPr lang="en-US" sz="2600" b="1" dirty="0" smtClean="0">
                <a:solidFill>
                  <a:schemeClr val="accent2"/>
                </a:solidFill>
              </a:rPr>
              <a:t>1,001–10,000</a:t>
            </a:r>
          </a:p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D. </a:t>
            </a:r>
            <a:r>
              <a:rPr lang="en-US" sz="2600" b="1" dirty="0" smtClean="0">
                <a:solidFill>
                  <a:schemeClr val="accent2"/>
                </a:solidFill>
              </a:rPr>
              <a:t>More than 10,000 </a:t>
            </a:r>
            <a:endParaRPr lang="en-US" sz="2600" b="1" dirty="0">
              <a:solidFill>
                <a:schemeClr val="accent2"/>
              </a:solidFill>
            </a:endParaRPr>
          </a:p>
        </p:txBody>
      </p:sp>
      <p:pic>
        <p:nvPicPr>
          <p:cNvPr id="4" name="Picture 2" descr="http://3.bp.blogspot.com/_1wuoVJ-1wjs/TTbk53hQryI/AAAAAAAAASc/lcWHruWr_pM/s1600/grief-hand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14119"/>
            <a:ext cx="2476500" cy="30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71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National Usage by Fuel Type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4098" name="Picture 2" descr="C:\Users\l-cochran\AppData\Local\Microsoft\Windows\Temporary Internet Files\Content.IE5\24SWET28\char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097" y="1905000"/>
            <a:ext cx="7624903" cy="358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010400" y="5410200"/>
            <a:ext cx="1524000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b="1" dirty="0" smtClean="0">
                <a:solidFill>
                  <a:srgbClr val="00B0F0"/>
                </a:solidFill>
              </a:rPr>
              <a:t>34%</a:t>
            </a:r>
            <a:r>
              <a:rPr lang="en-US" sz="1400" b="1" dirty="0" smtClean="0">
                <a:solidFill>
                  <a:schemeClr val="accent5"/>
                </a:solidFill>
              </a:rPr>
              <a:t> of all U.S. transit buses are alt fueled</a:t>
            </a:r>
            <a:endParaRPr lang="en-US" sz="1400" b="1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549319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U.S. DOE, Alternative Fuels Data Center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39122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9144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accent5"/>
                </a:solidFill>
              </a:rPr>
              <a:t>Small Urban and Rural Usage</a:t>
            </a:r>
            <a:endParaRPr lang="en-US" sz="3000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6172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Use of Alternative Fuels and Hybrids by Small Urban and Rural Transit, 2012</a:t>
            </a:r>
            <a:endParaRPr lang="en-US" sz="8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066" y="1828800"/>
            <a:ext cx="765290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72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_1wuoVJ-1wjs/TTbk53hQryI/AAAAAAAAASc/lcWHruWr_pM/s1600/grief-hand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750745"/>
            <a:ext cx="300990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1562548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2600" b="1" dirty="0" smtClean="0">
                <a:solidFill>
                  <a:srgbClr val="00B0F0"/>
                </a:solidFill>
              </a:rPr>
              <a:t>How many of you are operating alternative fuels in your fleet?</a:t>
            </a:r>
            <a:endParaRPr lang="en-US" sz="2600" b="1" dirty="0">
              <a:solidFill>
                <a:srgbClr val="00B0F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Show of Hands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373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33400" y="5334000"/>
            <a:ext cx="1524000" cy="990600"/>
          </a:xfrm>
        </p:spPr>
        <p:txBody>
          <a:bodyPr>
            <a:normAutofit fontScale="90000"/>
          </a:bodyPr>
          <a:lstStyle/>
          <a:p>
            <a:r>
              <a:rPr lang="en-US" sz="3000" b="1" dirty="0" smtClean="0">
                <a:solidFill>
                  <a:srgbClr val="00B0F0"/>
                </a:solidFill>
              </a:rPr>
              <a:t>30</a:t>
            </a:r>
            <a:r>
              <a:rPr lang="en-US" sz="1400" b="1" dirty="0" smtClean="0">
                <a:solidFill>
                  <a:schemeClr val="accent5"/>
                </a:solidFill>
              </a:rPr>
              <a:t> Texas small urban and rural agencies using alt fuels</a:t>
            </a:r>
            <a:endParaRPr lang="en-US" sz="1400" b="1" dirty="0">
              <a:solidFill>
                <a:schemeClr val="accent5"/>
              </a:solidFill>
            </a:endParaRPr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08661719"/>
              </p:ext>
            </p:extLst>
          </p:nvPr>
        </p:nvGraphicFramePr>
        <p:xfrm>
          <a:off x="990600" y="1676400"/>
          <a:ext cx="75438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609600" y="685800"/>
            <a:ext cx="80772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000" dirty="0" smtClean="0">
                <a:solidFill>
                  <a:schemeClr val="accent5"/>
                </a:solidFill>
              </a:rPr>
              <a:t>Texas Small Urban and Rural Usage</a:t>
            </a:r>
            <a:endParaRPr lang="en-US" sz="3000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6172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Texas PTN Inventory, 2013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23743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981200"/>
            <a:ext cx="7239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 fuels for transit: Let’s take </a:t>
            </a:r>
            <a:b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closer look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38300" y="5257800"/>
            <a:ext cx="59436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200" dirty="0" smtClean="0"/>
              <a:t>At the end of this lesson, you should be able to list five alt fuels and describe factors that affect alternative fuel choice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867394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1981200"/>
            <a:ext cx="4747708" cy="385142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600" b="1" dirty="0" smtClean="0"/>
              <a:t>We will review:</a:t>
            </a:r>
          </a:p>
          <a:p>
            <a:r>
              <a:rPr lang="en-US" sz="2600" dirty="0" smtClean="0"/>
              <a:t>Fuel description</a:t>
            </a:r>
          </a:p>
          <a:p>
            <a:r>
              <a:rPr lang="en-US" sz="2600" dirty="0" smtClean="0"/>
              <a:t>Fuel usage</a:t>
            </a:r>
          </a:p>
          <a:p>
            <a:r>
              <a:rPr lang="en-US" sz="2600" dirty="0" smtClean="0"/>
              <a:t>Safety and training</a:t>
            </a:r>
          </a:p>
          <a:p>
            <a:r>
              <a:rPr lang="en-US" sz="2600" dirty="0" smtClean="0"/>
              <a:t>Technology and performance</a:t>
            </a:r>
          </a:p>
          <a:p>
            <a:r>
              <a:rPr lang="en-US" sz="2600" dirty="0" smtClean="0"/>
              <a:t>Maintenance</a:t>
            </a:r>
          </a:p>
          <a:p>
            <a:r>
              <a:rPr lang="en-US" sz="2600" dirty="0" smtClean="0"/>
              <a:t>Reliability</a:t>
            </a:r>
          </a:p>
          <a:p>
            <a:r>
              <a:rPr lang="en-US" sz="2600" dirty="0" smtClean="0"/>
              <a:t>Cost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Alt Fuels: Right for you?</a:t>
            </a:r>
            <a:endParaRPr lang="en-US" dirty="0">
              <a:solidFill>
                <a:schemeClr val="accent5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332368" y="4495800"/>
            <a:ext cx="2064878" cy="777600"/>
            <a:chOff x="2117" y="371783"/>
            <a:chExt cx="2064878" cy="777600"/>
          </a:xfrm>
        </p:grpSpPr>
        <p:sp>
          <p:nvSpPr>
            <p:cNvPr id="9" name="Rectangle 8"/>
            <p:cNvSpPr/>
            <p:nvPr/>
          </p:nvSpPr>
          <p:spPr>
            <a:xfrm>
              <a:off x="2117" y="371783"/>
              <a:ext cx="2064878" cy="7776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2117" y="371783"/>
              <a:ext cx="2064878" cy="777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09728" rIns="192024" bIns="10972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dirty="0" smtClean="0"/>
                <a:t>Liquid</a:t>
              </a:r>
              <a:endParaRPr lang="en-US" sz="27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95400" y="2610149"/>
            <a:ext cx="2064878" cy="777600"/>
            <a:chOff x="2356079" y="371783"/>
            <a:chExt cx="2064878" cy="777600"/>
          </a:xfrm>
        </p:grpSpPr>
        <p:sp>
          <p:nvSpPr>
            <p:cNvPr id="15" name="Rectangle 14"/>
            <p:cNvSpPr/>
            <p:nvPr/>
          </p:nvSpPr>
          <p:spPr>
            <a:xfrm>
              <a:off x="2356079" y="371783"/>
              <a:ext cx="2064878" cy="777600"/>
            </a:xfrm>
            <a:prstGeom prst="re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ectangle 15"/>
            <p:cNvSpPr/>
            <p:nvPr/>
          </p:nvSpPr>
          <p:spPr>
            <a:xfrm>
              <a:off x="2356079" y="371783"/>
              <a:ext cx="2064878" cy="777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09728" rIns="192024" bIns="10972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dirty="0" smtClean="0"/>
                <a:t>Gaseous</a:t>
              </a:r>
              <a:endParaRPr lang="en-US" sz="2700" kern="12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12752" y="3565800"/>
            <a:ext cx="2084494" cy="784390"/>
            <a:chOff x="4727392" y="-642217"/>
            <a:chExt cx="2084494" cy="784390"/>
          </a:xfrm>
        </p:grpSpPr>
        <p:sp>
          <p:nvSpPr>
            <p:cNvPr id="18" name="Rectangle 17"/>
            <p:cNvSpPr/>
            <p:nvPr/>
          </p:nvSpPr>
          <p:spPr>
            <a:xfrm>
              <a:off x="4727392" y="-642217"/>
              <a:ext cx="2064878" cy="777600"/>
            </a:xfrm>
            <a:prstGeom prst="re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4747008" y="-635427"/>
              <a:ext cx="2064878" cy="777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2024" tIns="109728" rIns="192024" bIns="109728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700" kern="1200" dirty="0" smtClean="0"/>
                <a:t>Electric</a:t>
              </a:r>
              <a:endParaRPr lang="en-US" sz="2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63468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6600" y="1981200"/>
            <a:ext cx="5052508" cy="4267200"/>
          </a:xfrm>
        </p:spPr>
        <p:txBody>
          <a:bodyPr>
            <a:noAutofit/>
          </a:bodyPr>
          <a:lstStyle/>
          <a:p>
            <a:r>
              <a:rPr lang="en-US" dirty="0" smtClean="0"/>
              <a:t>Fuel supply/availability</a:t>
            </a:r>
          </a:p>
          <a:p>
            <a:r>
              <a:rPr lang="en-US" dirty="0" smtClean="0"/>
              <a:t>Fuel-specific equipment needed</a:t>
            </a:r>
          </a:p>
          <a:p>
            <a:r>
              <a:rPr lang="en-US" dirty="0" smtClean="0"/>
              <a:t>Necessary spare parts</a:t>
            </a:r>
          </a:p>
          <a:p>
            <a:r>
              <a:rPr lang="en-US" dirty="0" smtClean="0"/>
              <a:t>Equipment maintenance</a:t>
            </a:r>
          </a:p>
          <a:p>
            <a:r>
              <a:rPr lang="en-US" dirty="0" smtClean="0"/>
              <a:t>Retrofitting garages</a:t>
            </a:r>
            <a:br>
              <a:rPr lang="en-US" dirty="0" smtClean="0"/>
            </a:br>
            <a:r>
              <a:rPr lang="en-US" dirty="0" smtClean="0"/>
              <a:t>(capital cost)</a:t>
            </a:r>
          </a:p>
          <a:p>
            <a:r>
              <a:rPr lang="en-US" dirty="0" smtClean="0"/>
              <a:t>Training </a:t>
            </a:r>
          </a:p>
          <a:p>
            <a:r>
              <a:rPr lang="en-US" dirty="0" smtClean="0"/>
              <a:t>Bus price (capital cost)</a:t>
            </a:r>
          </a:p>
          <a:p>
            <a:r>
              <a:rPr lang="en-US" dirty="0" smtClean="0"/>
              <a:t>Fuel price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Factors Affecting Costs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438400"/>
            <a:ext cx="2133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accent1"/>
                </a:solidFill>
              </a:rPr>
              <a:t>Can you think of other factors that may affect cost? </a:t>
            </a:r>
          </a:p>
        </p:txBody>
      </p:sp>
    </p:spTree>
    <p:extLst>
      <p:ext uri="{BB962C8B-B14F-4D97-AF65-F5344CB8AC3E}">
        <p14:creationId xmlns:p14="http://schemas.microsoft.com/office/powerpoint/2010/main" xmlns="" val="273160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05000"/>
            <a:ext cx="4724400" cy="4495800"/>
          </a:xfrm>
        </p:spPr>
        <p:txBody>
          <a:bodyPr>
            <a:noAutofit/>
          </a:bodyPr>
          <a:lstStyle/>
          <a:p>
            <a:r>
              <a:rPr lang="en-US" sz="2600" dirty="0" smtClean="0"/>
              <a:t>Methane</a:t>
            </a:r>
            <a:endParaRPr lang="en-US" sz="2600" dirty="0"/>
          </a:p>
          <a:p>
            <a:r>
              <a:rPr lang="en-US" sz="2600" i="1" dirty="0" smtClean="0"/>
              <a:t>Compressed</a:t>
            </a:r>
            <a:r>
              <a:rPr lang="en-US" sz="2600" dirty="0" smtClean="0"/>
              <a:t> </a:t>
            </a:r>
            <a:r>
              <a:rPr lang="en-US" sz="2600" dirty="0"/>
              <a:t>natural gas (CNG) or </a:t>
            </a:r>
            <a:r>
              <a:rPr lang="en-US" sz="2600" i="1" dirty="0"/>
              <a:t>liquefied</a:t>
            </a:r>
            <a:r>
              <a:rPr lang="en-US" sz="2600" dirty="0"/>
              <a:t> natural gas (</a:t>
            </a:r>
            <a:r>
              <a:rPr lang="en-US" sz="2600" dirty="0" smtClean="0"/>
              <a:t>LNG)</a:t>
            </a:r>
          </a:p>
          <a:p>
            <a:r>
              <a:rPr lang="en-US" sz="2600" dirty="0" smtClean="0"/>
              <a:t>CNG under high pressure </a:t>
            </a:r>
          </a:p>
          <a:p>
            <a:r>
              <a:rPr lang="en-US" sz="2600" dirty="0" smtClean="0"/>
              <a:t>LNG cooled to low temperature </a:t>
            </a:r>
          </a:p>
          <a:p>
            <a:r>
              <a:rPr lang="en-US" sz="2600" dirty="0" smtClean="0"/>
              <a:t>Produced domestically</a:t>
            </a:r>
          </a:p>
          <a:p>
            <a:r>
              <a:rPr lang="en-US" sz="2600" dirty="0" smtClean="0"/>
              <a:t>Extracted from </a:t>
            </a:r>
            <a:r>
              <a:rPr lang="en-US" sz="2600" dirty="0"/>
              <a:t>gas and oil </a:t>
            </a:r>
            <a:r>
              <a:rPr lang="en-US" sz="2600" dirty="0" smtClean="0"/>
              <a:t>wells</a:t>
            </a:r>
            <a:endParaRPr lang="en-US" sz="2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Natural Gas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3076" name="Picture 4" descr="http://www.energyburrito.com/wp-content/uploads/2012/03/Natural-Gas-Vehicles-Sig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86000"/>
            <a:ext cx="2314575" cy="2799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547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6858000" cy="391880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Decades of experience</a:t>
            </a:r>
          </a:p>
          <a:p>
            <a:r>
              <a:rPr lang="en-US" sz="2600" dirty="0" smtClean="0"/>
              <a:t>Most commonly used alt fuel in transit</a:t>
            </a:r>
          </a:p>
          <a:p>
            <a:r>
              <a:rPr lang="en-US" sz="2600" dirty="0" smtClean="0"/>
              <a:t>19% of transit buses use CNG/LNG</a:t>
            </a:r>
          </a:p>
          <a:p>
            <a:r>
              <a:rPr lang="en-US" sz="2600" dirty="0" smtClean="0"/>
              <a:t>2% of demand response use CNG/LNG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Usage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227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sz="3400" dirty="0" smtClean="0">
                <a:solidFill>
                  <a:schemeClr val="accent5"/>
                </a:solidFill>
              </a:rPr>
              <a:t>CNG Fueling System</a:t>
            </a:r>
            <a:endParaRPr lang="en-US" sz="3400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314" name="Picture 2" descr="Example of a fast-fill compressed natural gas (CNG) station configu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90799"/>
            <a:ext cx="7639114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thumb9.shutterstock.com/display_pic_with_logo/144271/130992902/stock-vector-vector-black-bus-icon-set-on-white-130992902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53" r="3746" b="78762"/>
          <a:stretch/>
        </p:blipFill>
        <p:spPr bwMode="auto">
          <a:xfrm>
            <a:off x="6648640" y="4038600"/>
            <a:ext cx="1932792" cy="136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66800" y="5791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U.S. DOE, Alternative Fuels Data Center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12159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20" t="14570" r="61377" b="34869"/>
          <a:stretch/>
        </p:blipFill>
        <p:spPr bwMode="auto">
          <a:xfrm>
            <a:off x="1295400" y="4495800"/>
            <a:ext cx="2590800" cy="175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3000" y="762001"/>
            <a:ext cx="7086599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Answer</a:t>
            </a:r>
          </a:p>
          <a:p>
            <a:pPr algn="ctr"/>
            <a:endParaRPr lang="en-US" sz="3200" b="1" dirty="0" smtClean="0">
              <a:solidFill>
                <a:srgbClr val="92D050"/>
              </a:solidFill>
            </a:endParaRPr>
          </a:p>
          <a:p>
            <a:pPr algn="ctr"/>
            <a:r>
              <a:rPr lang="en-US" sz="4000" b="1" dirty="0" smtClean="0">
                <a:solidFill>
                  <a:srgbClr val="92D050"/>
                </a:solidFill>
              </a:rPr>
              <a:t>D</a:t>
            </a:r>
            <a:r>
              <a:rPr lang="en-US" sz="4000" b="1" dirty="0">
                <a:solidFill>
                  <a:srgbClr val="92D050"/>
                </a:solidFill>
              </a:rPr>
              <a:t>. </a:t>
            </a:r>
            <a:r>
              <a:rPr lang="en-US" sz="4000" b="1" dirty="0">
                <a:solidFill>
                  <a:schemeClr val="accent2"/>
                </a:solidFill>
              </a:rPr>
              <a:t>More than </a:t>
            </a:r>
            <a:r>
              <a:rPr lang="en-US" sz="4000" b="1" dirty="0" smtClean="0">
                <a:solidFill>
                  <a:schemeClr val="accent2"/>
                </a:solidFill>
              </a:rPr>
              <a:t>10,000</a:t>
            </a:r>
          </a:p>
          <a:p>
            <a:pPr algn="ctr"/>
            <a:r>
              <a:rPr lang="en-US" sz="2600" dirty="0" smtClean="0">
                <a:solidFill>
                  <a:schemeClr val="accent2"/>
                </a:solidFill>
              </a:rPr>
              <a:t>There are 10,160 alternative fueling stations in the United States. </a:t>
            </a:r>
          </a:p>
          <a:p>
            <a:pPr algn="ctr"/>
            <a:endParaRPr lang="en-US" sz="3200" b="1" dirty="0">
              <a:solidFill>
                <a:schemeClr val="accent2"/>
              </a:solidFill>
            </a:endParaRPr>
          </a:p>
          <a:p>
            <a:pPr algn="ctr"/>
            <a:endParaRPr lang="en-US" sz="1400" b="1" dirty="0">
              <a:solidFill>
                <a:schemeClr val="accent2"/>
              </a:solidFill>
            </a:endParaRP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n-US" sz="3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04307" y="4876800"/>
            <a:ext cx="4343400" cy="1184982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1400" b="1" i="1" dirty="0">
                <a:solidFill>
                  <a:schemeClr val="accent2"/>
                </a:solidFill>
              </a:rPr>
              <a:t>Check out this alternative fueling station map to find a </a:t>
            </a:r>
            <a:r>
              <a:rPr lang="en-US" sz="1400" b="1" i="1" dirty="0" smtClean="0">
                <a:solidFill>
                  <a:schemeClr val="accent2"/>
                </a:solidFill>
              </a:rPr>
              <a:t>station </a:t>
            </a:r>
            <a:r>
              <a:rPr lang="en-US" sz="1400" b="1" i="1" dirty="0">
                <a:solidFill>
                  <a:schemeClr val="accent2"/>
                </a:solidFill>
              </a:rPr>
              <a:t>near you. </a:t>
            </a:r>
            <a:r>
              <a:rPr lang="en-US" sz="1400" b="1" i="1" dirty="0">
                <a:solidFill>
                  <a:schemeClr val="accent2"/>
                </a:solidFill>
                <a:hlinkClick r:id="rId5"/>
              </a:rPr>
              <a:t>http://www.afdc.energy.gov/locator/stations/</a:t>
            </a:r>
            <a:endParaRPr lang="en-US" sz="1400" b="1" i="1" dirty="0">
              <a:solidFill>
                <a:schemeClr val="accent2"/>
              </a:solidFill>
            </a:endParaRP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213508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sz="3400" dirty="0" smtClean="0">
                <a:solidFill>
                  <a:schemeClr val="accent5"/>
                </a:solidFill>
              </a:rPr>
              <a:t>LNG Fueling System</a:t>
            </a:r>
            <a:endParaRPr lang="en-US" sz="3400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386" name="Picture 2" descr="Example of a liquefied natural gas (LNG) station configura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399" y="2743200"/>
            <a:ext cx="7370379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thumb9.shutterstock.com/display_pic_with_logo/144271/130992902/stock-vector-vector-black-bus-icon-set-on-white-130992902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553" r="3746" b="78762"/>
          <a:stretch/>
        </p:blipFill>
        <p:spPr bwMode="auto">
          <a:xfrm>
            <a:off x="5181600" y="3266164"/>
            <a:ext cx="3103178" cy="218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549319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U.S. DOE, Alternative Fuels Data Center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261378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527" y="1905000"/>
            <a:ext cx="4110273" cy="31238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Cost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32563" y="2895600"/>
            <a:ext cx="4156651" cy="31834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5800" y="5257800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</a:t>
            </a:r>
            <a:r>
              <a:rPr lang="en-US" sz="800" i="1" dirty="0"/>
              <a:t>October 2013 Alternative Fuel Price </a:t>
            </a:r>
            <a:r>
              <a:rPr lang="en-US" sz="800" i="1" dirty="0" smtClean="0"/>
              <a:t>Report</a:t>
            </a:r>
            <a:endParaRPr lang="en-US" sz="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191000" y="6248400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</a:t>
            </a:r>
            <a:r>
              <a:rPr lang="en-US" sz="800" i="1" dirty="0"/>
              <a:t>October 2013 Alternative Fuel Price </a:t>
            </a:r>
            <a:r>
              <a:rPr lang="en-US" sz="800" i="1" dirty="0" smtClean="0"/>
              <a:t>Report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222258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Cost Comparison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47520969"/>
              </p:ext>
            </p:extLst>
          </p:nvPr>
        </p:nvGraphicFramePr>
        <p:xfrm>
          <a:off x="762001" y="2324100"/>
          <a:ext cx="7619999" cy="3322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05199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Item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CNG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LNG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Diesel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Vehicle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$375,000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$390,000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conversion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$1.75</a:t>
                      </a:r>
                      <a:r>
                        <a:rPr lang="en-US" sz="2200" baseline="0" dirty="0" smtClean="0"/>
                        <a:t> M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$1.5 M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-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</a:t>
                      </a:r>
                      <a:r>
                        <a:rPr lang="en-US" sz="2200" baseline="0" dirty="0" smtClean="0"/>
                        <a:t> ($/DGE)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$1.91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$2.38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$2.51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 economy</a:t>
                      </a:r>
                      <a:r>
                        <a:rPr lang="en-US" sz="2200" baseline="0" dirty="0" smtClean="0"/>
                        <a:t> (mpg)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2.7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2.7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3.2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$0.16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maintenance and operation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$0.23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$0.20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3152" y="5638800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TCRP Report 146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59928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Pros and Cons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230160884"/>
              </p:ext>
            </p:extLst>
          </p:nvPr>
        </p:nvGraphicFramePr>
        <p:xfrm>
          <a:off x="1524000" y="1828800"/>
          <a:ext cx="5943600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0078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55756" y="603563"/>
            <a:ext cx="3276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Site Visit!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6" descr="http://us.cdn3.123rf.com/168nwm/keltt/keltt1211/keltt121100025/16458617-magnifier-with-bus-and-planet--travel-symbo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706906"/>
            <a:ext cx="762000" cy="71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0" y="1752600"/>
            <a:ext cx="4038600" cy="4495800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en-US" sz="2800" b="1" dirty="0" smtClean="0"/>
              <a:t>Roaring Fork Transportation Authority (RFTA), </a:t>
            </a:r>
            <a:r>
              <a:rPr lang="en-US" sz="2800" i="1" dirty="0" smtClean="0"/>
              <a:t>Colorado</a:t>
            </a:r>
          </a:p>
          <a:p>
            <a:pPr marL="68580" indent="0">
              <a:buNone/>
            </a:pPr>
            <a:endParaRPr lang="en-US" sz="2800" i="1" dirty="0" smtClean="0"/>
          </a:p>
          <a:p>
            <a:r>
              <a:rPr lang="en-US" sz="2800" dirty="0" smtClean="0"/>
              <a:t>Began in 2013</a:t>
            </a:r>
          </a:p>
          <a:p>
            <a:r>
              <a:rPr lang="en-US" sz="2800" dirty="0" smtClean="0"/>
              <a:t>Rural BRT fleet</a:t>
            </a:r>
          </a:p>
          <a:p>
            <a:r>
              <a:rPr lang="en-US" sz="2800" dirty="0" smtClean="0"/>
              <a:t>18 CNG BRT buses</a:t>
            </a:r>
          </a:p>
          <a:p>
            <a:r>
              <a:rPr lang="en-US" sz="2800" dirty="0" smtClean="0"/>
              <a:t>4 CNG transit buses</a:t>
            </a:r>
          </a:p>
          <a:p>
            <a:r>
              <a:rPr lang="en-US" sz="2800" dirty="0" smtClean="0"/>
              <a:t>Colorado Energy office helped secure funding</a:t>
            </a:r>
          </a:p>
          <a:p>
            <a:endParaRPr lang="en-US" sz="2800" i="1" dirty="0" smtClean="0"/>
          </a:p>
          <a:p>
            <a:endParaRPr lang="en-US" b="1" dirty="0"/>
          </a:p>
        </p:txBody>
      </p:sp>
      <p:pic>
        <p:nvPicPr>
          <p:cNvPr id="11266" name="Picture 2" descr="VelociRFTA Bus powered by Compressed Natural Gas.  Grand Opening, September 2, 20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466" y="1981200"/>
            <a:ext cx="3702114" cy="20802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40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74874"/>
            <a:ext cx="5029200" cy="359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01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America’s Natural Gas Highway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541" y="5498996"/>
            <a:ext cx="77796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chemeClr val="accent1"/>
                </a:solidFill>
              </a:rPr>
              <a:t>12 existing locations in Texas</a:t>
            </a:r>
          </a:p>
          <a:p>
            <a:pPr algn="ctr"/>
            <a:r>
              <a:rPr lang="en-US" sz="2800" b="1" i="1" dirty="0" smtClean="0">
                <a:solidFill>
                  <a:schemeClr val="accent1"/>
                </a:solidFill>
              </a:rPr>
              <a:t>5 more planned</a:t>
            </a:r>
          </a:p>
        </p:txBody>
      </p:sp>
    </p:spTree>
    <p:extLst>
      <p:ext uri="{BB962C8B-B14F-4D97-AF65-F5344CB8AC3E}">
        <p14:creationId xmlns:p14="http://schemas.microsoft.com/office/powerpoint/2010/main" xmlns="" val="152233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Propane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1026" name="Picture 2" descr="propa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1200"/>
            <a:ext cx="5966908" cy="3886200"/>
          </a:xfrm>
        </p:spPr>
        <p:txBody>
          <a:bodyPr>
            <a:noAutofit/>
          </a:bodyPr>
          <a:lstStyle/>
          <a:p>
            <a:r>
              <a:rPr lang="en-US" sz="2600" dirty="0" smtClean="0"/>
              <a:t>Liquefied </a:t>
            </a:r>
            <a:r>
              <a:rPr lang="en-US" sz="2600" dirty="0"/>
              <a:t>Petroleum Gas (LPG</a:t>
            </a:r>
            <a:r>
              <a:rPr lang="en-US" sz="2600" dirty="0" smtClean="0"/>
              <a:t>)</a:t>
            </a:r>
          </a:p>
          <a:p>
            <a:r>
              <a:rPr lang="en-US" sz="2600" dirty="0" smtClean="0"/>
              <a:t>By-product of natural gas and oil refining</a:t>
            </a:r>
          </a:p>
          <a:p>
            <a:r>
              <a:rPr lang="en-US" sz="2600" dirty="0" smtClean="0"/>
              <a:t>Stored as liquid gas under pressure</a:t>
            </a:r>
          </a:p>
          <a:p>
            <a:r>
              <a:rPr lang="en-US" sz="2600" dirty="0" smtClean="0"/>
              <a:t>Mostly produced domestically</a:t>
            </a:r>
          </a:p>
        </p:txBody>
      </p:sp>
    </p:spTree>
    <p:extLst>
      <p:ext uri="{BB962C8B-B14F-4D97-AF65-F5344CB8AC3E}">
        <p14:creationId xmlns:p14="http://schemas.microsoft.com/office/powerpoint/2010/main" xmlns="" val="34330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010400" cy="391880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2% of energy used in the United States</a:t>
            </a:r>
          </a:p>
          <a:p>
            <a:r>
              <a:rPr lang="en-US" sz="2600" dirty="0" smtClean="0"/>
              <a:t>Less than 2% used for transportation</a:t>
            </a:r>
          </a:p>
          <a:p>
            <a:r>
              <a:rPr lang="en-US" sz="2600" dirty="0" smtClean="0"/>
              <a:t>Greatest concentration of fueling stations in Texas</a:t>
            </a:r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Usage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Propane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681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01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Cost Comparison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Propane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24625156"/>
              </p:ext>
            </p:extLst>
          </p:nvPr>
        </p:nvGraphicFramePr>
        <p:xfrm>
          <a:off x="1219200" y="1981199"/>
          <a:ext cx="6629399" cy="335280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18931"/>
                <a:gridCol w="1455234"/>
                <a:gridCol w="1455234"/>
              </a:tblGrid>
              <a:tr h="430635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Item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Propane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Diesel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63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Vehicle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$380,000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63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conversion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$875,000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-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63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</a:t>
                      </a:r>
                      <a:r>
                        <a:rPr lang="en-US" sz="2200" baseline="0" dirty="0" smtClean="0"/>
                        <a:t> ($/G)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$2.62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$2.51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63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 economy</a:t>
                      </a:r>
                      <a:r>
                        <a:rPr lang="en-US" sz="2200" baseline="0" dirty="0" smtClean="0"/>
                        <a:t> (mpg)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2.3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3.2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0635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$0.16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68991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95400" y="5434177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TCRP Report 146</a:t>
            </a:r>
            <a:endParaRPr lang="en-US" sz="800" i="1" dirty="0"/>
          </a:p>
        </p:txBody>
      </p:sp>
      <p:sp>
        <p:nvSpPr>
          <p:cNvPr id="2" name="Rectangle 1"/>
          <p:cNvSpPr/>
          <p:nvPr/>
        </p:nvSpPr>
        <p:spPr>
          <a:xfrm>
            <a:off x="1066800" y="5791200"/>
            <a:ext cx="693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In Texas, propane users must purchase a liquefied gas tax decal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7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Pros and Cons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Propane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1996826466"/>
              </p:ext>
            </p:extLst>
          </p:nvPr>
        </p:nvGraphicFramePr>
        <p:xfrm>
          <a:off x="1524000" y="1828800"/>
          <a:ext cx="5943600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546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At the end of this module you will be able to: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5486400"/>
            <a:ext cx="2514600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b="1" i="1" dirty="0" smtClean="0">
                <a:solidFill>
                  <a:srgbClr val="00B0F0"/>
                </a:solidFill>
              </a:rPr>
              <a:t>Alternative fuels = </a:t>
            </a:r>
            <a:r>
              <a:rPr lang="en-US" sz="1400" b="1" i="1" dirty="0" smtClean="0">
                <a:solidFill>
                  <a:schemeClr val="accent5"/>
                </a:solidFill>
              </a:rPr>
              <a:t> alt fuels</a:t>
            </a:r>
            <a:endParaRPr lang="en-US" sz="1400" b="1" i="1" dirty="0">
              <a:solidFill>
                <a:schemeClr val="accent5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1469473241"/>
              </p:ext>
            </p:extLst>
          </p:nvPr>
        </p:nvGraphicFramePr>
        <p:xfrm>
          <a:off x="914400" y="2057400"/>
          <a:ext cx="7543800" cy="3905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43334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Propane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603502"/>
            <a:ext cx="3276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Site Visit!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://www.roushcleantech.com/sites/default/files/TX-Carts%20shuttle%20bu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3416" y="1981200"/>
            <a:ext cx="3417378" cy="26309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://us.cdn3.123rf.com/168nwm/keltt/keltt1211/keltt121100025/16458617-magnifier-with-bus-and-planet--travel-symbo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533" y="706846"/>
            <a:ext cx="762000" cy="71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419600" y="1752600"/>
            <a:ext cx="4191000" cy="4572000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en-US" sz="2800" b="1" dirty="0" smtClean="0"/>
              <a:t>Capital Area Rural Transportation System (CARTS), </a:t>
            </a:r>
            <a:r>
              <a:rPr lang="en-US" sz="2800" i="1" dirty="0" smtClean="0"/>
              <a:t>Texas</a:t>
            </a:r>
          </a:p>
          <a:p>
            <a:pPr marL="68580" indent="0">
              <a:buNone/>
            </a:pPr>
            <a:endParaRPr lang="en-US" sz="2800" i="1" dirty="0" smtClean="0"/>
          </a:p>
          <a:p>
            <a:r>
              <a:rPr lang="en-US" sz="2800" dirty="0" smtClean="0"/>
              <a:t>Began in 2003</a:t>
            </a:r>
          </a:p>
          <a:p>
            <a:r>
              <a:rPr lang="en-US" sz="2800" dirty="0" smtClean="0"/>
              <a:t>42 vehicles</a:t>
            </a:r>
          </a:p>
          <a:p>
            <a:r>
              <a:rPr lang="en-US" sz="2800" dirty="0" smtClean="0"/>
              <a:t>230-mile range</a:t>
            </a:r>
          </a:p>
          <a:p>
            <a:r>
              <a:rPr lang="en-US" sz="2800" dirty="0" smtClean="0"/>
              <a:t>6 MPG (fuel economy)</a:t>
            </a:r>
          </a:p>
          <a:p>
            <a:r>
              <a:rPr lang="en-US" sz="2800" dirty="0" smtClean="0"/>
              <a:t>Paratransit fleet</a:t>
            </a:r>
          </a:p>
          <a:p>
            <a:r>
              <a:rPr lang="en-US" sz="2800" dirty="0" smtClean="0"/>
              <a:t>$50k alt fuels tax credit</a:t>
            </a:r>
          </a:p>
          <a:p>
            <a:r>
              <a:rPr lang="en-US" sz="2800" dirty="0" smtClean="0"/>
              <a:t>$1.33 per DGE</a:t>
            </a:r>
            <a:endParaRPr lang="en-US" sz="2800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55895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905000"/>
            <a:ext cx="5257800" cy="4343400"/>
          </a:xfrm>
        </p:spPr>
        <p:txBody>
          <a:bodyPr>
            <a:noAutofit/>
          </a:bodyPr>
          <a:lstStyle/>
          <a:p>
            <a:pPr marL="68580" indent="0">
              <a:spcBef>
                <a:spcPts val="0"/>
              </a:spcBef>
              <a:buNone/>
            </a:pPr>
            <a:r>
              <a:rPr lang="en-US" b="1" dirty="0" smtClean="0"/>
              <a:t>Hybrid-electric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Electric </a:t>
            </a:r>
            <a:r>
              <a:rPr lang="en-US" dirty="0"/>
              <a:t>motors </a:t>
            </a:r>
            <a:r>
              <a:rPr lang="en-US" dirty="0" smtClean="0"/>
              <a:t>+ diesel engines</a:t>
            </a:r>
          </a:p>
          <a:p>
            <a:pPr marL="68580" indent="0">
              <a:spcBef>
                <a:spcPts val="0"/>
              </a:spcBef>
              <a:buNone/>
            </a:pPr>
            <a:r>
              <a:rPr lang="en-US" b="1" dirty="0" smtClean="0"/>
              <a:t>Battery-electric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Electric motor using energy stored in battery</a:t>
            </a:r>
          </a:p>
          <a:p>
            <a:pPr marL="68580" indent="0">
              <a:spcBef>
                <a:spcPts val="0"/>
              </a:spcBef>
              <a:buNone/>
            </a:pPr>
            <a:r>
              <a:rPr lang="en-US" b="1" dirty="0" smtClean="0"/>
              <a:t>Trolley buses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Electric motors, power from overhead lines</a:t>
            </a:r>
          </a:p>
          <a:p>
            <a:pPr marL="68580" indent="0">
              <a:spcBef>
                <a:spcPts val="0"/>
              </a:spcBef>
              <a:buNone/>
            </a:pPr>
            <a:r>
              <a:rPr lang="en-US" b="1" dirty="0" smtClean="0"/>
              <a:t>Fuel cells 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Electric motors produce electricity from oxygen and hydrogen</a:t>
            </a:r>
          </a:p>
          <a:p>
            <a:pPr marL="68580" indent="0">
              <a:spcBef>
                <a:spcPts val="0"/>
              </a:spcBef>
              <a:buNone/>
            </a:pPr>
            <a:endParaRPr lang="en-US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Electric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2050" name="Picture 2" descr="http://blog.trapster.com/wp-content/uploads/2011/06/EV-plug-300x3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81200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13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33600"/>
            <a:ext cx="4419599" cy="4114800"/>
          </a:xfrm>
        </p:spPr>
        <p:txBody>
          <a:bodyPr>
            <a:normAutofit fontScale="92500" lnSpcReduction="20000"/>
          </a:bodyPr>
          <a:lstStyle/>
          <a:p>
            <a:pPr marL="68580" indent="0">
              <a:spcBef>
                <a:spcPts val="0"/>
              </a:spcBef>
              <a:buNone/>
            </a:pPr>
            <a:r>
              <a:rPr lang="en-US" sz="2800" b="1" dirty="0" smtClean="0"/>
              <a:t>Hybrid-electric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9% of U.S. transit buses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Second most commonly used alt fuel by small urban and rural fleets</a:t>
            </a:r>
            <a:endParaRPr lang="en-US" sz="2800" dirty="0"/>
          </a:p>
          <a:p>
            <a:pPr marL="68580" indent="0">
              <a:spcBef>
                <a:spcPts val="0"/>
              </a:spcBef>
              <a:buNone/>
            </a:pPr>
            <a:endParaRPr lang="en-US" sz="2800" b="1" dirty="0" smtClean="0"/>
          </a:p>
          <a:p>
            <a:pPr marL="68580" indent="0">
              <a:spcBef>
                <a:spcPts val="0"/>
              </a:spcBef>
              <a:buNone/>
            </a:pPr>
            <a:r>
              <a:rPr lang="en-US" sz="2800" b="1" dirty="0" smtClean="0"/>
              <a:t>Battery-electric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Less than 1% U.S. transit buses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Now available in heavy duty bus</a:t>
            </a:r>
            <a:endParaRPr lang="en-US" sz="2800" dirty="0"/>
          </a:p>
          <a:p>
            <a:pPr marL="68580" indent="0">
              <a:spcBef>
                <a:spcPts val="0"/>
              </a:spcBef>
              <a:buNone/>
            </a:pPr>
            <a:endParaRPr lang="en-US" b="1" dirty="0" smtClean="0"/>
          </a:p>
          <a:p>
            <a:pPr marL="68580" indent="0">
              <a:buNone/>
            </a:pP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Electric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Usage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10242" name="Picture 2" descr="http://i1.ytimg.com/vi/lIqNHmIiyZY/maxresdefaul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2" r="13492" b="17173"/>
          <a:stretch/>
        </p:blipFill>
        <p:spPr bwMode="auto">
          <a:xfrm>
            <a:off x="5924127" y="4419600"/>
            <a:ext cx="2177073" cy="1447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r3.cygnuspub.com/files/cygnus/image/MASS/2012/SEP/300x200/ghtd-hybrid-vehicles-sept-2012_107753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554" r="47643" b="14891"/>
          <a:stretch/>
        </p:blipFill>
        <p:spPr bwMode="auto">
          <a:xfrm>
            <a:off x="5996950" y="2438400"/>
            <a:ext cx="2057078" cy="1481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6024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01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Cost Comparison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Electric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35942749"/>
              </p:ext>
            </p:extLst>
          </p:nvPr>
        </p:nvGraphicFramePr>
        <p:xfrm>
          <a:off x="721259" y="1981035"/>
          <a:ext cx="7619999" cy="3657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05199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Item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Hybrid-electric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Battery-electric</a:t>
                      </a:r>
                      <a:endParaRPr lang="en-US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Diesel</a:t>
                      </a:r>
                      <a:endParaRPr lang="en-US" sz="220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Vehicle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$455,000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$400,000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conversion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$5,000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$100,000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-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</a:t>
                      </a:r>
                      <a:r>
                        <a:rPr lang="en-US" sz="2200" baseline="0" dirty="0" smtClean="0"/>
                        <a:t> ($/DGE)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$2.51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 economy</a:t>
                      </a:r>
                      <a:r>
                        <a:rPr lang="en-US" sz="2200" baseline="0" dirty="0" smtClean="0"/>
                        <a:t> (mpg)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4.01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17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3.2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$0.09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$0.16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maintenance and operation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1451" y="5670322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TCRP Report 146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29091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Pros and Cons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Electric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634940926"/>
              </p:ext>
            </p:extLst>
          </p:nvPr>
        </p:nvGraphicFramePr>
        <p:xfrm>
          <a:off x="1524000" y="1828800"/>
          <a:ext cx="5943600" cy="363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546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Electric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76950" y="594448"/>
            <a:ext cx="3429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Site Visit!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http://ampelectricvehicles.com/wp-content/uploads/2013/08/M-AMP-electric-paratransit-vehic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178" y="2018168"/>
            <a:ext cx="3657598" cy="24383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us.cdn3.123rf.com/168nwm/keltt/keltt1211/keltt121100025/16458617-magnifier-with-bus-and-planet--travel-symbo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697792"/>
            <a:ext cx="762000" cy="71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605950" y="1752600"/>
            <a:ext cx="4004650" cy="403860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en-US" sz="2600" b="1" dirty="0" smtClean="0"/>
              <a:t>Berks Area Regional Transportation Authority (BARTS), </a:t>
            </a:r>
            <a:r>
              <a:rPr lang="en-US" sz="2600" i="1" dirty="0" smtClean="0"/>
              <a:t>Pennsylvania</a:t>
            </a:r>
            <a:r>
              <a:rPr lang="en-US" sz="2600" b="1" dirty="0" smtClean="0"/>
              <a:t> </a:t>
            </a:r>
          </a:p>
          <a:p>
            <a:pPr marL="68580" indent="0">
              <a:buNone/>
            </a:pPr>
            <a:endParaRPr lang="en-US" sz="2600" b="1" dirty="0" smtClean="0"/>
          </a:p>
          <a:p>
            <a:r>
              <a:rPr lang="en-US" sz="2600" dirty="0" smtClean="0"/>
              <a:t>100-mile range</a:t>
            </a:r>
          </a:p>
          <a:p>
            <a:r>
              <a:rPr lang="en-US" sz="2600" dirty="0" smtClean="0"/>
              <a:t>Seats 8 passengers</a:t>
            </a:r>
          </a:p>
          <a:p>
            <a:r>
              <a:rPr lang="en-US" sz="2600" dirty="0" smtClean="0"/>
              <a:t>Wheelchair lift</a:t>
            </a:r>
          </a:p>
          <a:p>
            <a:r>
              <a:rPr lang="en-US" sz="2600" dirty="0" smtClean="0"/>
              <a:t>Wireless charging</a:t>
            </a:r>
            <a:endParaRPr lang="en-US" sz="2600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304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9117" y="1828800"/>
            <a:ext cx="4442907" cy="3733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600" dirty="0" smtClean="0"/>
              <a:t>Fuel composed </a:t>
            </a:r>
            <a:r>
              <a:rPr lang="en-US" sz="2600" dirty="0"/>
              <a:t>of </a:t>
            </a:r>
            <a:r>
              <a:rPr lang="en-US" sz="2600" dirty="0" smtClean="0"/>
              <a:t>soy beans, vegetable oils, </a:t>
            </a:r>
            <a:r>
              <a:rPr lang="en-US" sz="2600" dirty="0"/>
              <a:t>or animal </a:t>
            </a:r>
            <a:r>
              <a:rPr lang="en-US" sz="2600" dirty="0" smtClean="0"/>
              <a:t>fats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Often blended </a:t>
            </a:r>
            <a:r>
              <a:rPr lang="en-US" sz="2600" dirty="0"/>
              <a:t>with petroleum-based diesel </a:t>
            </a:r>
            <a:r>
              <a:rPr lang="en-US" sz="2600" dirty="0" smtClean="0"/>
              <a:t>fuel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Little </a:t>
            </a:r>
            <a:r>
              <a:rPr lang="en-US" sz="2600" dirty="0"/>
              <a:t>or no modifications </a:t>
            </a:r>
            <a:r>
              <a:rPr lang="en-US" sz="2600" dirty="0" smtClean="0"/>
              <a:t>required</a:t>
            </a:r>
            <a:endParaRPr lang="en-US" sz="2600" dirty="0"/>
          </a:p>
          <a:p>
            <a:pPr>
              <a:spcBef>
                <a:spcPts val="0"/>
              </a:spcBef>
            </a:pPr>
            <a:r>
              <a:rPr lang="en-US" sz="2600" dirty="0" smtClean="0"/>
              <a:t>Domestically produced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Renewable</a:t>
            </a:r>
            <a:endParaRPr lang="en-US" sz="2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Biodiesel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0256" y="5867400"/>
            <a:ext cx="71174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accent5"/>
                </a:solidFill>
              </a:rPr>
              <a:t>What does the “B” represent?  </a:t>
            </a:r>
          </a:p>
          <a:p>
            <a:pPr algn="ctr"/>
            <a:r>
              <a:rPr lang="en-US" sz="1400" b="1" i="1" dirty="0" smtClean="0">
                <a:solidFill>
                  <a:srgbClr val="00B0F0"/>
                </a:solidFill>
              </a:rPr>
              <a:t>The “B” represents the percentage of biodiesel in the blend.</a:t>
            </a:r>
            <a:endParaRPr lang="en-US" sz="1400" b="1" i="1" dirty="0">
              <a:solidFill>
                <a:srgbClr val="00B0F0"/>
              </a:solidFill>
            </a:endParaRPr>
          </a:p>
        </p:txBody>
      </p:sp>
      <p:pic>
        <p:nvPicPr>
          <p:cNvPr id="7" name="Picture 2" descr="Biodiesel Production Cyc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6193" y="1905000"/>
            <a:ext cx="2515921" cy="374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3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7470" y="1828800"/>
            <a:ext cx="3879330" cy="3505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200" dirty="0" smtClean="0"/>
              <a:t>Texas is largest producer</a:t>
            </a:r>
          </a:p>
          <a:p>
            <a:pPr>
              <a:spcBef>
                <a:spcPts val="0"/>
              </a:spcBef>
            </a:pPr>
            <a:r>
              <a:rPr lang="en-US" sz="2200" dirty="0" smtClean="0"/>
              <a:t>B20 is most common</a:t>
            </a:r>
          </a:p>
          <a:p>
            <a:pPr>
              <a:spcBef>
                <a:spcPts val="0"/>
              </a:spcBef>
            </a:pPr>
            <a:r>
              <a:rPr lang="en-US" sz="2200" dirty="0" smtClean="0"/>
              <a:t>Over 500+ fleets using B20</a:t>
            </a:r>
            <a:endParaRPr lang="en-US" sz="2200" dirty="0"/>
          </a:p>
          <a:p>
            <a:pPr lvl="2">
              <a:spcBef>
                <a:spcPts val="0"/>
              </a:spcBef>
            </a:pPr>
            <a:r>
              <a:rPr lang="en-US" sz="2200" i="1" dirty="0" smtClean="0"/>
              <a:t>Government motor fleets</a:t>
            </a:r>
          </a:p>
          <a:p>
            <a:pPr lvl="2">
              <a:spcBef>
                <a:spcPts val="0"/>
              </a:spcBef>
            </a:pPr>
            <a:r>
              <a:rPr lang="en-US" sz="2200" i="1" dirty="0" smtClean="0"/>
              <a:t>Urban bus fleets</a:t>
            </a:r>
          </a:p>
          <a:p>
            <a:pPr lvl="2">
              <a:spcBef>
                <a:spcPts val="0"/>
              </a:spcBef>
            </a:pPr>
            <a:r>
              <a:rPr lang="en-US" sz="2200" i="1" dirty="0" smtClean="0"/>
              <a:t>School buses</a:t>
            </a:r>
          </a:p>
          <a:p>
            <a:pPr>
              <a:spcBef>
                <a:spcPts val="0"/>
              </a:spcBef>
            </a:pPr>
            <a:r>
              <a:rPr lang="en-US" sz="2200" dirty="0" smtClean="0"/>
              <a:t>Biodiesel production increase</a:t>
            </a:r>
            <a:endParaRPr lang="en-US" sz="22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Usage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Biodiesel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2290" name="Picture 2" descr="Texas Biodiesel Plant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895475"/>
            <a:ext cx="3218054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21573" y="5562600"/>
            <a:ext cx="7117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accent5"/>
                </a:solidFill>
              </a:rPr>
              <a:t>Can I use biodiesel in my existing diesel engine?  </a:t>
            </a:r>
          </a:p>
          <a:p>
            <a:pPr algn="ctr"/>
            <a:r>
              <a:rPr lang="en-US" sz="1400" b="1" i="1" dirty="0" smtClean="0">
                <a:solidFill>
                  <a:srgbClr val="00B0F0"/>
                </a:solidFill>
              </a:rPr>
              <a:t>Biodiesel blends up to 20% work in any diesel engine without modifications to the engine or fuel system.</a:t>
            </a:r>
            <a:endParaRPr lang="en-US" sz="14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288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Cost Comparison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Biodiesel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58811467"/>
              </p:ext>
            </p:extLst>
          </p:nvPr>
        </p:nvGraphicFramePr>
        <p:xfrm>
          <a:off x="768790" y="2133600"/>
          <a:ext cx="7619999" cy="3322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05199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Item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B100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B20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Diesel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Vehicle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$350,000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conversion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$400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$400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-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</a:t>
                      </a:r>
                      <a:r>
                        <a:rPr lang="en-US" sz="2200" baseline="0" dirty="0" smtClean="0"/>
                        <a:t> ($/DGE)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$3.57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$2.74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$2.51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Fuel economy</a:t>
                      </a:r>
                      <a:r>
                        <a:rPr lang="en-US" sz="2200" baseline="0" dirty="0" smtClean="0"/>
                        <a:t> (mpg)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3.10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3.2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$0.16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smtClean="0"/>
                        <a:t>$0.16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$0.16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Facility maintenance ($/mi)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200" dirty="0" smtClean="0"/>
                        <a:t>$0.18</a:t>
                      </a:r>
                      <a:endParaRPr lang="en-US" sz="2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05004" y="5591434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TCRP Report 146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32352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Pros and Cons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Biodiesel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477759819"/>
              </p:ext>
            </p:extLst>
          </p:nvPr>
        </p:nvGraphicFramePr>
        <p:xfrm>
          <a:off x="1295400" y="1905000"/>
          <a:ext cx="67056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546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86000"/>
            <a:ext cx="4800600" cy="3665283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What</a:t>
            </a:r>
            <a:r>
              <a:rPr lang="en-US" sz="2600" b="1" dirty="0" smtClean="0">
                <a:solidFill>
                  <a:srgbClr val="00B0F0"/>
                </a:solidFill>
              </a:rPr>
              <a:t> are alternative fuels? </a:t>
            </a:r>
          </a:p>
          <a:p>
            <a:pPr marL="68580" indent="0" algn="ctr">
              <a:buNone/>
            </a:pPr>
            <a:r>
              <a:rPr lang="en-US" sz="2600" b="1" dirty="0" smtClean="0">
                <a:solidFill>
                  <a:srgbClr val="92D050"/>
                </a:solidFill>
              </a:rPr>
              <a:t>Why</a:t>
            </a:r>
            <a:r>
              <a:rPr lang="en-US" sz="2600" b="1" dirty="0" smtClean="0">
                <a:solidFill>
                  <a:srgbClr val="00B0F0"/>
                </a:solidFill>
              </a:rPr>
              <a:t> is transit using alt fuels? </a:t>
            </a:r>
          </a:p>
          <a:p>
            <a:pPr marL="68580" indent="0" algn="ctr">
              <a:buNone/>
            </a:pPr>
            <a:r>
              <a:rPr lang="en-US" sz="2600" b="1" dirty="0" smtClean="0">
                <a:solidFill>
                  <a:srgbClr val="00B0F0"/>
                </a:solidFill>
              </a:rPr>
              <a:t>Put your thoughts on the worksheet provided. </a:t>
            </a:r>
            <a:endParaRPr lang="en-US" sz="2600" b="1" dirty="0">
              <a:solidFill>
                <a:srgbClr val="00B0F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57329">
            <a:off x="5529654" y="1877872"/>
            <a:ext cx="2690656" cy="35148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Pair and Share…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54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Biodiesel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55756" y="603563"/>
            <a:ext cx="3276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Site Visit!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6" descr="http://us.cdn3.123rf.com/168nwm/keltt/keltt1211/keltt121100025/16458617-magnifier-with-bus-and-planet--travel-symbol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706906"/>
            <a:ext cx="762000" cy="71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19600" y="1752600"/>
            <a:ext cx="4191000" cy="4724400"/>
          </a:xfrm>
        </p:spPr>
        <p:txBody>
          <a:bodyPr>
            <a:normAutofit/>
          </a:bodyPr>
          <a:lstStyle/>
          <a:p>
            <a:pPr marL="68580" indent="0">
              <a:spcBef>
                <a:spcPts val="0"/>
              </a:spcBef>
              <a:buNone/>
            </a:pPr>
            <a:r>
              <a:rPr lang="en-US" sz="2600" b="1" dirty="0" smtClean="0"/>
              <a:t>Rabbit Transit, </a:t>
            </a:r>
            <a:r>
              <a:rPr lang="en-US" sz="2600" i="1" dirty="0" smtClean="0"/>
              <a:t>York, Pennsylvania)</a:t>
            </a:r>
          </a:p>
          <a:p>
            <a:pPr marL="68580" indent="0">
              <a:spcBef>
                <a:spcPts val="0"/>
              </a:spcBef>
              <a:buNone/>
            </a:pPr>
            <a:endParaRPr lang="en-US" sz="2600" i="1" dirty="0" smtClean="0"/>
          </a:p>
          <a:p>
            <a:pPr>
              <a:spcBef>
                <a:spcPts val="0"/>
              </a:spcBef>
            </a:pPr>
            <a:r>
              <a:rPr lang="en-US" sz="2600" dirty="0" smtClean="0"/>
              <a:t>Partnership with City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8-bus pilot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B20 fuel</a:t>
            </a:r>
          </a:p>
          <a:p>
            <a:pPr>
              <a:spcBef>
                <a:spcPts val="0"/>
              </a:spcBef>
            </a:pPr>
            <a:r>
              <a:rPr lang="en-US" sz="2600" dirty="0" err="1" smtClean="0"/>
              <a:t>Paratransit</a:t>
            </a:r>
            <a:r>
              <a:rPr lang="en-US" sz="2600" dirty="0" smtClean="0"/>
              <a:t> and</a:t>
            </a:r>
            <a:br>
              <a:rPr lang="en-US" sz="2600" dirty="0" smtClean="0"/>
            </a:br>
            <a:r>
              <a:rPr lang="en-US" sz="2600" dirty="0" smtClean="0"/>
              <a:t>fixed-route buses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100% biodiesel in 2006</a:t>
            </a:r>
          </a:p>
          <a:p>
            <a:pPr>
              <a:spcBef>
                <a:spcPts val="0"/>
              </a:spcBef>
            </a:pPr>
            <a:r>
              <a:rPr lang="en-US" sz="2600" dirty="0" smtClean="0"/>
              <a:t>$1.96 per gallon</a:t>
            </a:r>
          </a:p>
          <a:p>
            <a:endParaRPr lang="en-US" dirty="0" smtClean="0"/>
          </a:p>
          <a:p>
            <a:endParaRPr lang="en-US" b="1" dirty="0"/>
          </a:p>
        </p:txBody>
      </p:sp>
      <p:pic>
        <p:nvPicPr>
          <p:cNvPr id="14338" name="Picture 2" descr="http://i17.photobucket.com/albums/b62/Bastranz/York%20Rabbit%20Transit/Cutaways/139-TransferCenter-8-3-06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3383330" cy="25326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268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05000"/>
            <a:ext cx="4976307" cy="4343400"/>
          </a:xfrm>
        </p:spPr>
        <p:txBody>
          <a:bodyPr>
            <a:noAutofit/>
          </a:bodyPr>
          <a:lstStyle/>
          <a:p>
            <a:r>
              <a:rPr lang="en-US" sz="2600" dirty="0"/>
              <a:t>E85 is a fuel for use in Flexible Fuel Vehicles (FFVs) </a:t>
            </a:r>
            <a:endParaRPr lang="en-US" sz="2600" dirty="0" smtClean="0"/>
          </a:p>
          <a:p>
            <a:r>
              <a:rPr lang="en-US" sz="2600" dirty="0" smtClean="0"/>
              <a:t>85</a:t>
            </a:r>
            <a:r>
              <a:rPr lang="en-US" sz="2600" dirty="0"/>
              <a:t>% ethanol and 15% unleaded </a:t>
            </a:r>
            <a:r>
              <a:rPr lang="en-US" sz="2600" dirty="0" smtClean="0"/>
              <a:t>gasoline</a:t>
            </a:r>
          </a:p>
          <a:p>
            <a:r>
              <a:rPr lang="en-US" sz="2600" dirty="0"/>
              <a:t>M</a:t>
            </a:r>
            <a:r>
              <a:rPr lang="en-US" sz="2600" dirty="0" smtClean="0"/>
              <a:t>ost </a:t>
            </a:r>
            <a:r>
              <a:rPr lang="en-US" sz="2600" dirty="0"/>
              <a:t>common biofuel in the </a:t>
            </a:r>
            <a:r>
              <a:rPr lang="en-US" sz="2600" dirty="0" smtClean="0"/>
              <a:t>United States</a:t>
            </a:r>
          </a:p>
          <a:p>
            <a:r>
              <a:rPr lang="en-US" sz="2600" dirty="0" smtClean="0"/>
              <a:t>Most </a:t>
            </a:r>
            <a:r>
              <a:rPr lang="en-US" sz="2600" dirty="0"/>
              <a:t>U.S. ethanol is produced from </a:t>
            </a:r>
            <a:r>
              <a:rPr lang="en-US" sz="2600" dirty="0" smtClean="0"/>
              <a:t>corn</a:t>
            </a:r>
          </a:p>
          <a:p>
            <a:r>
              <a:rPr lang="en-US" sz="2600" dirty="0" smtClean="0"/>
              <a:t>Domestically produced, </a:t>
            </a:r>
            <a:r>
              <a:rPr lang="en-US" sz="2600" dirty="0"/>
              <a:t>renewable </a:t>
            </a:r>
            <a:r>
              <a:rPr lang="en-US" sz="2600" dirty="0" smtClean="0"/>
              <a:t>fuel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Ethanol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19458" name="Picture 2" descr="http://perc.org/sites/default/files/2011/05/ethanol-cor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362200"/>
            <a:ext cx="2229795" cy="2600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784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01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Cost Comparison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5562600"/>
            <a:ext cx="7117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accent5"/>
                </a:solidFill>
              </a:rPr>
              <a:t>No site visit for ethanol.</a:t>
            </a:r>
          </a:p>
          <a:p>
            <a:pPr algn="ctr"/>
            <a:r>
              <a:rPr lang="en-US" sz="1400" b="1" i="1" dirty="0" smtClean="0">
                <a:solidFill>
                  <a:srgbClr val="00B0F0"/>
                </a:solidFill>
              </a:rPr>
              <a:t>Current research shows that ethanol may not present cost savings </a:t>
            </a:r>
          </a:p>
          <a:p>
            <a:pPr algn="ctr"/>
            <a:r>
              <a:rPr lang="en-US" sz="1400" b="1" i="1" dirty="0" smtClean="0">
                <a:solidFill>
                  <a:srgbClr val="00B0F0"/>
                </a:solidFill>
              </a:rPr>
              <a:t>for Texas transit.</a:t>
            </a:r>
            <a:endParaRPr lang="en-US" sz="1400" b="1" i="1" dirty="0">
              <a:solidFill>
                <a:srgbClr val="00B0F0"/>
              </a:solidFill>
            </a:endParaRPr>
          </a:p>
        </p:txBody>
      </p:sp>
      <p:graphicFrame>
        <p:nvGraphicFramePr>
          <p:cNvPr id="7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08159457"/>
              </p:ext>
            </p:extLst>
          </p:nvPr>
        </p:nvGraphicFramePr>
        <p:xfrm>
          <a:off x="1524000" y="2209800"/>
          <a:ext cx="6248399" cy="2595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505199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Diesel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Vehicle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$367,500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$350,000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Facility conversion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$100,000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Fuel</a:t>
                      </a:r>
                      <a:r>
                        <a:rPr lang="en-US" baseline="0" dirty="0" smtClean="0"/>
                        <a:t> ($/G)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$2.02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$2.51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Fuel economy</a:t>
                      </a:r>
                      <a:r>
                        <a:rPr lang="en-US" baseline="0" dirty="0" smtClean="0"/>
                        <a:t> (mpg)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3.2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Maintenance ($/mi)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$0.18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$0.16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Facility maintenance ($/mi)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$0.18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$0.18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Ethanol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4876800"/>
            <a:ext cx="3352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TCRP Report 146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100093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077200" cy="11430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Pros and Cons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Ethanol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519694642"/>
              </p:ext>
            </p:extLst>
          </p:nvPr>
        </p:nvGraphicFramePr>
        <p:xfrm>
          <a:off x="1524000" y="1981200"/>
          <a:ext cx="6248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42546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Alternative Fuel Transit Buses–Final Results from the NREL Vehicle Evaluation Program</a:t>
            </a:r>
          </a:p>
          <a:p>
            <a:pPr marL="6858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www.afdc.energy.gov/pdfs/transbus.pdf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/>
              <a:t>Use of Alternative Fuels and Hybrid Vehicles by </a:t>
            </a:r>
            <a:r>
              <a:rPr lang="en-US" b="1" dirty="0" smtClean="0"/>
              <a:t>Small </a:t>
            </a:r>
            <a:r>
              <a:rPr lang="en-US" b="1" dirty="0"/>
              <a:t>Urban and Rural Transit Systems </a:t>
            </a:r>
            <a:endParaRPr lang="en-US" dirty="0" smtClean="0"/>
          </a:p>
          <a:p>
            <a:pPr marL="68580" indent="0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www.ugpti.org/pubs/pdf/DP250.pdf</a:t>
            </a:r>
            <a:endParaRPr lang="en-US" dirty="0" smtClean="0"/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043210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Other Considerations: Taxes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762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Natural Gas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43492" y="1981200"/>
            <a:ext cx="7414708" cy="4267200"/>
          </a:xfrm>
        </p:spPr>
        <p:txBody>
          <a:bodyPr>
            <a:normAutofit fontScale="62500" lnSpcReduction="20000"/>
          </a:bodyPr>
          <a:lstStyle/>
          <a:p>
            <a:pPr marL="68580" indent="0">
              <a:buNone/>
            </a:pPr>
            <a:r>
              <a:rPr lang="en-US" sz="2600" b="1" dirty="0" smtClean="0"/>
              <a:t>STATE TAX </a:t>
            </a:r>
            <a:r>
              <a:rPr lang="en-US" sz="2600" dirty="0" smtClean="0"/>
              <a:t>Beginning September 1, 2013:</a:t>
            </a:r>
          </a:p>
          <a:p>
            <a:r>
              <a:rPr lang="en-US" sz="2600" dirty="0" smtClean="0"/>
              <a:t>$444 per vehicle </a:t>
            </a:r>
            <a:r>
              <a:rPr lang="en-US" sz="2600" b="1" dirty="0" smtClean="0"/>
              <a:t>decal program gone </a:t>
            </a:r>
            <a:r>
              <a:rPr lang="en-US" sz="2600" dirty="0" smtClean="0"/>
              <a:t>for CNG/LNG</a:t>
            </a:r>
          </a:p>
          <a:p>
            <a:r>
              <a:rPr lang="en-US" sz="2600" dirty="0" smtClean="0"/>
              <a:t>Grandfathered in those with existing CNG/LNG fleets</a:t>
            </a:r>
          </a:p>
          <a:p>
            <a:r>
              <a:rPr lang="en-US" sz="2600" dirty="0" smtClean="0"/>
              <a:t>New CNG/LNG operators </a:t>
            </a:r>
            <a:r>
              <a:rPr lang="en-US" sz="2600" b="1" dirty="0" smtClean="0"/>
              <a:t>$0.15 per gal tax</a:t>
            </a:r>
          </a:p>
          <a:p>
            <a:r>
              <a:rPr lang="en-US" sz="2600" dirty="0" smtClean="0"/>
              <a:t>Must be </a:t>
            </a:r>
            <a:r>
              <a:rPr lang="en-US" sz="2600" b="1" dirty="0" smtClean="0"/>
              <a:t>licensed</a:t>
            </a:r>
            <a:r>
              <a:rPr lang="en-US" sz="2600" dirty="0" smtClean="0"/>
              <a:t> as a CNG/LNG dealer even if you are fueling your own vehicles (not selling)</a:t>
            </a:r>
          </a:p>
          <a:p>
            <a:r>
              <a:rPr lang="en-US" sz="2600" b="1" dirty="0" smtClean="0">
                <a:solidFill>
                  <a:schemeClr val="accent1"/>
                </a:solidFill>
              </a:rPr>
              <a:t>See: House Bill 2148 for more information</a:t>
            </a:r>
          </a:p>
          <a:p>
            <a:endParaRPr lang="en-US" sz="2600" b="1" dirty="0" smtClean="0">
              <a:solidFill>
                <a:schemeClr val="accent1"/>
              </a:solidFill>
            </a:endParaRPr>
          </a:p>
          <a:p>
            <a:pPr marL="68580" indent="0">
              <a:buNone/>
            </a:pPr>
            <a:r>
              <a:rPr lang="en-US" sz="2600" b="1" dirty="0" smtClean="0"/>
              <a:t>FEDERAL  TAX CREDIT</a:t>
            </a:r>
          </a:p>
          <a:p>
            <a:r>
              <a:rPr lang="en-US" sz="2600" dirty="0" smtClean="0"/>
              <a:t>Federal excise tax credit </a:t>
            </a:r>
            <a:r>
              <a:rPr lang="en-US" sz="2600" b="1" dirty="0" smtClean="0"/>
              <a:t>($0.50 per gal credit)</a:t>
            </a:r>
            <a:r>
              <a:rPr lang="en-US" sz="2600" dirty="0" smtClean="0"/>
              <a:t> for CNG/LNG and propane expired </a:t>
            </a:r>
            <a:r>
              <a:rPr lang="en-US" sz="2600" dirty="0" smtClean="0"/>
              <a:t>Dec. 31, </a:t>
            </a:r>
            <a:r>
              <a:rPr lang="en-US" sz="2600" dirty="0" smtClean="0"/>
              <a:t>2013; can be applied to fuel sold or used between Jan. 1, 2005 and Dec. 31, 2014 (Tax-exempt entities eligible)</a:t>
            </a:r>
          </a:p>
          <a:p>
            <a:r>
              <a:rPr lang="en-US" sz="2600" b="1" dirty="0" smtClean="0"/>
              <a:t>Fueling equipment </a:t>
            </a:r>
            <a:r>
              <a:rPr lang="en-US" sz="2600" dirty="0" smtClean="0"/>
              <a:t>for natural gas, propane, electricity, ethanol and biodiesel installed between Jan. 1, 2006 and Dec. 31, 2013 eligible for </a:t>
            </a:r>
            <a:r>
              <a:rPr lang="en-US" sz="2600" b="1" dirty="0" smtClean="0"/>
              <a:t>tax credit </a:t>
            </a:r>
            <a:r>
              <a:rPr lang="en-US" sz="2600" dirty="0" smtClean="0"/>
              <a:t>30% of the cost, not to exceed $30,000</a:t>
            </a:r>
          </a:p>
          <a:p>
            <a:r>
              <a:rPr lang="en-US" sz="2600" b="1" dirty="0">
                <a:solidFill>
                  <a:schemeClr val="accent1"/>
                </a:solidFill>
              </a:rPr>
              <a:t>See: </a:t>
            </a:r>
            <a:r>
              <a:rPr lang="en-US" sz="2600" b="1" dirty="0" smtClean="0">
                <a:solidFill>
                  <a:schemeClr val="accent1"/>
                </a:solidFill>
              </a:rPr>
              <a:t>Public Law 112-240, and 26 US Code 30C and 38</a:t>
            </a:r>
            <a:endParaRPr lang="en-US" dirty="0" smtClean="0"/>
          </a:p>
          <a:p>
            <a:pPr marL="68580" indent="0">
              <a:buNone/>
            </a:pP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6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Funding and Incentives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28800" y="2133600"/>
            <a:ext cx="6019800" cy="2895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700" b="1" dirty="0" smtClean="0">
                <a:solidFill>
                  <a:srgbClr val="00B0F0"/>
                </a:solidFill>
              </a:rPr>
              <a:t>So you’re interested in alt fuels and want to learn about </a:t>
            </a:r>
            <a:r>
              <a:rPr lang="en-US" sz="2700" b="1" u="sng" dirty="0" smtClean="0">
                <a:solidFill>
                  <a:srgbClr val="00B0F0"/>
                </a:solidFill>
              </a:rPr>
              <a:t>funding options</a:t>
            </a:r>
            <a:r>
              <a:rPr lang="en-US" sz="2700" b="1" dirty="0" smtClean="0">
                <a:solidFill>
                  <a:srgbClr val="00B0F0"/>
                </a:solidFill>
              </a:rPr>
              <a:t> and other </a:t>
            </a:r>
            <a:r>
              <a:rPr lang="en-US" sz="2700" b="1" u="sng" dirty="0" smtClean="0">
                <a:solidFill>
                  <a:srgbClr val="00B0F0"/>
                </a:solidFill>
              </a:rPr>
              <a:t>incentives</a:t>
            </a:r>
            <a:r>
              <a:rPr lang="en-US" sz="2700" b="1" dirty="0" smtClean="0">
                <a:solidFill>
                  <a:srgbClr val="00B0F0"/>
                </a:solidFill>
              </a:rPr>
              <a:t>?</a:t>
            </a:r>
          </a:p>
          <a:p>
            <a:pPr algn="ctr"/>
            <a:endParaRPr lang="en-US" sz="2700" b="1" dirty="0" smtClean="0">
              <a:solidFill>
                <a:srgbClr val="00B0F0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accent5"/>
                </a:solidFill>
              </a:rPr>
              <a:t> </a:t>
            </a:r>
          </a:p>
          <a:p>
            <a:pPr algn="ctr"/>
            <a:r>
              <a:rPr lang="en-US" sz="1400" b="1" dirty="0" smtClean="0">
                <a:solidFill>
                  <a:schemeClr val="accent5"/>
                </a:solidFill>
              </a:rPr>
              <a:t>Visit </a:t>
            </a:r>
            <a:r>
              <a:rPr lang="en-US" sz="1400" b="1" dirty="0">
                <a:solidFill>
                  <a:schemeClr val="accent5"/>
                </a:solidFill>
                <a:hlinkClick r:id="rId2"/>
              </a:rPr>
              <a:t>http://</a:t>
            </a:r>
            <a:r>
              <a:rPr lang="en-US" sz="1400" b="1" dirty="0" smtClean="0">
                <a:solidFill>
                  <a:schemeClr val="accent5"/>
                </a:solidFill>
                <a:hlinkClick r:id="rId2"/>
              </a:rPr>
              <a:t>www.afdc.energy.gov/laws/state_summary/TX</a:t>
            </a:r>
            <a:r>
              <a:rPr lang="en-US" sz="1400" b="1" dirty="0" smtClean="0">
                <a:solidFill>
                  <a:schemeClr val="accent5"/>
                </a:solidFill>
              </a:rPr>
              <a:t> to learn about incentives, laws, and regulations related to alt fuels in Texas.</a:t>
            </a:r>
            <a:endParaRPr lang="en-US" sz="1400" b="1" dirty="0">
              <a:solidFill>
                <a:schemeClr val="accent5"/>
              </a:solidFill>
            </a:endParaRPr>
          </a:p>
          <a:p>
            <a:pPr algn="ctr"/>
            <a:endParaRPr lang="en-US" sz="1400" b="1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15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Types of Alt Fuels Summary</a:t>
            </a:r>
            <a:endParaRPr lang="en-US" dirty="0">
              <a:solidFill>
                <a:schemeClr val="accent5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687173614"/>
              </p:ext>
            </p:extLst>
          </p:nvPr>
        </p:nvGraphicFramePr>
        <p:xfrm>
          <a:off x="1524000" y="2057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28145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Pair and Share…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86000"/>
            <a:ext cx="3962400" cy="31242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3500" b="1" dirty="0" smtClean="0">
                <a:solidFill>
                  <a:srgbClr val="92D050"/>
                </a:solidFill>
              </a:rPr>
              <a:t>What might an agency consider when choosing an alt fuel?</a:t>
            </a:r>
            <a:r>
              <a:rPr lang="en-US" sz="3000" b="1" dirty="0" smtClean="0">
                <a:solidFill>
                  <a:srgbClr val="00B0F0"/>
                </a:solidFill>
              </a:rPr>
              <a:t> </a:t>
            </a:r>
            <a:endParaRPr lang="en-US" sz="3000" b="1" dirty="0">
              <a:solidFill>
                <a:srgbClr val="00B0F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31690">
            <a:off x="5084016" y="1689970"/>
            <a:ext cx="3092840" cy="400709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682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/>
                </a:solidFill>
              </a:rPr>
              <a:t>You should now be able to: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33400" y="5486400"/>
            <a:ext cx="2514600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1400" b="1" i="1" dirty="0">
              <a:solidFill>
                <a:schemeClr val="accent5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3525162648"/>
              </p:ext>
            </p:extLst>
          </p:nvPr>
        </p:nvGraphicFramePr>
        <p:xfrm>
          <a:off x="914400" y="2057400"/>
          <a:ext cx="7543800" cy="3905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7578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371600"/>
            <a:ext cx="7239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Alt fuel fundamentals: 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What, why, and where?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38300" y="5486400"/>
            <a:ext cx="5943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200" dirty="0" smtClean="0"/>
              <a:t>At the end of this lesson, you should be able to describe </a:t>
            </a:r>
            <a:r>
              <a:rPr lang="en-US" sz="2200" dirty="0"/>
              <a:t>why transit uses alt fuels</a:t>
            </a:r>
          </a:p>
        </p:txBody>
      </p:sp>
    </p:spTree>
    <p:extLst>
      <p:ext uri="{BB962C8B-B14F-4D97-AF65-F5344CB8AC3E}">
        <p14:creationId xmlns:p14="http://schemas.microsoft.com/office/powerpoint/2010/main" xmlns="" val="239320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1981200"/>
            <a:ext cx="73914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What are my other options to</a:t>
            </a:r>
            <a:b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save on fuel?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47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Eco-Driving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4724400"/>
            <a:ext cx="43400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</a:t>
            </a:r>
            <a:r>
              <a:rPr lang="en-US" sz="800" i="1" dirty="0" err="1" smtClean="0"/>
              <a:t>SmartDrive</a:t>
            </a:r>
            <a:r>
              <a:rPr lang="en-US" sz="800" i="1" dirty="0" smtClean="0"/>
              <a:t> Public Transit  Fuel Efficiency Study, 2011</a:t>
            </a:r>
            <a:endParaRPr lang="en-US" sz="800" i="1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937335613"/>
              </p:ext>
            </p:extLst>
          </p:nvPr>
        </p:nvGraphicFramePr>
        <p:xfrm>
          <a:off x="2362200" y="1520149"/>
          <a:ext cx="6172200" cy="3419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90600" y="2057400"/>
            <a:ext cx="1981200" cy="1905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2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j-lt"/>
                <a:cs typeface="Arial" pitchFamily="34" charset="0"/>
              </a:rPr>
              <a:t>85% </a:t>
            </a:r>
            <a:r>
              <a:rPr kumimoji="0" lang="en-US" altLang="en-US" sz="22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of fuel</a:t>
            </a:r>
            <a:r>
              <a:rPr kumimoji="0" lang="en-US" altLang="en-US" sz="2200" b="1" i="0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 waste can be improved by softer driving</a:t>
            </a:r>
            <a:endParaRPr kumimoji="0" lang="en-US" altLang="en-US" sz="22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255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Low-population density</a:t>
            </a:r>
            <a:endParaRPr lang="en-US" dirty="0"/>
          </a:p>
          <a:p>
            <a:pPr lvl="0"/>
            <a:r>
              <a:rPr lang="en-US" dirty="0" smtClean="0"/>
              <a:t>Destinations outside service area</a:t>
            </a:r>
            <a:endParaRPr lang="en-US" dirty="0"/>
          </a:p>
          <a:p>
            <a:pPr lvl="0"/>
            <a:r>
              <a:rPr lang="en-US" dirty="0"/>
              <a:t>Scheduling practices </a:t>
            </a:r>
            <a:r>
              <a:rPr lang="en-US" dirty="0" smtClean="0"/>
              <a:t>(ridesharing</a:t>
            </a:r>
            <a:r>
              <a:rPr lang="en-US" dirty="0"/>
              <a:t> ) </a:t>
            </a:r>
            <a:endParaRPr lang="en-US" dirty="0" smtClean="0"/>
          </a:p>
          <a:p>
            <a:pPr lvl="0"/>
            <a:r>
              <a:rPr lang="en-US" dirty="0" smtClean="0"/>
              <a:t>No-show and </a:t>
            </a:r>
            <a:r>
              <a:rPr lang="en-US" dirty="0"/>
              <a:t>late </a:t>
            </a:r>
            <a:r>
              <a:rPr lang="en-US" dirty="0" smtClean="0"/>
              <a:t>cancellation policies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Service and Design Policies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712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38200" y="5410200"/>
            <a:ext cx="7467600" cy="9905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“In 2005, </a:t>
            </a:r>
            <a:r>
              <a:rPr kumimoji="0" lang="en-US" altLang="en-US" sz="1400" b="1" i="1" u="none" strike="noStrike" cap="none" normalizeH="0" baseline="0" dirty="0" err="1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TriMet</a:t>
            </a:r>
            <a:r>
              <a:rPr kumimoji="0" lang="en-US" altLang="en-US" sz="1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 maintenance crews (in Portland, Oregon) </a:t>
            </a:r>
            <a:r>
              <a:rPr kumimoji="0" lang="en-US" altLang="en-US" sz="1400" b="1" i="1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+mj-lt"/>
                <a:cs typeface="Arial" pitchFamily="34" charset="0"/>
              </a:rPr>
              <a:t>boosted gas mileage on buses by approximately 10%</a:t>
            </a:r>
            <a:r>
              <a:rPr kumimoji="0" lang="en-US" altLang="en-US" sz="1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 by adjusting transmissions, front-end alignments, and steering control arms, and maintaining a set tire pressure.”</a:t>
            </a:r>
            <a:r>
              <a:rPr kumimoji="0" lang="en-US" altLang="en-US" sz="1400" b="1" i="1" u="none" strike="noStrike" cap="none" normalizeH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  </a:t>
            </a:r>
            <a:r>
              <a:rPr kumimoji="0" lang="en-US" altLang="en-US" sz="14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+mj-lt"/>
                <a:cs typeface="Arial" pitchFamily="34" charset="0"/>
              </a:rPr>
              <a:t>—TCRP Report 84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Maintenance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" name="AutoShape 4" descr="data:image/jpeg;base64,/9j/4AAQSkZJRgABAQAAAQABAAD/2wCEAAkGBxQSERISExQUFhQXFRUYFRUXFBUVFxQUFBIWFhYUGBQYHCggGBolHBQVITEhJSkrLy8uFx8zODUsNygtLisBCgoKDg0OGxAQGywkHCUrLCwvLTQsLCssNC0vLCwsLC0vLCwsLCwsLCwsLCwsLCwsLCwsNSwsLCwsLCwsLCwsLP/AABEIAQAAxQMBIgACEQEDEQH/xAAcAAEAAgMBAQEAAAAAAAAAAAAABQcDBAYCAQj/xABEEAACAQIDBAQJCAkFAQEAAAAAAQIDEQQFIQYSMUFRYXGBBxMiMlKRobGyFCMkcnOzwfAzNEJjdJLC0eEIYoKi8WQV/8QAGgEBAAMBAQEAAAAAAAAAAAAAAAECAwQFBv/EAC4RAQACAQIDBgQHAQAAAAAAAAABAhEDEgQhMQUyYXFysSJBgcETJDRCUZHwFP/aAAwDAQACEQMRAD8A52dVttt6viYquuglIkcpy91HfkcucN2XK8sfkWWsn7Dpa+Wbuhj2dwu5V358I8G7epG/jczi2zOeaUdPC2McoWMOLzVcjQnjnJ6DCUjJm3l1etOapUnq+5Jc5N8kjUwVFPWcrI6vLKlHD4edaOt9b6XklpGN+t39YrETJMoLaLBVaVSnHxznvRTejune1kr635HRZJszvKn4x3UVwWmsnvSu+127iCw8a+Jq+MStLRptXt0JX6CwdmlPxXzjbld69XHgjbS2zLO+YhIYTDRpxSikl1GcA6GQAAAAAAAAAAAAAAAAAAPzdgMI6kl0Hc5dhVTiuw08owCpxTfEZlj7eSjgtbLoeczx37K0XUc/isSfMViSMq1Gy9akyyTrnlYqx6w2XTnrwjzk9EbOFwcd7dj5T6eXca8kGEhVrSUVfXkWjs1srJ06fj5NxgvJi+CXZ+JH7M4OnSs2ryOwp45y0XsMsxM+BOW26EKcd2mldfnVmJYvxSlKpKMIrjvNRVu1kRtVtTRy+mt/y68l5FJPX60nyj+UVbisZiczk61aTjTje3KKtxUFwS01fVq2b0pM8+jOZhcmXbWYSvJxp1Ytrjy9V+KJmE01dNNdKdyiMv2Cr4m0qfkUmk41KnB66OMVZtPrS16VZnSw2XzTCRvh8bCW7Zqm47qdlrGzTVn0M1max81cStQHGbF7avEzeFxUPE4uHGOqVSyu3Hodle12uaZ2YQAAAAAAAAAAAAAAAApnG4yysjn8ViD1jMTdnvLcqnWd35MOcn+Bw1jDoR9LDzqyUYptvoJv/wDOo4SO/iGpT5U109Z8zPPqOEi6dBJz5z4s4fF4ydWTlJttm1azKsymswzqVZ2Xkw5RWiRuZXW3TmqTsb9DEWLzTkRLvsDmPAl8ftPDA4Z15WlUd40YP9ufOT/2o4DL8XeSu7Lm+hLizmdpM5lia29ruRW7Tj6Mb+9laaWbFrcmeeYVMXiXUrSlOU5LeerdvRil1aJIuHYbZ7x8I1asUqC/RUmvPtwlJej0LvKl2FyX5ViYqV1Ti1KT7GnbqP0K8zp0KTnJpQglovUopc2aampETtUiOWUli8RClC7slwUUtX1JEZQjVreU1CEOTcbyt6yHy3GPESlia73acdEuX1F1dL5vQ6DD45T1laMLb1npaC/bl0dS7zHfFpTjDDLLKLqKv4mEqsfNrSit5W9FtXtxNzD4/f8ANW+um8V+JB5vjfHrS8aXLlKo+TfQuggsXjpYWLqTrbkFzlqo80lHjJ68F7CPxcTiE7cwsdM+lJ1fC5OU92CainZStFXXS0+fed1shtesSlvSUk3u71t2UZ28yS/HrN98ZxKm12QALqgAAAAAAAAAAoPBZev0lV2S5dPaaWebRtrxdHyY8LrQ18yxk6rtwj0Ef8nOWtfnLeUfKm27s+qkb/iB4g23K4aSiZImx4kKkWiRqY/EbtOy4y0/48yHUTbzSd526ND7lkXKaiuD49hvWMVUnnLvtimsNQ3npKWvb0aHrM86niq0KMX5EXr0OXOXcrkNmGMcUoR5Ky7TVpVnTg93z52iu/n+ek4p05mZs1d3QzSNSooJ2w2HSuvTmv2evX169JtYrP3NunfS6lVfpSXCn1xj7Xc4pV3Sp06MPObUpfWfm+rj3G9KkoQ87grvk3J8jKapdXSzVKMq03aEU2rvRKKu5PqSfraKk2s2knjKrk21TTfi4dC6bdLJDa/NmqccNF+daVXs4wp/1P8A4nINmujp4+KVb2+TOp2inzudrsXj3TxFFfs1r05fXS3oS7bu3ezh5Pye/wBliayeu1VwvVXpW/nRe8clYl+p8vr79KnPm4pvttr7TYNDI18xT7H8Tsb5pWcxCk9QAEoAAAAAAAAfnTxB9VAkVSPqoHJudCN+THx4YlHTEKOtyYsIv5KfYYK7X50/8JuOHMzw9qdWXo0qj9VNkxZGFTVZb0m+lt+t3J3ZXB7znO2kV7WQ9Oldrs/AsrweZWpYWU7caku2y0Wp2ak4qyr1czWo/OJPt/D/AD3HrD4ferO/CCtbrau/Zc6DEZZfHbnJRTfqlJ+y3rNLKcNenXqOyW/JX7+C6dPeYTbk0R+F8uc5vp0/Pce8TiNVvN7qvOXctPYn6jHgKu6nB8UvejTzFtxnbm0u5f8Aj9ZnMZkziHMY6vKc5Tlxk2338u7ga7ehu1KPUzDOj1HRhllib4LrJvIVfEYZdFSEn2Re8/cQ3i9UdV4O8teIzCjC2m8r9S4y9iZnfotD9L5TBxoUU+Kpwv27qubYQLxyhQABIAAAAAAAApn5KeXhzt8XsxOKvG0uq9n7SHeXu7i4tSXGL4o5p05htFoc94g9QpE3PA9RieCZXbKctCMT1iIXo4hdNGr92zaeGZ4lSdpJ8013NWI6c09VRwhZlt+DOk5YBW1tKbfD0mVljME4OSfGL1Op2BzNqjOjr5M21bolqvz1nXrz8GWVI54T+YVFTxGJqc/FNR65SpwjH2sjPk0oYKhBcZ1pRfW97d/AkaknLEb3pRjxXOLaenej3WtbAxfLE1G+5t/ijmieTRzOe5N4ipHW7lvcvR3V77mlHKpVasaFNxUmpSSlK295T0WmrsuB2m1sVLEUuiz98blf7VQca65SjGnrGXmu17qS56+sms5nCtuUGdbOVqKbnBrrWsX3r8Tn5x5FnbI7bqpFUMat9cFWteSXRUj+0uta9vE1tsNhko/KMLaUHrux1TXTD+3qJrfE4lFq5jMODyrJKuJmqdFKU3dqG9CLklx3d5pO3Gxc/gq2Uq4erVq16MaUqcY0o2X6RtKUqrabUnZpby7OTKewdKpGSq024um1NTWm409HftP0nsdnccbhKVePFrdmvRqR0muy/DqaNYmLThXEwmgAXVAAAAAAAAAAAMVXDxl5yTfJ812NaoygDVll9N8Y36+frNOtkVN8G17SWBGDLnKmQSXBxfsNKtkslxg+7X3HYAiawtulVGa7KxlKT6V5S58ONmcLQpzwFdTflUZ+TKUdVbjGat1e6x+kJRT4pPtNHMcno16bp1KcXG1rWXAnEYxPRGeeXA5dhoz3KsZKUXrGS1TT4mrmeGblSkreTVe9FO7g3Hi1yTsmuknl4McPBt0K2Io34xU1KN+mzV/aT+X7NUaSa3qtRtWcqlWU+u6j5qfYjP8ACjGFt6vM2hvVabd+LX83D2o47avLJR3ZaNNNO3Jwa0fc0XLmuzatGacpNJKWnlSfp2XPm+85LaDKnVp4iLW64yhOnK3nLd3ZJ24O7tqlyeupz2rOnGf49msTF+SttncG5TvyRYWUYmdLSOsHxg+D610M53E0/k/zUNPSkrXvzS5I28vzDc1m7QWttW5dl9ZPrdkeXxGpe876/R36VKVptskM52dVdxdNSdKVTfqUo+S3Pda4/nmdr4O8grYOnVVTcjGpKMo0o3fi2k07vpa3fUbGzGEtBVZq0pJNRvdQi1ddsul/l9DSqXLdn6++8Te3P5R7uTXtGNtY+rMAD33GAAAAAAAAAAAAAAAAAAAAAAAAGvmFHfpTiuLi7dttPbY2ARMRMYkUVndOME3G19He7nZy4xu0krdjOVqVW5c+J1W3mGcMZXp67qd4rlaa3l7/AGHO0cH5G/zu7dyPKrpxpxz6rb73lb8NoovLlXp+e4KEY81Wa3d23U9exEpsRKq8LTddt1PKu5Wu0ptK9upIrLKMNOfyfDR0SneXXOWs59yjbsj1lz4OiowUVwSSXYkeXwnDY4isR0iZn6c8Q6L2jZ4toHyLPp9TE5coACQAAAAAAAAAAAAAAAAAAAAAAABWHhPwu5iYVb7u/TS/5Qk/wcTjKD31JSlacZqKirJONm5Sku3d9pZPhXoReHpVJR3lGbjxaaU1feXWtzS+hVuHi/G1G9XazfS95pv2e08riq/FK8TtjKyti8BTlXqVYaxpxUE+mb1k+6KS72d9HgcxsHhPF4Om+c3Kb67u0X/KonTy819hl2fTEXv/ALktecy8YSd6cH0xi/WkZjSyWd8PQfTTh8KN09fT7keTOeoAC6AAAAAAAAAAAAAAAAAAAAAAAAHL+EmjvZfVfoOEv+6j7pMqfKKvnytdx1XdB39kfaXTtfR38Dio/uZvvjHeXuKj2VwilTqz64x/ntB/EeX2lMVrmfD3a6MbrYXDlOH8XRpQ9GEI/wAsUvwN3EO0Jdj9xjpH3Gv5qf1Ze4rwkY4e3l9kW7zV2ad8Jh/sofCiSIrZV/QsN9jD4USp6lO7HkzkABYAAAAAAAAAAAAAAAAAAAAAAAAa+Y0t+jVh6UJr1xaKe2SdsE29G8TSg+6rR/uy6SlMnTjSdNvhjaf/AFxEY29cTyu1YzSvqj3b8PHx58JXFSPmZP5mp9SXws+0zxmv6Cr9nP4WRw36a3lPspPeamyDvgcK/wBzT+FEuQ2xv6hhPsKfwomT1K92GYACwAAAAAAAAAAAAAAAAAAAAAAAAFJ4ryKlZdGYx9Xy2H+S7CntsKCp1qrXPFUZvtljV/Y8/tDG2nqhtodZnwlbFIxZw/o9b7Ofwsy0jDnn6tX+zn8LMOGn8tb0/ZWe9DW2PX0DCfYU/gRMERsl+o4T7Cl8CJc9WvSGYACwAAAAAAAAAAAAAAAAAAAAAAAAFTeEpbrrPorYb7+Ev6i2Sq/CxC1DEz/+jDr/AK0H+DPO7R6afrr922j+7ylZVEwbQP6LX+yn8LM1E1dpnbB4l/uanwM5uDnPC29P2RPeedkP1DB/w9L7tEuRGx/6hg/4ej91Elz2Y6MgAEgAAAAAAAAAAAAAAAAAAAAAAAAVX4YpWwuK+2wr9aS/pLUKl8Nk7UMSv4N+udZf0nDx1c1p66+7XS/d5Ss3DPRGpta/oOK+xqfAzZwT8mPYvcae2Ttl+K+xqfCzg4KfytvIt3mXZFfQMH/DUPuoksReyq+g4P8AhqH3USUPdZAAAAAAAAAAAAAAAAAAAAAAAAAAAFSeG2sowqppPep0OK6Klb/PrLbKR/1AztVpR9Kiv+tSf9zDXpviI8Yn+paaVtsz5T7Ldy9/Nw+rH3Gptn+oYn7KXuNnKn81T+pH4Uam2ztl+J+zZ4/B/pbeS1u829mV9Cwn8PR+6iSZH7Pq2Ewy/cUvu4kge+xAAAAAAAAAAAAAAAAAAAAAAAAAAAKR/wBQcPnsL10pr1T/AMl3FLf6g15eF+pU+KJS/RMLVypWpU10Qj8KNHbx2y7E/Zv3o3co/Q0vqQ+FEf4Q5Wy3FP8Ad/ijweDz/wA1vJrbvJnJlbD0F+6p/AjcNfLlajSX+yHwo2D6FiAAAAAAAAAAD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28575" y="-1790700"/>
            <a:ext cx="2876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SERISExQUFhQXFRUYFRUXFBUVFxQUFBIWFhYUGBQYHCggGBolHBQVITEhJSkrLy8uFx8zODUsNygtLisBCgoKDg0OGxAQGywkHCUrLCwvLTQsLCssNC0vLCwsLC0vLCwsLCwsLCwsLCwsLCwsLCwsNSwsLCwsLCwsLCwsLP/AABEIAQAAxQMBIgACEQEDEQH/xAAcAAEAAgMBAQEAAAAAAAAAAAAABQcDBAYCAQj/xABEEAACAQIDBAQJCAkFAQEAAAAAAQIDEQQFIQYSMUFRYXGBBxMiMlKRobGyFCMkcnOzwfAzNEJjdJLC0eEIYoKi8WQV/8QAGgEBAAMBAQEAAAAAAAAAAAAAAAECAwQFBv/EAC4RAQACAQIDBgQHAQAAAAAAAAABAhEDEgQhMQUyYXFysSJBgcETJDRCUZHwFP/aAAwDAQACEQMRAD8A52dVttt6viYquuglIkcpy91HfkcucN2XK8sfkWWsn7Dpa+Wbuhj2dwu5V358I8G7epG/jczi2zOeaUdPC2McoWMOLzVcjQnjnJ6DCUjJm3l1etOapUnq+5Jc5N8kjUwVFPWcrI6vLKlHD4edaOt9b6XklpGN+t39YrETJMoLaLBVaVSnHxznvRTejune1kr635HRZJszvKn4x3UVwWmsnvSu+127iCw8a+Jq+MStLRptXt0JX6CwdmlPxXzjbld69XHgjbS2zLO+YhIYTDRpxSikl1GcA6GQAAAAAAAAAAAAAAAAAAPzdgMI6kl0Hc5dhVTiuw08owCpxTfEZlj7eSjgtbLoeczx37K0XUc/isSfMViSMq1Gy9akyyTrnlYqx6w2XTnrwjzk9EbOFwcd7dj5T6eXca8kGEhVrSUVfXkWjs1srJ06fj5NxgvJi+CXZ+JH7M4OnSs2ryOwp45y0XsMsxM+BOW26EKcd2mldfnVmJYvxSlKpKMIrjvNRVu1kRtVtTRy+mt/y68l5FJPX60nyj+UVbisZiczk61aTjTje3KKtxUFwS01fVq2b0pM8+jOZhcmXbWYSvJxp1Ytrjy9V+KJmE01dNNdKdyiMv2Cr4m0qfkUmk41KnB66OMVZtPrS16VZnSw2XzTCRvh8bCW7Zqm47qdlrGzTVn0M1max81cStQHGbF7avEzeFxUPE4uHGOqVSyu3Hodle12uaZ2YQAAAAAAAAAAAAAAAApnG4yysjn8ViD1jMTdnvLcqnWd35MOcn+Bw1jDoR9LDzqyUYptvoJv/wDOo4SO/iGpT5U109Z8zPPqOEi6dBJz5z4s4fF4ydWTlJttm1azKsymswzqVZ2Xkw5RWiRuZXW3TmqTsb9DEWLzTkRLvsDmPAl8ftPDA4Z15WlUd40YP9ufOT/2o4DL8XeSu7Lm+hLizmdpM5lia29ruRW7Tj6Mb+9laaWbFrcmeeYVMXiXUrSlOU5LeerdvRil1aJIuHYbZ7x8I1asUqC/RUmvPtwlJej0LvKl2FyX5ViYqV1Ti1KT7GnbqP0K8zp0KTnJpQglovUopc2aampETtUiOWUli8RClC7slwUUtX1JEZQjVreU1CEOTcbyt6yHy3GPESlia73acdEuX1F1dL5vQ6DD45T1laMLb1npaC/bl0dS7zHfFpTjDDLLKLqKv4mEqsfNrSit5W9FtXtxNzD4/f8ANW+um8V+JB5vjfHrS8aXLlKo+TfQuggsXjpYWLqTrbkFzlqo80lHjJ68F7CPxcTiE7cwsdM+lJ1fC5OU92CainZStFXXS0+fed1shtesSlvSUk3u71t2UZ28yS/HrN98ZxKm12QALqgAAAAAAAAAAoPBZev0lV2S5dPaaWebRtrxdHyY8LrQ18yxk6rtwj0Ef8nOWtfnLeUfKm27s+qkb/iB4g23K4aSiZImx4kKkWiRqY/EbtOy4y0/48yHUTbzSd526ND7lkXKaiuD49hvWMVUnnLvtimsNQ3npKWvb0aHrM86niq0KMX5EXr0OXOXcrkNmGMcUoR5Ky7TVpVnTg93z52iu/n+ek4p05mZs1d3QzSNSooJ2w2HSuvTmv2evX169JtYrP3NunfS6lVfpSXCn1xj7Xc4pV3Sp06MPObUpfWfm+rj3G9KkoQ87grvk3J8jKapdXSzVKMq03aEU2rvRKKu5PqSfraKk2s2knjKrk21TTfi4dC6bdLJDa/NmqccNF+daVXs4wp/1P8A4nINmujp4+KVb2+TOp2inzudrsXj3TxFFfs1r05fXS3oS7bu3ezh5Pye/wBliayeu1VwvVXpW/nRe8clYl+p8vr79KnPm4pvttr7TYNDI18xT7H8Tsb5pWcxCk9QAEoAAAAAAAAfnTxB9VAkVSPqoHJudCN+THx4YlHTEKOtyYsIv5KfYYK7X50/8JuOHMzw9qdWXo0qj9VNkxZGFTVZb0m+lt+t3J3ZXB7znO2kV7WQ9Oldrs/AsrweZWpYWU7caku2y0Wp2ak4qyr1czWo/OJPt/D/AD3HrD4ferO/CCtbrau/Zc6DEZZfHbnJRTfqlJ+y3rNLKcNenXqOyW/JX7+C6dPeYTbk0R+F8uc5vp0/Pce8TiNVvN7qvOXctPYn6jHgKu6nB8UvejTzFtxnbm0u5f8Aj9ZnMZkziHMY6vKc5Tlxk2338u7ga7ehu1KPUzDOj1HRhllib4LrJvIVfEYZdFSEn2Re8/cQ3i9UdV4O8teIzCjC2m8r9S4y9iZnfotD9L5TBxoUU+Kpwv27qubYQLxyhQABIAAAAAAAApn5KeXhzt8XsxOKvG0uq9n7SHeXu7i4tSXGL4o5p05htFoc94g9QpE3PA9RieCZXbKctCMT1iIXo4hdNGr92zaeGZ4lSdpJ8013NWI6c09VRwhZlt+DOk5YBW1tKbfD0mVljME4OSfGL1Op2BzNqjOjr5M21bolqvz1nXrz8GWVI54T+YVFTxGJqc/FNR65SpwjH2sjPk0oYKhBcZ1pRfW97d/AkaknLEb3pRjxXOLaenej3WtbAxfLE1G+5t/ijmieTRzOe5N4ipHW7lvcvR3V77mlHKpVasaFNxUmpSSlK295T0WmrsuB2m1sVLEUuiz98blf7VQca65SjGnrGXmu17qS56+sms5nCtuUGdbOVqKbnBrrWsX3r8Tn5x5FnbI7bqpFUMat9cFWteSXRUj+0uta9vE1tsNhko/KMLaUHrux1TXTD+3qJrfE4lFq5jMODyrJKuJmqdFKU3dqG9CLklx3d5pO3Gxc/gq2Uq4erVq16MaUqcY0o2X6RtKUqrabUnZpby7OTKewdKpGSq024um1NTWm409HftP0nsdnccbhKVePFrdmvRqR0muy/DqaNYmLThXEwmgAXVAAAAAAAAAAAMVXDxl5yTfJ812NaoygDVll9N8Y36+frNOtkVN8G17SWBGDLnKmQSXBxfsNKtkslxg+7X3HYAiawtulVGa7KxlKT6V5S58ONmcLQpzwFdTflUZ+TKUdVbjGat1e6x+kJRT4pPtNHMcno16bp1KcXG1rWXAnEYxPRGeeXA5dhoz3KsZKUXrGS1TT4mrmeGblSkreTVe9FO7g3Hi1yTsmuknl4McPBt0K2Io34xU1KN+mzV/aT+X7NUaSa3qtRtWcqlWU+u6j5qfYjP8ACjGFt6vM2hvVabd+LX83D2o47avLJR3ZaNNNO3Jwa0fc0XLmuzatGacpNJKWnlSfp2XPm+85LaDKnVp4iLW64yhOnK3nLd3ZJ24O7tqlyeupz2rOnGf49msTF+SttncG5TvyRYWUYmdLSOsHxg+D610M53E0/k/zUNPSkrXvzS5I28vzDc1m7QWttW5dl9ZPrdkeXxGpe876/R36VKVptskM52dVdxdNSdKVTfqUo+S3Pda4/nmdr4O8grYOnVVTcjGpKMo0o3fi2k07vpa3fUbGzGEtBVZq0pJNRvdQi1ddsul/l9DSqXLdn6++8Te3P5R7uTXtGNtY+rMAD33GAAAAAAAAAAAAAAAAAAAAAAAAGvmFHfpTiuLi7dttPbY2ARMRMYkUVndOME3G19He7nZy4xu0krdjOVqVW5c+J1W3mGcMZXp67qd4rlaa3l7/AGHO0cH5G/zu7dyPKrpxpxz6rb73lb8NoovLlXp+e4KEY81Wa3d23U9exEpsRKq8LTddt1PKu5Wu0ptK9upIrLKMNOfyfDR0SneXXOWs59yjbsj1lz4OiowUVwSSXYkeXwnDY4isR0iZn6c8Q6L2jZ4toHyLPp9TE5coACQAAAAAAAAAAAAAAAAAAAAAAABWHhPwu5iYVb7u/TS/5Qk/wcTjKD31JSlacZqKirJONm5Sku3d9pZPhXoReHpVJR3lGbjxaaU1feXWtzS+hVuHi/G1G9XazfS95pv2e08riq/FK8TtjKyti8BTlXqVYaxpxUE+mb1k+6KS72d9HgcxsHhPF4Om+c3Kb67u0X/KonTy819hl2fTEXv/ALktecy8YSd6cH0xi/WkZjSyWd8PQfTTh8KN09fT7keTOeoAC6AAAAAAAAAAAAAAAAAAAAAAAAHL+EmjvZfVfoOEv+6j7pMqfKKvnytdx1XdB39kfaXTtfR38Dio/uZvvjHeXuKj2VwilTqz64x/ntB/EeX2lMVrmfD3a6MbrYXDlOH8XRpQ9GEI/wAsUvwN3EO0Jdj9xjpH3Gv5qf1Ze4rwkY4e3l9kW7zV2ad8Jh/sofCiSIrZV/QsN9jD4USp6lO7HkzkABYAAAAAAAAAAAAAAAAAAAAAAAAa+Y0t+jVh6UJr1xaKe2SdsE29G8TSg+6rR/uy6SlMnTjSdNvhjaf/AFxEY29cTyu1YzSvqj3b8PHx58JXFSPmZP5mp9SXws+0zxmv6Cr9nP4WRw36a3lPspPeamyDvgcK/wBzT+FEuQ2xv6hhPsKfwomT1K92GYACwAAAAAAAAAAAAAAAAAAAAAAAAFJ4ryKlZdGYx9Xy2H+S7CntsKCp1qrXPFUZvtljV/Y8/tDG2nqhtodZnwlbFIxZw/o9b7Ofwsy0jDnn6tX+zn8LMOGn8tb0/ZWe9DW2PX0DCfYU/gRMERsl+o4T7Cl8CJc9WvSGYACwAAAAAAAAAAAAAAAAAAAAAAAAFTeEpbrrPorYb7+Ev6i2Sq/CxC1DEz/+jDr/AK0H+DPO7R6afrr922j+7ylZVEwbQP6LX+yn8LM1E1dpnbB4l/uanwM5uDnPC29P2RPeedkP1DB/w9L7tEuRGx/6hg/4ej91Elz2Y6MgAEgAAAAAAAAAAAAAAAAAAAAAAAAVX4YpWwuK+2wr9aS/pLUKl8Nk7UMSv4N+udZf0nDx1c1p66+7XS/d5Ss3DPRGpta/oOK+xqfAzZwT8mPYvcae2Ttl+K+xqfCzg4KfytvIt3mXZFfQMH/DUPuoksReyq+g4P8AhqH3USUPdZAAAAAAAAAAAAAAAAAAAAAAAAAAAFSeG2sowqppPep0OK6Klb/PrLbKR/1AztVpR9Kiv+tSf9zDXpviI8Yn+paaVtsz5T7Ldy9/Nw+rH3Gptn+oYn7KXuNnKn81T+pH4Uam2ztl+J+zZ4/B/pbeS1u829mV9Cwn8PR+6iSZH7Pq2Ewy/cUvu4kge+xAAAAAAAAAAAAAAAAAAAAAAAAAAAKR/wBQcPnsL10pr1T/AMl3FLf6g15eF+pU+KJS/RMLVypWpU10Qj8KNHbx2y7E/Zv3o3co/Q0vqQ+FEf4Q5Wy3FP8Ad/ijweDz/wA1vJrbvJnJlbD0F+6p/AjcNfLlajSX+yHwo2D6FiAAAAAAAAAAD//Z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80975" y="-1638300"/>
            <a:ext cx="2876550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570300461"/>
              </p:ext>
            </p:extLst>
          </p:nvPr>
        </p:nvGraphicFramePr>
        <p:xfrm>
          <a:off x="2133600" y="1905000"/>
          <a:ext cx="5257800" cy="3352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83478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Fuel Saving Strategies Summary</a:t>
            </a:r>
            <a:endParaRPr lang="en-US" dirty="0">
              <a:solidFill>
                <a:schemeClr val="accent5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952175485"/>
              </p:ext>
            </p:extLst>
          </p:nvPr>
        </p:nvGraphicFramePr>
        <p:xfrm>
          <a:off x="1524000" y="2057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60517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Pair and Share…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86000"/>
            <a:ext cx="3962400" cy="31242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3500" b="1" dirty="0" smtClean="0">
                <a:solidFill>
                  <a:srgbClr val="92D050"/>
                </a:solidFill>
              </a:rPr>
              <a:t>What strategies is your agency using to save fuel?</a:t>
            </a:r>
            <a:r>
              <a:rPr lang="en-US" sz="3000" b="1" dirty="0" smtClean="0">
                <a:solidFill>
                  <a:srgbClr val="00B0F0"/>
                </a:solidFill>
              </a:rPr>
              <a:t> </a:t>
            </a:r>
            <a:endParaRPr lang="en-US" sz="3000" b="1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65255">
            <a:off x="5103451" y="1668686"/>
            <a:ext cx="3027475" cy="3949851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278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3100" b="1" dirty="0"/>
              <a:t>TCRP Report 146</a:t>
            </a:r>
            <a:r>
              <a:rPr lang="en-US" sz="3100" dirty="0"/>
              <a:t>: </a:t>
            </a:r>
            <a:r>
              <a:rPr lang="en-US" sz="3100" i="1" dirty="0"/>
              <a:t>Guidance for Evaluating Fuel Choices for Post-2010 Transit Bus </a:t>
            </a:r>
            <a:r>
              <a:rPr lang="en-US" sz="3100" i="1" dirty="0" smtClean="0"/>
              <a:t>Procurements and </a:t>
            </a:r>
            <a:r>
              <a:rPr lang="en-US" sz="3100" b="1" dirty="0" smtClean="0"/>
              <a:t>TCRP FuelCost2 Life Cycle Cost Model </a:t>
            </a:r>
            <a:r>
              <a:rPr lang="en-US" sz="3100" dirty="0" smtClean="0">
                <a:hlinkClick r:id="rId3"/>
              </a:rPr>
              <a:t>http</a:t>
            </a:r>
            <a:r>
              <a:rPr lang="en-US" sz="3100" dirty="0">
                <a:hlinkClick r:id="rId3"/>
              </a:rPr>
              <a:t>://</a:t>
            </a:r>
            <a:r>
              <a:rPr lang="en-US" sz="3100" dirty="0" smtClean="0">
                <a:hlinkClick r:id="rId3"/>
              </a:rPr>
              <a:t>www.trb.org/TCRP/Blurbs/165390.aspx</a:t>
            </a:r>
            <a:endParaRPr lang="en-US" sz="3100" dirty="0" smtClean="0"/>
          </a:p>
          <a:p>
            <a:r>
              <a:rPr lang="en-US" sz="3100" b="1" dirty="0" smtClean="0"/>
              <a:t>Alternative Fuels Data Center: </a:t>
            </a:r>
            <a:r>
              <a:rPr lang="en-US" sz="3100" dirty="0" smtClean="0"/>
              <a:t>Light and heavy duty vehicle search, fuel use and station data, fed and state incentives </a:t>
            </a:r>
          </a:p>
          <a:p>
            <a:pPr marL="365760" lvl="1" indent="0">
              <a:buNone/>
            </a:pPr>
            <a:r>
              <a:rPr lang="en-US" sz="3100" i="1" dirty="0">
                <a:hlinkClick r:id="rId4"/>
              </a:rPr>
              <a:t>http://www.afdc.energy.gov</a:t>
            </a:r>
            <a:r>
              <a:rPr lang="en-US" sz="3100" i="1" dirty="0" smtClean="0">
                <a:hlinkClick r:id="rId4"/>
              </a:rPr>
              <a:t>/</a:t>
            </a:r>
            <a:endParaRPr lang="en-US" sz="3100" i="1" dirty="0" smtClean="0"/>
          </a:p>
          <a:p>
            <a:r>
              <a:rPr lang="en-US" sz="3100" b="1" dirty="0" smtClean="0"/>
              <a:t>Alternative Fuel </a:t>
            </a:r>
            <a:r>
              <a:rPr lang="en-US" sz="3100" b="1"/>
              <a:t>Training </a:t>
            </a:r>
            <a:r>
              <a:rPr lang="en-US" sz="3100" b="1" smtClean="0"/>
              <a:t>Network: </a:t>
            </a:r>
            <a:r>
              <a:rPr lang="en-US" sz="3100" i="1" dirty="0" smtClean="0"/>
              <a:t>natural gas, propane, and biodiesel training </a:t>
            </a:r>
            <a:r>
              <a:rPr lang="en-US" sz="3100" dirty="0" smtClean="0">
                <a:hlinkClick r:id="rId5"/>
              </a:rPr>
              <a:t>http</a:t>
            </a:r>
            <a:r>
              <a:rPr lang="en-US" sz="3100" dirty="0">
                <a:hlinkClick r:id="rId5"/>
              </a:rPr>
              <a:t>://www.afvtraining.net</a:t>
            </a:r>
            <a:r>
              <a:rPr lang="en-US" sz="3100" dirty="0" smtClean="0">
                <a:hlinkClick r:id="rId5"/>
              </a:rPr>
              <a:t>/</a:t>
            </a:r>
            <a:endParaRPr lang="en-US" sz="3100" dirty="0" smtClean="0"/>
          </a:p>
          <a:p>
            <a:r>
              <a:rPr lang="en-US" sz="3100" b="1" dirty="0"/>
              <a:t>The National Alternative Fuels Training Consortium (NAFTC) </a:t>
            </a:r>
            <a:r>
              <a:rPr lang="en-US" sz="3100" dirty="0">
                <a:hlinkClick r:id="rId6"/>
              </a:rPr>
              <a:t>http://www.naftc.wvu.edu</a:t>
            </a:r>
            <a:r>
              <a:rPr lang="en-US" sz="3100" dirty="0" smtClean="0">
                <a:hlinkClick r:id="rId6"/>
              </a:rPr>
              <a:t>/</a:t>
            </a:r>
            <a:endParaRPr lang="en-US" sz="3100" dirty="0" smtClean="0"/>
          </a:p>
          <a:p>
            <a:r>
              <a:rPr lang="en-US" sz="3100" b="1" dirty="0" smtClean="0"/>
              <a:t>U.S. DOT National Transportation Safety Institute (TSI)</a:t>
            </a:r>
          </a:p>
          <a:p>
            <a:r>
              <a:rPr lang="en-US" sz="3100" b="1" dirty="0" smtClean="0"/>
              <a:t>Clean Vehicle Education Foundation </a:t>
            </a:r>
            <a:r>
              <a:rPr lang="en-US" sz="3100" dirty="0" smtClean="0">
                <a:hlinkClick r:id="rId7"/>
              </a:rPr>
              <a:t>http://www.cleanvehicle.org/technology</a:t>
            </a:r>
            <a:endParaRPr lang="en-US" sz="3100" dirty="0" smtClean="0"/>
          </a:p>
          <a:p>
            <a:endParaRPr lang="en-US" b="1" dirty="0" smtClean="0"/>
          </a:p>
          <a:p>
            <a:endParaRPr lang="en-US" b="1" dirty="0" smtClean="0"/>
          </a:p>
          <a:p>
            <a:endParaRPr lang="en-US" dirty="0" smtClean="0"/>
          </a:p>
          <a:p>
            <a:pPr lvl="1"/>
            <a:endParaRPr lang="en-US" i="1" dirty="0"/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Resources</a:t>
            </a:r>
            <a:endParaRPr lang="en-US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81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lternative fuel road sign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741" y="762000"/>
            <a:ext cx="8072115" cy="568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What are Alt Fuels?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043492" y="1905000"/>
            <a:ext cx="7186108" cy="4190999"/>
          </a:xfrm>
        </p:spPr>
        <p:txBody>
          <a:bodyPr>
            <a:noAutofit/>
          </a:bodyPr>
          <a:lstStyle/>
          <a:p>
            <a:r>
              <a:rPr lang="en-US" sz="2600" dirty="0" smtClean="0"/>
              <a:t>Defined by Department of Energy (DOE)</a:t>
            </a:r>
          </a:p>
          <a:p>
            <a:r>
              <a:rPr lang="en-US" sz="2600" dirty="0" smtClean="0"/>
              <a:t>Energy Policy Act</a:t>
            </a:r>
          </a:p>
          <a:p>
            <a:r>
              <a:rPr lang="en-US" sz="2600" dirty="0" smtClean="0"/>
              <a:t>Substantially </a:t>
            </a:r>
            <a:r>
              <a:rPr lang="en-US" sz="2600" b="1" dirty="0" smtClean="0"/>
              <a:t>non-petroleum</a:t>
            </a:r>
          </a:p>
          <a:p>
            <a:r>
              <a:rPr lang="en-US" sz="2600" dirty="0" smtClean="0"/>
              <a:t>Yields substantial </a:t>
            </a:r>
            <a:r>
              <a:rPr lang="en-US" sz="2600" b="1" dirty="0" smtClean="0"/>
              <a:t>energy security</a:t>
            </a:r>
          </a:p>
          <a:p>
            <a:r>
              <a:rPr lang="en-US" sz="2600" dirty="0" smtClean="0"/>
              <a:t>Offers substantial </a:t>
            </a:r>
            <a:r>
              <a:rPr lang="en-US" sz="2600" b="1" dirty="0" smtClean="0"/>
              <a:t>environmental benefits</a:t>
            </a:r>
            <a:endParaRPr lang="en-US" sz="2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35908" y="5638800"/>
            <a:ext cx="7117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accent5"/>
                </a:solidFill>
              </a:rPr>
              <a:t>Where can I find a list of all alt fuels?  </a:t>
            </a:r>
          </a:p>
          <a:p>
            <a:pPr algn="ctr"/>
            <a:r>
              <a:rPr lang="en-US" sz="1400" b="1" i="1" dirty="0" smtClean="0">
                <a:solidFill>
                  <a:srgbClr val="00B0F0"/>
                </a:solidFill>
              </a:rPr>
              <a:t>Energy Policy Act Website: </a:t>
            </a:r>
          </a:p>
          <a:p>
            <a:pPr algn="ctr"/>
            <a:r>
              <a:rPr lang="en-US" sz="1400" b="1" i="1" dirty="0">
                <a:solidFill>
                  <a:srgbClr val="00B0F0"/>
                </a:solidFill>
                <a:hlinkClick r:id="rId4"/>
              </a:rPr>
              <a:t>http://www1.eere.energy.gov/vehiclesandfuels/epact</a:t>
            </a:r>
            <a:r>
              <a:rPr lang="en-US" sz="1400" b="1" i="1" dirty="0" smtClean="0">
                <a:solidFill>
                  <a:srgbClr val="00B0F0"/>
                </a:solidFill>
                <a:hlinkClick r:id="rId4"/>
              </a:rPr>
              <a:t>/</a:t>
            </a:r>
            <a:endParaRPr lang="en-US" sz="14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85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374" y="1905001"/>
            <a:ext cx="4876800" cy="4190999"/>
          </a:xfrm>
        </p:spPr>
        <p:txBody>
          <a:bodyPr>
            <a:noAutofit/>
          </a:bodyPr>
          <a:lstStyle/>
          <a:p>
            <a:r>
              <a:rPr lang="en-US" sz="2200" b="1" dirty="0" smtClean="0"/>
              <a:t>Diversify</a:t>
            </a:r>
            <a:r>
              <a:rPr lang="en-US" sz="2200" dirty="0" smtClean="0"/>
              <a:t> fuel source</a:t>
            </a:r>
          </a:p>
          <a:p>
            <a:r>
              <a:rPr lang="en-US" sz="2200" dirty="0" smtClean="0"/>
              <a:t>Potentially </a:t>
            </a:r>
            <a:r>
              <a:rPr lang="en-US" sz="2200" b="1" dirty="0" smtClean="0"/>
              <a:t>reduce</a:t>
            </a:r>
            <a:r>
              <a:rPr lang="en-US" sz="2200" dirty="0" smtClean="0"/>
              <a:t> emissions</a:t>
            </a:r>
            <a:endParaRPr lang="en-US" sz="2200" dirty="0"/>
          </a:p>
          <a:p>
            <a:r>
              <a:rPr lang="en-US" sz="2200" b="1" dirty="0" smtClean="0"/>
              <a:t>Improve</a:t>
            </a:r>
            <a:r>
              <a:rPr lang="en-US" sz="2200" dirty="0" smtClean="0"/>
              <a:t> public perception</a:t>
            </a:r>
          </a:p>
          <a:p>
            <a:r>
              <a:rPr lang="en-US" sz="2200" b="1" dirty="0" smtClean="0"/>
              <a:t>Leverage</a:t>
            </a:r>
            <a:r>
              <a:rPr lang="en-US" sz="2200" dirty="0" smtClean="0"/>
              <a:t> funding assistance</a:t>
            </a:r>
            <a:endParaRPr lang="en-US" sz="2200" dirty="0"/>
          </a:p>
          <a:p>
            <a:r>
              <a:rPr lang="en-US" sz="2200" b="1" dirty="0" smtClean="0"/>
              <a:t>Achieve</a:t>
            </a:r>
            <a:r>
              <a:rPr lang="en-US" sz="2200" dirty="0" smtClean="0"/>
              <a:t> </a:t>
            </a:r>
            <a:r>
              <a:rPr lang="en-US" sz="2200" dirty="0"/>
              <a:t>local </a:t>
            </a:r>
            <a:r>
              <a:rPr lang="en-US" sz="2200" dirty="0" smtClean="0"/>
              <a:t>priorities</a:t>
            </a:r>
          </a:p>
          <a:p>
            <a:r>
              <a:rPr lang="en-US" sz="2200" b="1" dirty="0" smtClean="0"/>
              <a:t>Lower</a:t>
            </a:r>
            <a:r>
              <a:rPr lang="en-US" sz="2200" dirty="0" smtClean="0"/>
              <a:t> fuel costs</a:t>
            </a:r>
            <a:endParaRPr lang="en-US" sz="22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Why Consider Alt Fuels?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35842" name="Picture 2" descr="http://static.ddmcdn.com/gif/oil-speculation-raise-gas-price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703"/>
          <a:stretch/>
        </p:blipFill>
        <p:spPr bwMode="auto">
          <a:xfrm>
            <a:off x="5867400" y="1870296"/>
            <a:ext cx="2650825" cy="335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627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33758137"/>
              </p:ext>
            </p:extLst>
          </p:nvPr>
        </p:nvGraphicFramePr>
        <p:xfrm>
          <a:off x="1143000" y="1905001"/>
          <a:ext cx="6553199" cy="4157115"/>
        </p:xfrm>
        <a:graphic>
          <a:graphicData uri="http://schemas.openxmlformats.org/drawingml/2006/table">
            <a:tbl>
              <a:tblPr/>
              <a:tblGrid>
                <a:gridCol w="1905000"/>
                <a:gridCol w="1169341"/>
                <a:gridCol w="1269059"/>
                <a:gridCol w="1143000"/>
                <a:gridCol w="1066799"/>
              </a:tblGrid>
              <a:tr h="19299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Operating Expense Category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Transit Agency Types in Texas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State-Funded  Urban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Dual Rural/Urban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LEP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Rural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52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(10 Agencies)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(5 Agencies)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(2 Agencies)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(10 Agencies)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Salaries and wages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Fringe benefits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Services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Fuel and lubricants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Tires and tubes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Other materials/ supplies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Utilities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Casualty and Liability Costs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Purchased Transportation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5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Miscellaneous Expenses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Leases and Rentals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528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 Operating Expense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76200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5"/>
                </a:solidFill>
              </a:rPr>
              <a:t>Fuel Is a Large Expense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0" y="6172200"/>
            <a:ext cx="6172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 smtClean="0"/>
              <a:t>Source: FY 2010 NTD Urban and Sample of Rural</a:t>
            </a:r>
            <a:endParaRPr lang="en-US" sz="800" i="1" dirty="0"/>
          </a:p>
        </p:txBody>
      </p:sp>
    </p:spTree>
    <p:extLst>
      <p:ext uri="{BB962C8B-B14F-4D97-AF65-F5344CB8AC3E}">
        <p14:creationId xmlns:p14="http://schemas.microsoft.com/office/powerpoint/2010/main" xmlns="" val="52417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FE21298746C44AA9F62A63B1152B0C" ma:contentTypeVersion="1" ma:contentTypeDescription="Create a new document." ma:contentTypeScope="" ma:versionID="dc3c35eb161ccaa255d4ebd4c630f608">
  <xsd:schema xmlns:xsd="http://www.w3.org/2001/XMLSchema" xmlns:xs="http://www.w3.org/2001/XMLSchema" xmlns:p="http://schemas.microsoft.com/office/2006/metadata/properties" xmlns:ns1="http://schemas.microsoft.com/sharepoint/v3" xmlns:ns2="c1ac15a8-7e63-4deb-92ae-59a071097bea" targetNamespace="http://schemas.microsoft.com/office/2006/metadata/properties" ma:root="true" ma:fieldsID="94df6ba3e8f2b0a4933a4f4dc40ddcf5" ns1:_="" ns2:_="">
    <xsd:import namespace="http://schemas.microsoft.com/sharepoint/v3"/>
    <xsd:import namespace="c1ac15a8-7e63-4deb-92ae-59a071097bea"/>
    <xsd:element name="properties">
      <xsd:complexType>
        <xsd:sequence>
          <xsd:element name="documentManagement">
            <xsd:complexType>
              <xsd:all>
                <xsd:element ref="ns1:_ModerationComments" minOccurs="0"/>
                <xsd:element ref="ns1:File_x0020_Type" minOccurs="0"/>
                <xsd:element ref="ns1:HTML_x0020_File_x0020_Type" minOccurs="0"/>
                <xsd:element ref="ns1:_SourceUrl" minOccurs="0"/>
                <xsd:element ref="ns1:_SharedFileIndex" minOccurs="0"/>
                <xsd:element ref="ns1:ContentTypeId" minOccurs="0"/>
                <xsd:element ref="ns1:TemplateUrl" minOccurs="0"/>
                <xsd:element ref="ns1:xd_ProgID" minOccurs="0"/>
                <xsd:element ref="ns1:xd_Signature" minOccurs="0"/>
                <xsd:element ref="ns1:ID" minOccurs="0"/>
                <xsd:element ref="ns1:Author" minOccurs="0"/>
                <xsd:element ref="ns1:Editor" minOccurs="0"/>
                <xsd:element ref="ns1:_HasCopyDestinations" minOccurs="0"/>
                <xsd:element ref="ns1:_CopySource" minOccurs="0"/>
                <xsd:element ref="ns1:_ModerationStatus" minOccurs="0"/>
                <xsd:element ref="ns1:FileRef" minOccurs="0"/>
                <xsd:element ref="ns1:FileDirRef" minOccurs="0"/>
                <xsd:element ref="ns1:Last_x0020_Modified" minOccurs="0"/>
                <xsd:element ref="ns1:Created_x0020_Date" minOccurs="0"/>
                <xsd:element ref="ns1:File_x0020_Size" minOccurs="0"/>
                <xsd:element ref="ns1:FSObjType" minOccurs="0"/>
                <xsd:element ref="ns1:SortBehavior" minOccurs="0"/>
                <xsd:element ref="ns1:CheckedOutUserId" minOccurs="0"/>
                <xsd:element ref="ns1:IsCheckedoutToLocal" minOccurs="0"/>
                <xsd:element ref="ns1:CheckoutUser" minOccurs="0"/>
                <xsd:element ref="ns1:UniqueId" minOccurs="0"/>
                <xsd:element ref="ns1:SyncClientId" minOccurs="0"/>
                <xsd:element ref="ns1:ProgId" minOccurs="0"/>
                <xsd:element ref="ns1:ScopeId" minOccurs="0"/>
                <xsd:element ref="ns1:VirusStatus" minOccurs="0"/>
                <xsd:element ref="ns1:CheckedOutTitle" minOccurs="0"/>
                <xsd:element ref="ns1:_CheckinComment" minOccurs="0"/>
                <xsd:element ref="ns1:MetaInfo" minOccurs="0"/>
                <xsd:element ref="ns1:_Level" minOccurs="0"/>
                <xsd:element ref="ns1:_IsCurrentVersion" minOccurs="0"/>
                <xsd:element ref="ns1:ItemChildCount" minOccurs="0"/>
                <xsd:element ref="ns1:FolderChildCount" minOccurs="0"/>
                <xsd:element ref="ns1:owshiddenversion" minOccurs="0"/>
                <xsd:element ref="ns1:_UIVersion" minOccurs="0"/>
                <xsd:element ref="ns1:_UIVersionString" minOccurs="0"/>
                <xsd:element ref="ns1:InstanceID" minOccurs="0"/>
                <xsd:element ref="ns1:Order" minOccurs="0"/>
                <xsd:element ref="ns1:GUID" minOccurs="0"/>
                <xsd:element ref="ns1:WorkflowVersion" minOccurs="0"/>
                <xsd:element ref="ns1:WorkflowInstanceID" minOccurs="0"/>
                <xsd:element ref="ns1:ParentVersionString" minOccurs="0"/>
                <xsd:element ref="ns1:ParentLeafName" minOccurs="0"/>
                <xsd:element ref="ns1:DocConcurrencyNumb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ModerationComments" ma:index="0" nillable="true" ma:displayName="Approver Comments" ma:hidden="true" ma:internalName="_ModerationComments" ma:readOnly="true">
      <xsd:simpleType>
        <xsd:restriction base="dms:Note"/>
      </xsd:simpleType>
    </xsd:element>
    <xsd:element name="File_x0020_Type" ma:index="4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5" nillable="true" ma:displayName="HTML File Type" ma:hidden="true" ma:internalName="HTML_x0020_File_x0020_Type" ma:readOnly="true">
      <xsd:simpleType>
        <xsd:restriction base="dms:Text"/>
      </xsd:simpleType>
    </xsd:element>
    <xsd:element name="_SourceUrl" ma:index="6" nillable="true" ma:displayName="Source URL" ma:hidden="true" ma:internalName="_SourceUrl">
      <xsd:simpleType>
        <xsd:restriction base="dms:Text"/>
      </xsd:simpleType>
    </xsd:element>
    <xsd:element name="_SharedFileIndex" ma:index="7" nillable="true" ma:displayName="Shared File Index" ma:hidden="true" ma:internalName="_SharedFileIndex">
      <xsd:simpleType>
        <xsd:restriction base="dms:Text"/>
      </xsd:simpleType>
    </xsd:element>
    <xsd:element name="ContentTypeId" ma:index="9" nillable="true" ma:displayName="Content Type ID" ma:hidden="true" ma:internalName="ContentTypeId" ma:readOnly="true">
      <xsd:simpleType>
        <xsd:restriction base="dms:Unknown"/>
      </xsd:simpleType>
    </xsd:element>
    <xsd:element name="TemplateUrl" ma:index="10" nillable="true" ma:displayName="Template Link" ma:hidden="true" ma:internalName="TemplateUrl">
      <xsd:simpleType>
        <xsd:restriction base="dms:Text"/>
      </xsd:simpleType>
    </xsd:element>
    <xsd:element name="xd_ProgID" ma:index="11" nillable="true" ma:displayName="HTML File Link" ma:hidden="true" ma:internalName="xd_ProgID">
      <xsd:simpleType>
        <xsd:restriction base="dms:Text"/>
      </xsd:simpleType>
    </xsd:element>
    <xsd:element name="xd_Signature" ma:index="12" nillable="true" ma:displayName="Is Signed" ma:hidden="true" ma:internalName="xd_Signature" ma:readOnly="true">
      <xsd:simpleType>
        <xsd:restriction base="dms:Boolean"/>
      </xsd:simpleType>
    </xsd:element>
    <xsd:element name="ID" ma:index="13" nillable="true" ma:displayName="ID" ma:internalName="ID" ma:readOnly="true">
      <xsd:simpleType>
        <xsd:restriction base="dms:Unknown"/>
      </xsd:simpleType>
    </xsd:element>
    <xsd:element name="Author" ma:index="16" nillable="true" ma:displayName="Created By" ma:list="UserInfo" ma:internalName="Auth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" ma:index="18" nillable="true" ma:displayName="Modified By" ma:list="UserInfo" ma:internalName="Edito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_HasCopyDestinations" ma:index="19" nillable="true" ma:displayName="Has Copy Destinations" ma:hidden="true" ma:internalName="_HasCopyDestinations" ma:readOnly="true">
      <xsd:simpleType>
        <xsd:restriction base="dms:Boolean"/>
      </xsd:simpleType>
    </xsd:element>
    <xsd:element name="_CopySource" ma:index="20" nillable="true" ma:displayName="Copy Source" ma:internalName="_CopySource" ma:readOnly="true">
      <xsd:simpleType>
        <xsd:restriction base="dms:Text"/>
      </xsd:simpleType>
    </xsd:element>
    <xsd:element name="_ModerationStatus" ma:index="21" nillable="true" ma:displayName="Approval Status" ma:default="0" ma:hidden="true" ma:internalName="_ModerationStatus" ma:readOnly="true">
      <xsd:simpleType>
        <xsd:restriction base="dms:Unknown"/>
      </xsd:simpleType>
    </xsd:element>
    <xsd:element name="FileRef" ma:index="22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DirRef" ma:index="23" nillable="true" ma:displayName="Path" ma:hidden="true" ma:list="Docs" ma:internalName="FileDirRef" ma:readOnly="true" ma:showField="DirName">
      <xsd:simpleType>
        <xsd:restriction base="dms:Lookup"/>
      </xsd:simpleType>
    </xsd:element>
    <xsd:element name="Last_x0020_Modified" ma:index="24" nillable="true" ma:displayName="Modified" ma:format="TRUE" ma:hidden="true" ma:list="Docs" ma:internalName="Last_x0020_Modified" ma:readOnly="true" ma:showField="TimeLastModified">
      <xsd:simpleType>
        <xsd:restriction base="dms:Lookup"/>
      </xsd:simpleType>
    </xsd:element>
    <xsd:element name="Created_x0020_Date" ma:index="25" nillable="true" ma:displayName="Created" ma:format="TRUE" ma:hidden="true" ma:list="Docs" ma:internalName="Created_x0020_Date" ma:readOnly="true" ma:showField="TimeCreated">
      <xsd:simpleType>
        <xsd:restriction base="dms:Lookup"/>
      </xsd:simpleType>
    </xsd:element>
    <xsd:element name="File_x0020_Size" ma:index="26" nillable="true" ma:displayName="File Size" ma:format="TRUE" ma:hidden="true" ma:list="Docs" ma:internalName="File_x0020_Size" ma:readOnly="true" ma:showField="SizeInKB">
      <xsd:simpleType>
        <xsd:restriction base="dms:Lookup"/>
      </xsd:simpleType>
    </xsd:element>
    <xsd:element name="FSObjType" ma:index="27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SortBehavior" ma:index="28" nillable="true" ma:displayName="Sort Type" ma:hidden="true" ma:list="Docs" ma:internalName="SortBehavior" ma:readOnly="true" ma:showField="SortBehavior">
      <xsd:simpleType>
        <xsd:restriction base="dms:Lookup"/>
      </xsd:simpleType>
    </xsd:element>
    <xsd:element name="CheckedOutUserId" ma:index="30" nillable="true" ma:displayName="ID of the User who has the item Checked Out" ma:hidden="true" ma:list="Docs" ma:internalName="CheckedOutUserId" ma:readOnly="true" ma:showField="CheckoutUserId">
      <xsd:simpleType>
        <xsd:restriction base="dms:Lookup"/>
      </xsd:simpleType>
    </xsd:element>
    <xsd:element name="IsCheckedoutToLocal" ma:index="31" nillable="true" ma:displayName="Is Checked out to local" ma:hidden="true" ma:list="Docs" ma:internalName="IsCheckedoutToLocal" ma:readOnly="true" ma:showField="IsCheckoutToLocal">
      <xsd:simpleType>
        <xsd:restriction base="dms:Lookup"/>
      </xsd:simpleType>
    </xsd:element>
    <xsd:element name="CheckoutUser" ma:index="32" nillable="true" ma:displayName="Checked Out To" ma:list="UserInfo" ma:internalName="CheckoutUser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niqueId" ma:index="33" nillable="true" ma:displayName="Unique Id" ma:hidden="true" ma:list="Docs" ma:internalName="UniqueId" ma:readOnly="true" ma:showField="UniqueId">
      <xsd:simpleType>
        <xsd:restriction base="dms:Lookup"/>
      </xsd:simpleType>
    </xsd:element>
    <xsd:element name="SyncClientId" ma:index="34" nillable="true" ma:displayName="Client Id" ma:hidden="true" ma:list="Docs" ma:internalName="SyncClientId" ma:readOnly="true" ma:showField="SyncClientId">
      <xsd:simpleType>
        <xsd:restriction base="dms:Lookup"/>
      </xsd:simpleType>
    </xsd:element>
    <xsd:element name="ProgId" ma:index="35" nillable="true" ma:displayName="ProgId" ma:hidden="true" ma:list="Docs" ma:internalName="ProgId" ma:readOnly="true" ma:showField="ProgId">
      <xsd:simpleType>
        <xsd:restriction base="dms:Lookup"/>
      </xsd:simpleType>
    </xsd:element>
    <xsd:element name="ScopeId" ma:index="36" nillable="true" ma:displayName="ScopeId" ma:hidden="true" ma:list="Docs" ma:internalName="ScopeId" ma:readOnly="true" ma:showField="ScopeId">
      <xsd:simpleType>
        <xsd:restriction base="dms:Lookup"/>
      </xsd:simpleType>
    </xsd:element>
    <xsd:element name="VirusStatus" ma:index="37" nillable="true" ma:displayName="Virus Status" ma:format="TRUE" ma:hidden="true" ma:list="Docs" ma:internalName="VirusStatus" ma:readOnly="true" ma:showField="Size">
      <xsd:simpleType>
        <xsd:restriction base="dms:Lookup"/>
      </xsd:simpleType>
    </xsd:element>
    <xsd:element name="CheckedOutTitle" ma:index="38" nillable="true" ma:displayName="Checked Out To" ma:format="TRUE" ma:hidden="true" ma:list="Docs" ma:internalName="CheckedOutTitle" ma:readOnly="true" ma:showField="CheckedOutTitle">
      <xsd:simpleType>
        <xsd:restriction base="dms:Lookup"/>
      </xsd:simpleType>
    </xsd:element>
    <xsd:element name="_CheckinComment" ma:index="39" nillable="true" ma:displayName="Check In Comment" ma:format="TRUE" ma:list="Docs" ma:internalName="_CheckinComment" ma:readOnly="true" ma:showField="CheckinComment">
      <xsd:simpleType>
        <xsd:restriction base="dms:Lookup"/>
      </xsd:simpleType>
    </xsd:element>
    <xsd:element name="MetaInfo" ma:index="52" nillable="true" ma:displayName="Property Bag" ma:hidden="true" ma:list="Docs" ma:internalName="MetaInfo" ma:showField="MetaInfo">
      <xsd:simpleType>
        <xsd:restriction base="dms:Lookup"/>
      </xsd:simpleType>
    </xsd:element>
    <xsd:element name="_Level" ma:index="53" nillable="true" ma:displayName="Level" ma:hidden="true" ma:internalName="_Level" ma:readOnly="true">
      <xsd:simpleType>
        <xsd:restriction base="dms:Unknown"/>
      </xsd:simpleType>
    </xsd:element>
    <xsd:element name="_IsCurrentVersion" ma:index="54" nillable="true" ma:displayName="Is Current Version" ma:hidden="true" ma:internalName="_IsCurrentVersion" ma:readOnly="true">
      <xsd:simpleType>
        <xsd:restriction base="dms:Boolean"/>
      </xsd:simpleType>
    </xsd:element>
    <xsd:element name="ItemChildCount" ma:index="55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56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  <xsd:element name="owshiddenversion" ma:index="60" nillable="true" ma:displayName="owshiddenversion" ma:hidden="true" ma:internalName="owshiddenversion" ma:readOnly="true">
      <xsd:simpleType>
        <xsd:restriction base="dms:Unknown"/>
      </xsd:simpleType>
    </xsd:element>
    <xsd:element name="_UIVersion" ma:index="61" nillable="true" ma:displayName="UI Version" ma:hidden="true" ma:internalName="_UIVersion" ma:readOnly="true">
      <xsd:simpleType>
        <xsd:restriction base="dms:Unknown"/>
      </xsd:simpleType>
    </xsd:element>
    <xsd:element name="_UIVersionString" ma:index="62" nillable="true" ma:displayName="Version" ma:internalName="_UIVersionString" ma:readOnly="true">
      <xsd:simpleType>
        <xsd:restriction base="dms:Text"/>
      </xsd:simpleType>
    </xsd:element>
    <xsd:element name="InstanceID" ma:index="63" nillable="true" ma:displayName="Instance ID" ma:hidden="true" ma:internalName="InstanceID" ma:readOnly="true">
      <xsd:simpleType>
        <xsd:restriction base="dms:Unknown"/>
      </xsd:simpleType>
    </xsd:element>
    <xsd:element name="Order" ma:index="64" nillable="true" ma:displayName="Order" ma:hidden="true" ma:internalName="Order">
      <xsd:simpleType>
        <xsd:restriction base="dms:Number"/>
      </xsd:simpleType>
    </xsd:element>
    <xsd:element name="GUID" ma:index="65" nillable="true" ma:displayName="GUID" ma:hidden="true" ma:internalName="GUID" ma:readOnly="true">
      <xsd:simpleType>
        <xsd:restriction base="dms:Unknown"/>
      </xsd:simpleType>
    </xsd:element>
    <xsd:element name="WorkflowVersion" ma:index="66" nillable="true" ma:displayName="Workflow Version" ma:hidden="true" ma:internalName="WorkflowVersion" ma:readOnly="true">
      <xsd:simpleType>
        <xsd:restriction base="dms:Unknown"/>
      </xsd:simpleType>
    </xsd:element>
    <xsd:element name="WorkflowInstanceID" ma:index="67" nillable="true" ma:displayName="Workflow Instance ID" ma:hidden="true" ma:internalName="WorkflowInstanceID" ma:readOnly="true">
      <xsd:simpleType>
        <xsd:restriction base="dms:Unknown"/>
      </xsd:simpleType>
    </xsd:element>
    <xsd:element name="ParentVersionString" ma:index="68" nillable="true" ma:displayName="Source Version (Converted Document)" ma:hidden="true" ma:list="Docs" ma:internalName="ParentVersionString" ma:readOnly="true" ma:showField="ParentVersionString">
      <xsd:simpleType>
        <xsd:restriction base="dms:Lookup"/>
      </xsd:simpleType>
    </xsd:element>
    <xsd:element name="ParentLeafName" ma:index="69" nillable="true" ma:displayName="Source Name (Converted Document)" ma:hidden="true" ma:list="Docs" ma:internalName="ParentLeafName" ma:readOnly="true" ma:showField="ParentLeafName">
      <xsd:simpleType>
        <xsd:restriction base="dms:Lookup"/>
      </xsd:simpleType>
    </xsd:element>
    <xsd:element name="DocConcurrencyNumber" ma:index="70" nillable="true" ma:displayName="Document Concurrency Number" ma:hidden="true" ma:list="Docs" ma:internalName="DocConcurrencyNumber" ma:readOnly="true" ma:showField="DocConcurrencyNumber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ac15a8-7e63-4deb-92ae-59a071097bea" elementFormDefault="qualified">
    <xsd:import namespace="http://schemas.microsoft.com/office/2006/documentManagement/types"/>
    <xsd:import namespace="http://schemas.microsoft.com/office/infopath/2007/PartnerControls"/>
    <xsd:element name="_dlc_DocId" ma:index="7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7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7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ntentTypeId xmlns="http://schemas.microsoft.com/sharepoint/v3">0x01010051FE21298746C44AA9F62A63B1152B0C</ContentTypeId>
    <TemplateUrl xmlns="http://schemas.microsoft.com/sharepoint/v3" xsi:nil="true"/>
    <_SourceUrl xmlns="http://schemas.microsoft.com/sharepoint/v3" xsi:nil="true"/>
    <xd_ProgID xmlns="http://schemas.microsoft.com/sharepoint/v3" xsi:nil="true"/>
    <Order xmlns="http://schemas.microsoft.com/sharepoint/v3" xsi:nil="true"/>
    <_SharedFileIndex xmlns="http://schemas.microsoft.com/sharepoint/v3" xsi:nil="true"/>
    <MetaInfo xmlns="http://schemas.microsoft.com/sharepoint/v3" xsi:nil="true"/>
    <_dlc_DocId xmlns="c1ac15a8-7e63-4deb-92ae-59a071097bea">5JYYU4EQ26K5-2-2255</_dlc_DocId>
    <_dlc_DocIdUrl xmlns="c1ac15a8-7e63-4deb-92ae-59a071097bea">
      <Url>https://tti-sharepoint.tamu.edu/deltrans/_layouts/DocIdRedir.aspx?ID=5JYYU4EQ26K5-2-2255</Url>
      <Description>5JYYU4EQ26K5-2-2255</Description>
    </_dlc_DocIdUrl>
  </documentManagement>
</p:properties>
</file>

<file path=customXml/itemProps1.xml><?xml version="1.0" encoding="utf-8"?>
<ds:datastoreItem xmlns:ds="http://schemas.openxmlformats.org/officeDocument/2006/customXml" ds:itemID="{3D180515-F4EB-464D-88A1-1BB6971D3A7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F327CC-A263-41BC-BAEA-CDA190A2B5C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C594E77-5238-4E70-92DA-8C93D8AD03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1ac15a8-7e63-4deb-92ae-59a071097be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53D84A4-47DB-4347-B963-04DEDC62C927}">
  <ds:schemaRefs>
    <ds:schemaRef ds:uri="http://schemas.microsoft.com/sharepoint/v3"/>
    <ds:schemaRef ds:uri="http://purl.org/dc/terms/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c1ac15a8-7e63-4deb-92ae-59a071097bea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8231</TotalTime>
  <Words>5261</Words>
  <Application>Microsoft Office PowerPoint</Application>
  <PresentationFormat>On-screen Show (4:3)</PresentationFormat>
  <Paragraphs>955</Paragraphs>
  <Slides>66</Slides>
  <Notes>60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Austin</vt:lpstr>
      <vt:lpstr>Alternative Fuels for Transit</vt:lpstr>
      <vt:lpstr>Slide 2</vt:lpstr>
      <vt:lpstr>Slide 3</vt:lpstr>
      <vt:lpstr>At the end of this module you will be able to:</vt:lpstr>
      <vt:lpstr>Pair and Share…</vt:lpstr>
      <vt:lpstr>Slide 6</vt:lpstr>
      <vt:lpstr>What are Alt Fuels?</vt:lpstr>
      <vt:lpstr>Why Consider Alt Fuels?</vt:lpstr>
      <vt:lpstr>Fuel Is a Large Expense</vt:lpstr>
      <vt:lpstr>Fuel Prices Can Be Volatile</vt:lpstr>
      <vt:lpstr>Changes in Fuel Budgets 2006–2011</vt:lpstr>
      <vt:lpstr>Strategies to Reduce Fuel Expenses</vt:lpstr>
      <vt:lpstr>Opportunity for Savings</vt:lpstr>
      <vt:lpstr>Emissions Benefits</vt:lpstr>
      <vt:lpstr>Slide 15</vt:lpstr>
      <vt:lpstr>Alt Fuel Stations on the Rise</vt:lpstr>
      <vt:lpstr>Alt Fuel Fundamentals Summary</vt:lpstr>
      <vt:lpstr>Slide 18</vt:lpstr>
      <vt:lpstr>Fuel Types</vt:lpstr>
      <vt:lpstr>National Usage by Fuel Type</vt:lpstr>
      <vt:lpstr>Small Urban and Rural Usage</vt:lpstr>
      <vt:lpstr>Show of Hands</vt:lpstr>
      <vt:lpstr>30 Texas small urban and rural agencies using alt fuels</vt:lpstr>
      <vt:lpstr>Slide 24</vt:lpstr>
      <vt:lpstr>Alt Fuels: Right for you?</vt:lpstr>
      <vt:lpstr>Factors Affecting Costs</vt:lpstr>
      <vt:lpstr>Natural Gas</vt:lpstr>
      <vt:lpstr>Fuel Usage</vt:lpstr>
      <vt:lpstr>CNG Fueling System</vt:lpstr>
      <vt:lpstr>LNG Fueling System</vt:lpstr>
      <vt:lpstr>Cost</vt:lpstr>
      <vt:lpstr>Cost Comparison</vt:lpstr>
      <vt:lpstr>Pros and Cons</vt:lpstr>
      <vt:lpstr>Slide 34</vt:lpstr>
      <vt:lpstr>America’s Natural Gas Highway</vt:lpstr>
      <vt:lpstr>Propane</vt:lpstr>
      <vt:lpstr>Fuel Usage</vt:lpstr>
      <vt:lpstr>Cost Comparison</vt:lpstr>
      <vt:lpstr>Pros and Cons</vt:lpstr>
      <vt:lpstr>Slide 40</vt:lpstr>
      <vt:lpstr>Electric</vt:lpstr>
      <vt:lpstr>Fuel Usage</vt:lpstr>
      <vt:lpstr>Cost Comparison</vt:lpstr>
      <vt:lpstr>Pros and Cons</vt:lpstr>
      <vt:lpstr>Slide 45</vt:lpstr>
      <vt:lpstr>Biodiesel</vt:lpstr>
      <vt:lpstr>Fuel Usage</vt:lpstr>
      <vt:lpstr>Cost Comparison</vt:lpstr>
      <vt:lpstr>Pros and Cons</vt:lpstr>
      <vt:lpstr>Slide 50</vt:lpstr>
      <vt:lpstr>Ethanol</vt:lpstr>
      <vt:lpstr>Cost Comparison</vt:lpstr>
      <vt:lpstr>Pros and Cons</vt:lpstr>
      <vt:lpstr>Resources</vt:lpstr>
      <vt:lpstr>Other Considerations: Taxes</vt:lpstr>
      <vt:lpstr>Funding and Incentives</vt:lpstr>
      <vt:lpstr>Types of Alt Fuels Summary</vt:lpstr>
      <vt:lpstr>Pair and Share…</vt:lpstr>
      <vt:lpstr>You should now be able to:</vt:lpstr>
      <vt:lpstr>Slide 60</vt:lpstr>
      <vt:lpstr>Eco-Driving</vt:lpstr>
      <vt:lpstr>Service and Design Policies</vt:lpstr>
      <vt:lpstr>Maintenance</vt:lpstr>
      <vt:lpstr>Fuel Saving Strategies Summary</vt:lpstr>
      <vt:lpstr>Pair and Share…</vt:lpstr>
      <vt:lpstr>Resources</vt:lpstr>
    </vt:vector>
  </TitlesOfParts>
  <Company>tti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Fuels</dc:title>
  <dc:creator>Cochran, Lauren</dc:creator>
  <cp:lastModifiedBy>Jones</cp:lastModifiedBy>
  <cp:revision>160</cp:revision>
  <dcterms:created xsi:type="dcterms:W3CDTF">2014-02-08T15:28:15Z</dcterms:created>
  <dcterms:modified xsi:type="dcterms:W3CDTF">2014-03-27T23:50:53Z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4c65e504-1674-4a44-878f-9cf312da20ed</vt:lpwstr>
  </property>
</Properties>
</file>